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viewProps" Target="viewProps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tableStyles" Target="tableStyles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2914" y="1029715"/>
            <a:ext cx="8338184" cy="721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70680" y="4271517"/>
            <a:ext cx="4850638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82649" y="2203577"/>
            <a:ext cx="4592320" cy="450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5408" y="2203577"/>
            <a:ext cx="4812665" cy="450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8991" y="766376"/>
                </a:lnTo>
                <a:lnTo>
                  <a:pt x="39115" y="766572"/>
                </a:lnTo>
                <a:lnTo>
                  <a:pt x="66166" y="767349"/>
                </a:lnTo>
                <a:lnTo>
                  <a:pt x="102806" y="767911"/>
                </a:lnTo>
                <a:lnTo>
                  <a:pt x="145093" y="767911"/>
                </a:lnTo>
                <a:lnTo>
                  <a:pt x="229009" y="766376"/>
                </a:lnTo>
                <a:lnTo>
                  <a:pt x="346764" y="762156"/>
                </a:lnTo>
                <a:lnTo>
                  <a:pt x="571566" y="749671"/>
                </a:lnTo>
                <a:lnTo>
                  <a:pt x="934431" y="722221"/>
                </a:lnTo>
                <a:lnTo>
                  <a:pt x="1575466" y="660907"/>
                </a:lnTo>
                <a:lnTo>
                  <a:pt x="2295940" y="578375"/>
                </a:lnTo>
                <a:lnTo>
                  <a:pt x="2845201" y="505624"/>
                </a:lnTo>
                <a:lnTo>
                  <a:pt x="3127267" y="463386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8151" y="627126"/>
            <a:ext cx="9687483" cy="104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932" y="2247087"/>
            <a:ext cx="9696450" cy="4534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Relationship Id="rId14" Type="http://schemas.openxmlformats.org/officeDocument/2006/relationships/image" Target="../media/image350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12" Type="http://schemas.openxmlformats.org/officeDocument/2006/relationships/image" Target="../media/image37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5" Type="http://schemas.openxmlformats.org/officeDocument/2006/relationships/image" Target="../media/image375.png"/><Relationship Id="rId4" Type="http://schemas.openxmlformats.org/officeDocument/2006/relationships/image" Target="../media/image374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7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jp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26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9" Type="http://schemas.openxmlformats.org/officeDocument/2006/relationships/image" Target="../media/image108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128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48" Type="http://schemas.openxmlformats.org/officeDocument/2006/relationships/image" Target="../media/image127.png"/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5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png"/><Relationship Id="rId7" Type="http://schemas.openxmlformats.org/officeDocument/2006/relationships/image" Target="../media/image398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png"/><Relationship Id="rId5" Type="http://schemas.openxmlformats.org/officeDocument/2006/relationships/image" Target="../media/image396.png"/><Relationship Id="rId4" Type="http://schemas.openxmlformats.org/officeDocument/2006/relationships/image" Target="../media/image395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04.png"/><Relationship Id="rId2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5" Type="http://schemas.openxmlformats.org/officeDocument/2006/relationships/image" Target="../media/image402.png"/><Relationship Id="rId4" Type="http://schemas.openxmlformats.org/officeDocument/2006/relationships/image" Target="../media/image40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image" Target="../media/image406.jp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8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jpg"/><Relationship Id="rId2" Type="http://schemas.openxmlformats.org/officeDocument/2006/relationships/image" Target="../media/image40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2.jpg"/><Relationship Id="rId4" Type="http://schemas.openxmlformats.org/officeDocument/2006/relationships/image" Target="../media/image411.jp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20" Type="http://schemas.openxmlformats.org/officeDocument/2006/relationships/image" Target="../media/image148.png"/><Relationship Id="rId41" Type="http://schemas.openxmlformats.org/officeDocument/2006/relationships/image" Target="../media/image169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4.jp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jpg"/><Relationship Id="rId2" Type="http://schemas.openxmlformats.org/officeDocument/2006/relationships/image" Target="../media/image417.jpg"/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jp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image" Target="../media/image422.jp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jp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jpg"/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3.pn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4.jp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png"/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jp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jp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5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5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5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13" Type="http://schemas.openxmlformats.org/officeDocument/2006/relationships/image" Target="../media/image452.png"/><Relationship Id="rId3" Type="http://schemas.openxmlformats.org/officeDocument/2006/relationships/image" Target="../media/image442.png"/><Relationship Id="rId7" Type="http://schemas.openxmlformats.org/officeDocument/2006/relationships/image" Target="../media/image446.png"/><Relationship Id="rId12" Type="http://schemas.openxmlformats.org/officeDocument/2006/relationships/image" Target="../media/image451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5.png"/><Relationship Id="rId11" Type="http://schemas.openxmlformats.org/officeDocument/2006/relationships/image" Target="../media/image450.png"/><Relationship Id="rId5" Type="http://schemas.openxmlformats.org/officeDocument/2006/relationships/image" Target="../media/image444.png"/><Relationship Id="rId10" Type="http://schemas.openxmlformats.org/officeDocument/2006/relationships/image" Target="../media/image449.png"/><Relationship Id="rId4" Type="http://schemas.openxmlformats.org/officeDocument/2006/relationships/image" Target="../media/image443.png"/><Relationship Id="rId9" Type="http://schemas.openxmlformats.org/officeDocument/2006/relationships/image" Target="../media/image448.png"/><Relationship Id="rId14" Type="http://schemas.openxmlformats.org/officeDocument/2006/relationships/image" Target="../media/image453.png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3" Type="http://schemas.openxmlformats.org/officeDocument/2006/relationships/image" Target="../media/image455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8.png"/><Relationship Id="rId11" Type="http://schemas.openxmlformats.org/officeDocument/2006/relationships/image" Target="../media/image463.png"/><Relationship Id="rId5" Type="http://schemas.openxmlformats.org/officeDocument/2006/relationships/image" Target="../media/image457.png"/><Relationship Id="rId10" Type="http://schemas.openxmlformats.org/officeDocument/2006/relationships/image" Target="../media/image462.png"/><Relationship Id="rId4" Type="http://schemas.openxmlformats.org/officeDocument/2006/relationships/image" Target="../media/image456.png"/><Relationship Id="rId9" Type="http://schemas.openxmlformats.org/officeDocument/2006/relationships/image" Target="../media/image461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7.jpg"/><Relationship Id="rId1" Type="http://schemas.openxmlformats.org/officeDocument/2006/relationships/slideLayout" Target="../slideLayouts/slideLayout5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8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5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471.jp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8.png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jp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jpg"/><Relationship Id="rId1" Type="http://schemas.openxmlformats.org/officeDocument/2006/relationships/slideLayout" Target="../slideLayouts/slideLayout5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jp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3.jp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4.jp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3.jpg"/><Relationship Id="rId1" Type="http://schemas.openxmlformats.org/officeDocument/2006/relationships/slideLayout" Target="../slideLayouts/slideLayout5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5.jp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.png"/><Relationship Id="rId2" Type="http://schemas.openxmlformats.org/officeDocument/2006/relationships/image" Target="../media/image48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0.png"/><Relationship Id="rId5" Type="http://schemas.openxmlformats.org/officeDocument/2006/relationships/image" Target="../media/image489.png"/><Relationship Id="rId4" Type="http://schemas.openxmlformats.org/officeDocument/2006/relationships/image" Target="../media/image488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5.png"/><Relationship Id="rId5" Type="http://schemas.openxmlformats.org/officeDocument/2006/relationships/image" Target="../media/image494.png"/><Relationship Id="rId4" Type="http://schemas.openxmlformats.org/officeDocument/2006/relationships/image" Target="../media/image493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9.png"/><Relationship Id="rId4" Type="http://schemas.openxmlformats.org/officeDocument/2006/relationships/image" Target="../media/image498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4.png"/><Relationship Id="rId5" Type="http://schemas.openxmlformats.org/officeDocument/2006/relationships/image" Target="../media/image503.png"/><Relationship Id="rId4" Type="http://schemas.openxmlformats.org/officeDocument/2006/relationships/image" Target="../media/image502.png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506.png"/><Relationship Id="rId7" Type="http://schemas.openxmlformats.org/officeDocument/2006/relationships/image" Target="../media/image510.png"/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9.png"/><Relationship Id="rId5" Type="http://schemas.openxmlformats.org/officeDocument/2006/relationships/image" Target="../media/image508.png"/><Relationship Id="rId4" Type="http://schemas.openxmlformats.org/officeDocument/2006/relationships/image" Target="../media/image507.png"/><Relationship Id="rId9" Type="http://schemas.openxmlformats.org/officeDocument/2006/relationships/image" Target="../media/image512.png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image" Target="../media/image517.png"/><Relationship Id="rId4" Type="http://schemas.openxmlformats.org/officeDocument/2006/relationships/image" Target="../media/image516.png"/></Relationships>
</file>

<file path=ppt/slides/_rels/slide3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13" Type="http://schemas.openxmlformats.org/officeDocument/2006/relationships/image" Target="../media/image530.png"/><Relationship Id="rId18" Type="http://schemas.openxmlformats.org/officeDocument/2006/relationships/image" Target="../media/image535.png"/><Relationship Id="rId26" Type="http://schemas.openxmlformats.org/officeDocument/2006/relationships/image" Target="../media/image543.png"/><Relationship Id="rId3" Type="http://schemas.openxmlformats.org/officeDocument/2006/relationships/image" Target="../media/image520.png"/><Relationship Id="rId21" Type="http://schemas.openxmlformats.org/officeDocument/2006/relationships/image" Target="../media/image538.png"/><Relationship Id="rId7" Type="http://schemas.openxmlformats.org/officeDocument/2006/relationships/image" Target="../media/image524.png"/><Relationship Id="rId12" Type="http://schemas.openxmlformats.org/officeDocument/2006/relationships/image" Target="../media/image529.png"/><Relationship Id="rId17" Type="http://schemas.openxmlformats.org/officeDocument/2006/relationships/image" Target="../media/image534.png"/><Relationship Id="rId25" Type="http://schemas.openxmlformats.org/officeDocument/2006/relationships/image" Target="../media/image542.png"/><Relationship Id="rId2" Type="http://schemas.openxmlformats.org/officeDocument/2006/relationships/image" Target="../media/image519.png"/><Relationship Id="rId16" Type="http://schemas.openxmlformats.org/officeDocument/2006/relationships/image" Target="../media/image533.png"/><Relationship Id="rId20" Type="http://schemas.openxmlformats.org/officeDocument/2006/relationships/image" Target="../media/image537.png"/><Relationship Id="rId29" Type="http://schemas.openxmlformats.org/officeDocument/2006/relationships/image" Target="../media/image5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1" Type="http://schemas.openxmlformats.org/officeDocument/2006/relationships/image" Target="../media/image528.png"/><Relationship Id="rId24" Type="http://schemas.openxmlformats.org/officeDocument/2006/relationships/image" Target="../media/image541.png"/><Relationship Id="rId5" Type="http://schemas.openxmlformats.org/officeDocument/2006/relationships/image" Target="../media/image522.png"/><Relationship Id="rId15" Type="http://schemas.openxmlformats.org/officeDocument/2006/relationships/image" Target="../media/image532.png"/><Relationship Id="rId23" Type="http://schemas.openxmlformats.org/officeDocument/2006/relationships/image" Target="../media/image540.png"/><Relationship Id="rId28" Type="http://schemas.openxmlformats.org/officeDocument/2006/relationships/image" Target="../media/image545.png"/><Relationship Id="rId10" Type="http://schemas.openxmlformats.org/officeDocument/2006/relationships/image" Target="../media/image527.png"/><Relationship Id="rId19" Type="http://schemas.openxmlformats.org/officeDocument/2006/relationships/image" Target="../media/image536.png"/><Relationship Id="rId31" Type="http://schemas.openxmlformats.org/officeDocument/2006/relationships/image" Target="../media/image548.png"/><Relationship Id="rId4" Type="http://schemas.openxmlformats.org/officeDocument/2006/relationships/image" Target="../media/image521.png"/><Relationship Id="rId9" Type="http://schemas.openxmlformats.org/officeDocument/2006/relationships/image" Target="../media/image526.png"/><Relationship Id="rId14" Type="http://schemas.openxmlformats.org/officeDocument/2006/relationships/image" Target="../media/image531.png"/><Relationship Id="rId22" Type="http://schemas.openxmlformats.org/officeDocument/2006/relationships/image" Target="../media/image539.png"/><Relationship Id="rId27" Type="http://schemas.openxmlformats.org/officeDocument/2006/relationships/image" Target="../media/image544.png"/><Relationship Id="rId30" Type="http://schemas.openxmlformats.org/officeDocument/2006/relationships/image" Target="../media/image547.png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9.pn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9" Type="http://schemas.openxmlformats.org/officeDocument/2006/relationships/image" Target="../media/image249.png"/><Relationship Id="rId21" Type="http://schemas.openxmlformats.org/officeDocument/2006/relationships/image" Target="../media/image231.png"/><Relationship Id="rId34" Type="http://schemas.openxmlformats.org/officeDocument/2006/relationships/image" Target="../media/image244.png"/><Relationship Id="rId42" Type="http://schemas.openxmlformats.org/officeDocument/2006/relationships/image" Target="../media/image252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29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32" Type="http://schemas.openxmlformats.org/officeDocument/2006/relationships/image" Target="../media/image242.png"/><Relationship Id="rId37" Type="http://schemas.openxmlformats.org/officeDocument/2006/relationships/image" Target="../media/image247.png"/><Relationship Id="rId40" Type="http://schemas.openxmlformats.org/officeDocument/2006/relationships/image" Target="../media/image250.png"/><Relationship Id="rId45" Type="http://schemas.openxmlformats.org/officeDocument/2006/relationships/image" Target="../media/image255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28" Type="http://schemas.openxmlformats.org/officeDocument/2006/relationships/image" Target="../media/image238.png"/><Relationship Id="rId36" Type="http://schemas.openxmlformats.org/officeDocument/2006/relationships/image" Target="../media/image246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31" Type="http://schemas.openxmlformats.org/officeDocument/2006/relationships/image" Target="../media/image241.png"/><Relationship Id="rId44" Type="http://schemas.openxmlformats.org/officeDocument/2006/relationships/image" Target="../media/image254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7.png"/><Relationship Id="rId30" Type="http://schemas.openxmlformats.org/officeDocument/2006/relationships/image" Target="../media/image240.png"/><Relationship Id="rId35" Type="http://schemas.openxmlformats.org/officeDocument/2006/relationships/image" Target="../media/image245.png"/><Relationship Id="rId43" Type="http://schemas.openxmlformats.org/officeDocument/2006/relationships/image" Target="../media/image253.png"/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33" Type="http://schemas.openxmlformats.org/officeDocument/2006/relationships/image" Target="../media/image243.png"/><Relationship Id="rId38" Type="http://schemas.openxmlformats.org/officeDocument/2006/relationships/image" Target="../media/image248.png"/><Relationship Id="rId46" Type="http://schemas.openxmlformats.org/officeDocument/2006/relationships/image" Target="../media/image256.png"/><Relationship Id="rId20" Type="http://schemas.openxmlformats.org/officeDocument/2006/relationships/image" Target="../media/image230.png"/><Relationship Id="rId41" Type="http://schemas.openxmlformats.org/officeDocument/2006/relationships/image" Target="../media/image2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18" Type="http://schemas.openxmlformats.org/officeDocument/2006/relationships/image" Target="../media/image279.png"/><Relationship Id="rId3" Type="http://schemas.openxmlformats.org/officeDocument/2006/relationships/image" Target="../media/image264.png"/><Relationship Id="rId21" Type="http://schemas.openxmlformats.org/officeDocument/2006/relationships/image" Target="../media/image282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17" Type="http://schemas.openxmlformats.org/officeDocument/2006/relationships/image" Target="../media/image278.png"/><Relationship Id="rId2" Type="http://schemas.openxmlformats.org/officeDocument/2006/relationships/image" Target="../media/image263.png"/><Relationship Id="rId16" Type="http://schemas.openxmlformats.org/officeDocument/2006/relationships/image" Target="../media/image277.png"/><Relationship Id="rId20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19" Type="http://schemas.openxmlformats.org/officeDocument/2006/relationships/image" Target="../media/image280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Relationship Id="rId14" Type="http://schemas.openxmlformats.org/officeDocument/2006/relationships/image" Target="../media/image275.png"/><Relationship Id="rId22" Type="http://schemas.openxmlformats.org/officeDocument/2006/relationships/image" Target="../media/image28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jpg"/><Relationship Id="rId2" Type="http://schemas.openxmlformats.org/officeDocument/2006/relationships/image" Target="../media/image297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jp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6.png"/><Relationship Id="rId18" Type="http://schemas.openxmlformats.org/officeDocument/2006/relationships/image" Target="../media/image331.png"/><Relationship Id="rId3" Type="http://schemas.openxmlformats.org/officeDocument/2006/relationships/image" Target="../media/image316.png"/><Relationship Id="rId21" Type="http://schemas.openxmlformats.org/officeDocument/2006/relationships/image" Target="../media/image334.png"/><Relationship Id="rId7" Type="http://schemas.openxmlformats.org/officeDocument/2006/relationships/image" Target="../media/image320.png"/><Relationship Id="rId12" Type="http://schemas.openxmlformats.org/officeDocument/2006/relationships/image" Target="../media/image325.png"/><Relationship Id="rId17" Type="http://schemas.openxmlformats.org/officeDocument/2006/relationships/image" Target="../media/image330.png"/><Relationship Id="rId2" Type="http://schemas.openxmlformats.org/officeDocument/2006/relationships/image" Target="../media/image315.png"/><Relationship Id="rId16" Type="http://schemas.openxmlformats.org/officeDocument/2006/relationships/image" Target="../media/image329.png"/><Relationship Id="rId20" Type="http://schemas.openxmlformats.org/officeDocument/2006/relationships/image" Target="../media/image3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24" Type="http://schemas.openxmlformats.org/officeDocument/2006/relationships/image" Target="../media/image337.png"/><Relationship Id="rId5" Type="http://schemas.openxmlformats.org/officeDocument/2006/relationships/image" Target="../media/image318.png"/><Relationship Id="rId15" Type="http://schemas.openxmlformats.org/officeDocument/2006/relationships/image" Target="../media/image328.png"/><Relationship Id="rId23" Type="http://schemas.openxmlformats.org/officeDocument/2006/relationships/image" Target="../media/image336.png"/><Relationship Id="rId10" Type="http://schemas.openxmlformats.org/officeDocument/2006/relationships/image" Target="../media/image323.png"/><Relationship Id="rId19" Type="http://schemas.openxmlformats.org/officeDocument/2006/relationships/image" Target="../media/image332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Relationship Id="rId14" Type="http://schemas.openxmlformats.org/officeDocument/2006/relationships/image" Target="../media/image327.png"/><Relationship Id="rId22" Type="http://schemas.openxmlformats.org/officeDocument/2006/relationships/image" Target="../media/image33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4" name="object 4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82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Times New Roman"/>
                <a:cs typeface="Times New Roman"/>
              </a:rPr>
              <a:t>Computer</a:t>
            </a:r>
            <a:r>
              <a:rPr sz="4000" spc="50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Organization</a:t>
            </a:r>
            <a:r>
              <a:rPr sz="4000" spc="7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and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Architecture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xfrm>
            <a:off x="3124200" y="4495800"/>
            <a:ext cx="670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970915" algn="l"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>
                <a:solidFill>
                  <a:srgbClr val="000000"/>
                </a:solidFill>
              </a:rPr>
              <a:t>          Prof. Amalendu Bag                                   </a:t>
            </a:r>
            <a:r>
              <a:rPr sz="2400" dirty="0">
                <a:solidFill>
                  <a:srgbClr val="000000"/>
                </a:solidFill>
              </a:rPr>
              <a:t>Department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lang="en-US" sz="2400" spc="-30" dirty="0">
                <a:solidFill>
                  <a:srgbClr val="000000"/>
                </a:solidFill>
              </a:rPr>
              <a:t>Computer science </a:t>
            </a:r>
            <a:r>
              <a:rPr lang="en-US"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9F45C-2D39-1BCB-ED9B-7A57432BC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7" y="3036077"/>
            <a:ext cx="7656725" cy="1267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255803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2942" y="6270204"/>
            <a:ext cx="102806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455" dirty="0">
                <a:latin typeface="Times New Roman"/>
                <a:cs typeface="Times New Roman"/>
              </a:rPr>
              <a:t>Figure</a:t>
            </a:r>
            <a:r>
              <a:rPr sz="850" b="1" spc="229" dirty="0">
                <a:latin typeface="Times New Roman"/>
                <a:cs typeface="Times New Roman"/>
              </a:rPr>
              <a:t> </a:t>
            </a:r>
            <a:r>
              <a:rPr sz="850" b="1" spc="375" dirty="0">
                <a:latin typeface="Times New Roman"/>
                <a:cs typeface="Times New Roman"/>
              </a:rPr>
              <a:t>1.1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1447" y="6270204"/>
            <a:ext cx="332105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710" dirty="0">
                <a:latin typeface="Times New Roman"/>
                <a:cs typeface="Times New Roman"/>
              </a:rPr>
              <a:t>A</a:t>
            </a:r>
            <a:r>
              <a:rPr sz="850" b="1" spc="114" dirty="0">
                <a:latin typeface="Times New Roman"/>
                <a:cs typeface="Times New Roman"/>
              </a:rPr>
              <a:t> </a:t>
            </a:r>
            <a:r>
              <a:rPr sz="850" b="1" spc="450" dirty="0">
                <a:latin typeface="Times New Roman"/>
                <a:cs typeface="Times New Roman"/>
              </a:rPr>
              <a:t>Top-</a:t>
            </a:r>
            <a:r>
              <a:rPr sz="850" b="1" spc="605" dirty="0">
                <a:latin typeface="Times New Roman"/>
                <a:cs typeface="Times New Roman"/>
              </a:rPr>
              <a:t>Down</a:t>
            </a:r>
            <a:r>
              <a:rPr sz="850" b="1" spc="240" dirty="0">
                <a:latin typeface="Times New Roman"/>
                <a:cs typeface="Times New Roman"/>
              </a:rPr>
              <a:t> </a:t>
            </a:r>
            <a:r>
              <a:rPr sz="850" b="1" spc="509" dirty="0">
                <a:latin typeface="Times New Roman"/>
                <a:cs typeface="Times New Roman"/>
              </a:rPr>
              <a:t>View</a:t>
            </a:r>
            <a:r>
              <a:rPr sz="850" b="1" spc="235" dirty="0">
                <a:latin typeface="Times New Roman"/>
                <a:cs typeface="Times New Roman"/>
              </a:rPr>
              <a:t> </a:t>
            </a:r>
            <a:r>
              <a:rPr sz="850" b="1" spc="400" dirty="0">
                <a:latin typeface="Times New Roman"/>
                <a:cs typeface="Times New Roman"/>
              </a:rPr>
              <a:t>of</a:t>
            </a:r>
            <a:r>
              <a:rPr sz="850" b="1" spc="240" dirty="0">
                <a:latin typeface="Times New Roman"/>
                <a:cs typeface="Times New Roman"/>
              </a:rPr>
              <a:t> </a:t>
            </a:r>
            <a:r>
              <a:rPr sz="850" b="1" spc="484" dirty="0">
                <a:latin typeface="Times New Roman"/>
                <a:cs typeface="Times New Roman"/>
              </a:rPr>
              <a:t>a</a:t>
            </a:r>
            <a:r>
              <a:rPr sz="850" b="1" spc="235" dirty="0">
                <a:latin typeface="Times New Roman"/>
                <a:cs typeface="Times New Roman"/>
              </a:rPr>
              <a:t> </a:t>
            </a:r>
            <a:r>
              <a:rPr sz="850" b="1" spc="515" dirty="0">
                <a:latin typeface="Times New Roman"/>
                <a:cs typeface="Times New Roman"/>
              </a:rPr>
              <a:t>Computer</a:t>
            </a:r>
            <a:endParaRPr sz="8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4658" y="2279360"/>
            <a:ext cx="6551292" cy="38163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01465" y="2530392"/>
            <a:ext cx="711835" cy="24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2555">
              <a:lnSpc>
                <a:spcPct val="104600"/>
              </a:lnSpc>
              <a:spcBef>
                <a:spcPts val="90"/>
              </a:spcBef>
            </a:pPr>
            <a:r>
              <a:rPr sz="700" b="1" spc="434" dirty="0">
                <a:latin typeface="Times New Roman"/>
                <a:cs typeface="Times New Roman"/>
              </a:rPr>
              <a:t>Main </a:t>
            </a:r>
            <a:r>
              <a:rPr sz="700" b="1" spc="465" dirty="0">
                <a:latin typeface="Times New Roman"/>
                <a:cs typeface="Times New Roman"/>
              </a:rPr>
              <a:t>memory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3485" y="2573792"/>
            <a:ext cx="30353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355" dirty="0">
                <a:latin typeface="Times New Roman"/>
                <a:cs typeface="Times New Roman"/>
              </a:rPr>
              <a:t>I/O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3691" y="3320071"/>
            <a:ext cx="4235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540" dirty="0">
                <a:latin typeface="Times New Roman"/>
                <a:cs typeface="Times New Roman"/>
              </a:rPr>
              <a:t>CPU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0117" y="2334467"/>
            <a:ext cx="104013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b="1" spc="505" dirty="0">
                <a:latin typeface="Times New Roman"/>
                <a:cs typeface="Times New Roman"/>
              </a:rPr>
              <a:t>COMPUTER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1004" y="2864243"/>
            <a:ext cx="556260" cy="22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650" b="1" spc="350" dirty="0">
                <a:latin typeface="Times New Roman"/>
                <a:cs typeface="Times New Roman"/>
              </a:rPr>
              <a:t>System </a:t>
            </a:r>
            <a:r>
              <a:rPr sz="650" b="1" spc="360" dirty="0">
                <a:latin typeface="Times New Roman"/>
                <a:cs typeface="Times New Roman"/>
              </a:rPr>
              <a:t>Bus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7961" y="3847247"/>
            <a:ext cx="43434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555" dirty="0">
                <a:latin typeface="Times New Roman"/>
                <a:cs typeface="Times New Roman"/>
              </a:rPr>
              <a:t>ALU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0845" y="3819263"/>
            <a:ext cx="7848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340" dirty="0">
                <a:latin typeface="Times New Roman"/>
                <a:cs typeface="Times New Roman"/>
              </a:rPr>
              <a:t>Registers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9004" y="3570775"/>
            <a:ext cx="38163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b="1" spc="455" dirty="0">
                <a:latin typeface="Times New Roman"/>
                <a:cs typeface="Times New Roman"/>
              </a:rPr>
              <a:t>CPU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5709" y="4120548"/>
            <a:ext cx="756920" cy="596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96215">
              <a:lnSpc>
                <a:spcPct val="106500"/>
              </a:lnSpc>
              <a:spcBef>
                <a:spcPts val="90"/>
              </a:spcBef>
            </a:pPr>
            <a:r>
              <a:rPr sz="550" b="1" spc="275" dirty="0">
                <a:latin typeface="Times New Roman"/>
                <a:cs typeface="Times New Roman"/>
              </a:rPr>
              <a:t>Internal </a:t>
            </a:r>
            <a:r>
              <a:rPr sz="550" b="1" spc="330" dirty="0">
                <a:latin typeface="Times New Roman"/>
                <a:cs typeface="Times New Roman"/>
              </a:rPr>
              <a:t>Bus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0" marR="5080">
              <a:lnSpc>
                <a:spcPct val="104600"/>
              </a:lnSpc>
              <a:spcBef>
                <a:spcPts val="5"/>
              </a:spcBef>
            </a:pPr>
            <a:r>
              <a:rPr sz="700" b="1" spc="375" dirty="0">
                <a:latin typeface="Times New Roman"/>
                <a:cs typeface="Times New Roman"/>
              </a:rPr>
              <a:t>Control </a:t>
            </a:r>
            <a:r>
              <a:rPr sz="700" b="1" spc="365" dirty="0">
                <a:latin typeface="Times New Roman"/>
                <a:cs typeface="Times New Roman"/>
              </a:rPr>
              <a:t>Unit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7819" y="4799097"/>
            <a:ext cx="1558290" cy="1139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3270" marR="5080">
              <a:lnSpc>
                <a:spcPct val="106500"/>
              </a:lnSpc>
              <a:spcBef>
                <a:spcPts val="90"/>
              </a:spcBef>
            </a:pPr>
            <a:r>
              <a:rPr sz="550" b="1" spc="465" dirty="0">
                <a:latin typeface="Times New Roman"/>
                <a:cs typeface="Times New Roman"/>
              </a:rPr>
              <a:t>CONTROL </a:t>
            </a:r>
            <a:r>
              <a:rPr sz="550" b="1" spc="390" dirty="0">
                <a:latin typeface="Times New Roman"/>
                <a:cs typeface="Times New Roman"/>
              </a:rPr>
              <a:t>UNIT</a:t>
            </a:r>
            <a:endParaRPr sz="550">
              <a:latin typeface="Times New Roman"/>
              <a:cs typeface="Times New Roman"/>
            </a:endParaRPr>
          </a:p>
          <a:p>
            <a:pPr marL="12700" marR="783590">
              <a:lnSpc>
                <a:spcPct val="106500"/>
              </a:lnSpc>
              <a:spcBef>
                <a:spcPts val="380"/>
              </a:spcBef>
            </a:pPr>
            <a:r>
              <a:rPr sz="550" b="1" spc="310" dirty="0">
                <a:latin typeface="Times New Roman"/>
                <a:cs typeface="Times New Roman"/>
              </a:rPr>
              <a:t>Sequencing </a:t>
            </a:r>
            <a:r>
              <a:rPr sz="550" b="1" spc="300" dirty="0">
                <a:latin typeface="Times New Roman"/>
                <a:cs typeface="Times New Roman"/>
              </a:rPr>
              <a:t>Logic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550">
              <a:latin typeface="Times New Roman"/>
              <a:cs typeface="Times New Roman"/>
            </a:endParaRPr>
          </a:p>
          <a:p>
            <a:pPr marL="601345" marR="127000">
              <a:lnSpc>
                <a:spcPct val="107400"/>
              </a:lnSpc>
            </a:pPr>
            <a:r>
              <a:rPr sz="500" b="1" spc="285" dirty="0">
                <a:latin typeface="Times New Roman"/>
                <a:cs typeface="Times New Roman"/>
              </a:rPr>
              <a:t>Control</a:t>
            </a:r>
            <a:r>
              <a:rPr sz="500" b="1" spc="165" dirty="0">
                <a:latin typeface="Times New Roman"/>
                <a:cs typeface="Times New Roman"/>
              </a:rPr>
              <a:t> </a:t>
            </a:r>
            <a:r>
              <a:rPr sz="500" b="1" spc="265" dirty="0">
                <a:latin typeface="Times New Roman"/>
                <a:cs typeface="Times New Roman"/>
              </a:rPr>
              <a:t>Unit Registers</a:t>
            </a:r>
            <a:r>
              <a:rPr sz="500" b="1" spc="150" dirty="0">
                <a:latin typeface="Times New Roman"/>
                <a:cs typeface="Times New Roman"/>
              </a:rPr>
              <a:t> </a:t>
            </a:r>
            <a:r>
              <a:rPr sz="500" b="1" spc="300" dirty="0">
                <a:latin typeface="Times New Roman"/>
                <a:cs typeface="Times New Roman"/>
              </a:rPr>
              <a:t>and </a:t>
            </a:r>
            <a:r>
              <a:rPr sz="500" b="1" spc="285" dirty="0">
                <a:latin typeface="Times New Roman"/>
                <a:cs typeface="Times New Roman"/>
              </a:rPr>
              <a:t>Decoders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500">
              <a:latin typeface="Times New Roman"/>
              <a:cs typeface="Times New Roman"/>
            </a:endParaRPr>
          </a:p>
          <a:p>
            <a:pPr marL="630555" marR="351790">
              <a:lnSpc>
                <a:spcPct val="106500"/>
              </a:lnSpc>
            </a:pPr>
            <a:r>
              <a:rPr sz="550" b="1" spc="300" dirty="0">
                <a:latin typeface="Times New Roman"/>
                <a:cs typeface="Times New Roman"/>
              </a:rPr>
              <a:t>Control </a:t>
            </a:r>
            <a:r>
              <a:rPr sz="550" b="1" spc="390" dirty="0">
                <a:latin typeface="Times New Roman"/>
                <a:cs typeface="Times New Roman"/>
              </a:rPr>
              <a:t>Memory</a:t>
            </a:r>
            <a:endParaRPr sz="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776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Different</a:t>
            </a:r>
            <a:r>
              <a:rPr spc="-240" dirty="0"/>
              <a:t> </a:t>
            </a:r>
            <a:r>
              <a:rPr spc="-10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-180" dirty="0"/>
              <a:t>Instruction</a:t>
            </a:r>
            <a:r>
              <a:rPr spc="-215" dirty="0"/>
              <a:t> </a:t>
            </a:r>
            <a:r>
              <a:rPr spc="-40" dirty="0"/>
              <a:t>format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68143"/>
            <a:ext cx="8968740" cy="33915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follow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mentioned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features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structure.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according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fields.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9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Three-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Two-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One-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9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Zero-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Example:</a:t>
            </a:r>
            <a:endParaRPr sz="1800">
              <a:latin typeface="Times New Roman"/>
              <a:cs typeface="Times New Roman"/>
            </a:endParaRPr>
          </a:p>
          <a:p>
            <a:pPr marL="12700" marR="4484370" indent="457200">
              <a:lnSpc>
                <a:spcPts val="2950"/>
              </a:lnSpc>
              <a:spcBef>
                <a:spcPts val="9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expression 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(A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B)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(C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D) </a:t>
            </a:r>
            <a:r>
              <a:rPr sz="18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Three-</a:t>
            </a:r>
            <a:r>
              <a:rPr sz="18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address</a:t>
            </a:r>
            <a:r>
              <a:rPr sz="1800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5534181"/>
            <a:ext cx="1390650" cy="7721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R2,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0185" y="5534181"/>
            <a:ext cx="292735" cy="7721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4585" y="5534181"/>
            <a:ext cx="1298575" cy="7721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M[A]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M[B]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M[C]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M[D]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6381394"/>
            <a:ext cx="1510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</a:t>
            </a:r>
            <a:r>
              <a:rPr sz="1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X,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185" y="6381394"/>
            <a:ext cx="545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4294" y="6381394"/>
            <a:ext cx="80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8778" y="5761482"/>
            <a:ext cx="462915" cy="830580"/>
          </a:xfrm>
          <a:custGeom>
            <a:avLst/>
            <a:gdLst/>
            <a:ahLst/>
            <a:cxnLst/>
            <a:rect l="l" t="t" r="r" b="b"/>
            <a:pathLst>
              <a:path w="462914" h="830579">
                <a:moveTo>
                  <a:pt x="345059" y="401650"/>
                </a:moveTo>
                <a:lnTo>
                  <a:pt x="340868" y="397383"/>
                </a:lnTo>
                <a:lnTo>
                  <a:pt x="76200" y="397383"/>
                </a:lnTo>
                <a:lnTo>
                  <a:pt x="76200" y="368808"/>
                </a:lnTo>
                <a:lnTo>
                  <a:pt x="0" y="406908"/>
                </a:lnTo>
                <a:lnTo>
                  <a:pt x="76200" y="445008"/>
                </a:lnTo>
                <a:lnTo>
                  <a:pt x="76200" y="416433"/>
                </a:lnTo>
                <a:lnTo>
                  <a:pt x="340868" y="416433"/>
                </a:lnTo>
                <a:lnTo>
                  <a:pt x="345059" y="412165"/>
                </a:lnTo>
                <a:lnTo>
                  <a:pt x="345059" y="401650"/>
                </a:lnTo>
                <a:close/>
              </a:path>
              <a:path w="462914" h="830579">
                <a:moveTo>
                  <a:pt x="345059" y="32842"/>
                </a:moveTo>
                <a:lnTo>
                  <a:pt x="340868" y="28575"/>
                </a:lnTo>
                <a:lnTo>
                  <a:pt x="76200" y="28575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340868" y="47625"/>
                </a:lnTo>
                <a:lnTo>
                  <a:pt x="345059" y="43357"/>
                </a:lnTo>
                <a:lnTo>
                  <a:pt x="345059" y="32842"/>
                </a:lnTo>
                <a:close/>
              </a:path>
              <a:path w="462914" h="830579">
                <a:moveTo>
                  <a:pt x="462407" y="787222"/>
                </a:moveTo>
                <a:lnTo>
                  <a:pt x="458216" y="782955"/>
                </a:lnTo>
                <a:lnTo>
                  <a:pt x="193548" y="782955"/>
                </a:lnTo>
                <a:lnTo>
                  <a:pt x="193548" y="754380"/>
                </a:lnTo>
                <a:lnTo>
                  <a:pt x="117348" y="792480"/>
                </a:lnTo>
                <a:lnTo>
                  <a:pt x="193548" y="830580"/>
                </a:lnTo>
                <a:lnTo>
                  <a:pt x="193548" y="802005"/>
                </a:lnTo>
                <a:lnTo>
                  <a:pt x="458216" y="802005"/>
                </a:lnTo>
                <a:lnTo>
                  <a:pt x="462407" y="797737"/>
                </a:lnTo>
                <a:lnTo>
                  <a:pt x="462407" y="787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0727" y="2264664"/>
            <a:ext cx="337248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(A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B)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(C +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D) </a:t>
            </a:r>
            <a:r>
              <a:rPr sz="1800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Two-</a:t>
            </a:r>
            <a:r>
              <a:rPr sz="18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address</a:t>
            </a:r>
            <a:r>
              <a:rPr sz="1800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0727" y="2890265"/>
            <a:ext cx="125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MOV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0727" y="3164585"/>
            <a:ext cx="1224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818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R2,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0727" y="3713226"/>
            <a:ext cx="1344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18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R2,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8262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MUL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6982" y="2890265"/>
            <a:ext cx="1969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M[A]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R1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M[B]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M[C]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R2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M[D]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R1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32180" algn="l"/>
              </a:tabLst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0727" y="4224020"/>
            <a:ext cx="2204720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X,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One-</a:t>
            </a:r>
            <a:r>
              <a:rPr sz="18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address</a:t>
            </a:r>
            <a:r>
              <a:rPr sz="1800" u="sng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0727" y="4848859"/>
            <a:ext cx="98488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</a:t>
            </a:r>
            <a:r>
              <a:rPr sz="1800" spc="4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C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 marR="42545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MUL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6982" y="4848859"/>
            <a:ext cx="202183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M[A]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AC +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M[B]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M[T]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M[C]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AC +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M[D]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1440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AC ×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M[T]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19480" algn="l"/>
              </a:tabLst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98998" y="3013709"/>
            <a:ext cx="513080" cy="3705225"/>
          </a:xfrm>
          <a:custGeom>
            <a:avLst/>
            <a:gdLst/>
            <a:ahLst/>
            <a:cxnLst/>
            <a:rect l="l" t="t" r="r" b="b"/>
            <a:pathLst>
              <a:path w="513079" h="3705225">
                <a:moveTo>
                  <a:pt x="345059" y="1122553"/>
                </a:moveTo>
                <a:lnTo>
                  <a:pt x="340868" y="1118235"/>
                </a:lnTo>
                <a:lnTo>
                  <a:pt x="76200" y="1118235"/>
                </a:lnTo>
                <a:lnTo>
                  <a:pt x="76200" y="1089660"/>
                </a:lnTo>
                <a:lnTo>
                  <a:pt x="0" y="1127760"/>
                </a:lnTo>
                <a:lnTo>
                  <a:pt x="76200" y="1165860"/>
                </a:lnTo>
                <a:lnTo>
                  <a:pt x="76200" y="1137285"/>
                </a:lnTo>
                <a:lnTo>
                  <a:pt x="340868" y="1137285"/>
                </a:lnTo>
                <a:lnTo>
                  <a:pt x="345059" y="1132967"/>
                </a:lnTo>
                <a:lnTo>
                  <a:pt x="345059" y="1122553"/>
                </a:lnTo>
                <a:close/>
              </a:path>
              <a:path w="513079" h="3705225">
                <a:moveTo>
                  <a:pt x="345059" y="869569"/>
                </a:moveTo>
                <a:lnTo>
                  <a:pt x="340868" y="865251"/>
                </a:lnTo>
                <a:lnTo>
                  <a:pt x="76200" y="865251"/>
                </a:lnTo>
                <a:lnTo>
                  <a:pt x="76200" y="836676"/>
                </a:lnTo>
                <a:lnTo>
                  <a:pt x="0" y="874776"/>
                </a:lnTo>
                <a:lnTo>
                  <a:pt x="76200" y="912876"/>
                </a:lnTo>
                <a:lnTo>
                  <a:pt x="76200" y="884301"/>
                </a:lnTo>
                <a:lnTo>
                  <a:pt x="340868" y="884301"/>
                </a:lnTo>
                <a:lnTo>
                  <a:pt x="345059" y="879983"/>
                </a:lnTo>
                <a:lnTo>
                  <a:pt x="345059" y="869569"/>
                </a:lnTo>
                <a:close/>
              </a:path>
              <a:path w="513079" h="3705225">
                <a:moveTo>
                  <a:pt x="345059" y="616585"/>
                </a:moveTo>
                <a:lnTo>
                  <a:pt x="340868" y="612267"/>
                </a:lnTo>
                <a:lnTo>
                  <a:pt x="76200" y="612267"/>
                </a:lnTo>
                <a:lnTo>
                  <a:pt x="76200" y="583692"/>
                </a:lnTo>
                <a:lnTo>
                  <a:pt x="0" y="621792"/>
                </a:lnTo>
                <a:lnTo>
                  <a:pt x="76200" y="659892"/>
                </a:lnTo>
                <a:lnTo>
                  <a:pt x="76200" y="631317"/>
                </a:lnTo>
                <a:lnTo>
                  <a:pt x="340868" y="631317"/>
                </a:lnTo>
                <a:lnTo>
                  <a:pt x="345059" y="626999"/>
                </a:lnTo>
                <a:lnTo>
                  <a:pt x="345059" y="616585"/>
                </a:lnTo>
                <a:close/>
              </a:path>
              <a:path w="513079" h="3705225">
                <a:moveTo>
                  <a:pt x="345059" y="319405"/>
                </a:moveTo>
                <a:lnTo>
                  <a:pt x="340868" y="315087"/>
                </a:lnTo>
                <a:lnTo>
                  <a:pt x="76200" y="315087"/>
                </a:lnTo>
                <a:lnTo>
                  <a:pt x="76200" y="286512"/>
                </a:lnTo>
                <a:lnTo>
                  <a:pt x="0" y="324612"/>
                </a:lnTo>
                <a:lnTo>
                  <a:pt x="76200" y="362712"/>
                </a:lnTo>
                <a:lnTo>
                  <a:pt x="76200" y="334137"/>
                </a:lnTo>
                <a:lnTo>
                  <a:pt x="340868" y="334137"/>
                </a:lnTo>
                <a:lnTo>
                  <a:pt x="345059" y="329819"/>
                </a:lnTo>
                <a:lnTo>
                  <a:pt x="345059" y="319405"/>
                </a:lnTo>
                <a:close/>
              </a:path>
              <a:path w="513079" h="3705225">
                <a:moveTo>
                  <a:pt x="345059" y="32893"/>
                </a:moveTo>
                <a:lnTo>
                  <a:pt x="340868" y="28575"/>
                </a:lnTo>
                <a:lnTo>
                  <a:pt x="76200" y="28575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340868" y="47625"/>
                </a:lnTo>
                <a:lnTo>
                  <a:pt x="345059" y="43307"/>
                </a:lnTo>
                <a:lnTo>
                  <a:pt x="345059" y="32893"/>
                </a:lnTo>
                <a:close/>
              </a:path>
              <a:path w="513079" h="3705225">
                <a:moveTo>
                  <a:pt x="407543" y="2277745"/>
                </a:moveTo>
                <a:lnTo>
                  <a:pt x="403352" y="2273427"/>
                </a:lnTo>
                <a:lnTo>
                  <a:pt x="138684" y="2273427"/>
                </a:lnTo>
                <a:lnTo>
                  <a:pt x="138684" y="2244852"/>
                </a:lnTo>
                <a:lnTo>
                  <a:pt x="62484" y="2282952"/>
                </a:lnTo>
                <a:lnTo>
                  <a:pt x="138684" y="2321052"/>
                </a:lnTo>
                <a:lnTo>
                  <a:pt x="138684" y="2292477"/>
                </a:lnTo>
                <a:lnTo>
                  <a:pt x="403352" y="2292477"/>
                </a:lnTo>
                <a:lnTo>
                  <a:pt x="407543" y="2288159"/>
                </a:lnTo>
                <a:lnTo>
                  <a:pt x="407543" y="2277745"/>
                </a:lnTo>
                <a:close/>
              </a:path>
              <a:path w="513079" h="3705225">
                <a:moveTo>
                  <a:pt x="407543" y="2014093"/>
                </a:moveTo>
                <a:lnTo>
                  <a:pt x="403352" y="2009775"/>
                </a:lnTo>
                <a:lnTo>
                  <a:pt x="138684" y="2009775"/>
                </a:lnTo>
                <a:lnTo>
                  <a:pt x="138684" y="1981200"/>
                </a:lnTo>
                <a:lnTo>
                  <a:pt x="62484" y="2019300"/>
                </a:lnTo>
                <a:lnTo>
                  <a:pt x="138684" y="2057400"/>
                </a:lnTo>
                <a:lnTo>
                  <a:pt x="138684" y="2028825"/>
                </a:lnTo>
                <a:lnTo>
                  <a:pt x="403352" y="2028825"/>
                </a:lnTo>
                <a:lnTo>
                  <a:pt x="407543" y="2024507"/>
                </a:lnTo>
                <a:lnTo>
                  <a:pt x="407543" y="2014093"/>
                </a:lnTo>
                <a:close/>
              </a:path>
              <a:path w="513079" h="3705225">
                <a:moveTo>
                  <a:pt x="444119" y="3379546"/>
                </a:moveTo>
                <a:lnTo>
                  <a:pt x="439928" y="3375279"/>
                </a:lnTo>
                <a:lnTo>
                  <a:pt x="175260" y="3375279"/>
                </a:lnTo>
                <a:lnTo>
                  <a:pt x="175260" y="3346704"/>
                </a:lnTo>
                <a:lnTo>
                  <a:pt x="99060" y="3384804"/>
                </a:lnTo>
                <a:lnTo>
                  <a:pt x="175260" y="3422904"/>
                </a:lnTo>
                <a:lnTo>
                  <a:pt x="175260" y="3394329"/>
                </a:lnTo>
                <a:lnTo>
                  <a:pt x="439928" y="3394329"/>
                </a:lnTo>
                <a:lnTo>
                  <a:pt x="444119" y="3390061"/>
                </a:lnTo>
                <a:lnTo>
                  <a:pt x="444119" y="3379546"/>
                </a:lnTo>
                <a:close/>
              </a:path>
              <a:path w="513079" h="3705225">
                <a:moveTo>
                  <a:pt x="444119" y="3080842"/>
                </a:moveTo>
                <a:lnTo>
                  <a:pt x="439928" y="3076575"/>
                </a:lnTo>
                <a:lnTo>
                  <a:pt x="175260" y="3076575"/>
                </a:lnTo>
                <a:lnTo>
                  <a:pt x="175260" y="3048000"/>
                </a:lnTo>
                <a:lnTo>
                  <a:pt x="99060" y="3086100"/>
                </a:lnTo>
                <a:lnTo>
                  <a:pt x="175260" y="3124200"/>
                </a:lnTo>
                <a:lnTo>
                  <a:pt x="175260" y="3095625"/>
                </a:lnTo>
                <a:lnTo>
                  <a:pt x="439928" y="3095625"/>
                </a:lnTo>
                <a:lnTo>
                  <a:pt x="444119" y="3091357"/>
                </a:lnTo>
                <a:lnTo>
                  <a:pt x="444119" y="3080842"/>
                </a:lnTo>
                <a:close/>
              </a:path>
              <a:path w="513079" h="3705225">
                <a:moveTo>
                  <a:pt x="444119" y="2824810"/>
                </a:moveTo>
                <a:lnTo>
                  <a:pt x="439928" y="2820543"/>
                </a:lnTo>
                <a:lnTo>
                  <a:pt x="175260" y="2820543"/>
                </a:lnTo>
                <a:lnTo>
                  <a:pt x="175260" y="2791968"/>
                </a:lnTo>
                <a:lnTo>
                  <a:pt x="99060" y="2830068"/>
                </a:lnTo>
                <a:lnTo>
                  <a:pt x="175260" y="2868168"/>
                </a:lnTo>
                <a:lnTo>
                  <a:pt x="175260" y="2839593"/>
                </a:lnTo>
                <a:lnTo>
                  <a:pt x="439928" y="2839593"/>
                </a:lnTo>
                <a:lnTo>
                  <a:pt x="444119" y="2835325"/>
                </a:lnTo>
                <a:lnTo>
                  <a:pt x="444119" y="2824810"/>
                </a:lnTo>
                <a:close/>
              </a:path>
              <a:path w="513079" h="3705225">
                <a:moveTo>
                  <a:pt x="468503" y="2542921"/>
                </a:moveTo>
                <a:lnTo>
                  <a:pt x="464312" y="2538603"/>
                </a:lnTo>
                <a:lnTo>
                  <a:pt x="199644" y="2538603"/>
                </a:lnTo>
                <a:lnTo>
                  <a:pt x="199644" y="2510028"/>
                </a:lnTo>
                <a:lnTo>
                  <a:pt x="123444" y="2548128"/>
                </a:lnTo>
                <a:lnTo>
                  <a:pt x="199644" y="2586228"/>
                </a:lnTo>
                <a:lnTo>
                  <a:pt x="199644" y="2557653"/>
                </a:lnTo>
                <a:lnTo>
                  <a:pt x="464312" y="2557653"/>
                </a:lnTo>
                <a:lnTo>
                  <a:pt x="468503" y="2553335"/>
                </a:lnTo>
                <a:lnTo>
                  <a:pt x="468503" y="2542921"/>
                </a:lnTo>
                <a:close/>
              </a:path>
              <a:path w="513079" h="3705225">
                <a:moveTo>
                  <a:pt x="500507" y="3661486"/>
                </a:moveTo>
                <a:lnTo>
                  <a:pt x="496316" y="3657219"/>
                </a:lnTo>
                <a:lnTo>
                  <a:pt x="231648" y="3657219"/>
                </a:lnTo>
                <a:lnTo>
                  <a:pt x="231648" y="3628644"/>
                </a:lnTo>
                <a:lnTo>
                  <a:pt x="155448" y="3666744"/>
                </a:lnTo>
                <a:lnTo>
                  <a:pt x="231648" y="3704844"/>
                </a:lnTo>
                <a:lnTo>
                  <a:pt x="231648" y="3676269"/>
                </a:lnTo>
                <a:lnTo>
                  <a:pt x="496316" y="3676269"/>
                </a:lnTo>
                <a:lnTo>
                  <a:pt x="500507" y="3672001"/>
                </a:lnTo>
                <a:lnTo>
                  <a:pt x="500507" y="3661486"/>
                </a:lnTo>
                <a:close/>
              </a:path>
              <a:path w="513079" h="3705225">
                <a:moveTo>
                  <a:pt x="512699" y="1418209"/>
                </a:moveTo>
                <a:lnTo>
                  <a:pt x="508508" y="1413891"/>
                </a:lnTo>
                <a:lnTo>
                  <a:pt x="243840" y="1413891"/>
                </a:lnTo>
                <a:lnTo>
                  <a:pt x="243840" y="1385316"/>
                </a:lnTo>
                <a:lnTo>
                  <a:pt x="167640" y="1423416"/>
                </a:lnTo>
                <a:lnTo>
                  <a:pt x="243840" y="1461516"/>
                </a:lnTo>
                <a:lnTo>
                  <a:pt x="243840" y="1432941"/>
                </a:lnTo>
                <a:lnTo>
                  <a:pt x="508508" y="1432941"/>
                </a:lnTo>
                <a:lnTo>
                  <a:pt x="512699" y="1428623"/>
                </a:lnTo>
                <a:lnTo>
                  <a:pt x="512699" y="1418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445" y="2435098"/>
            <a:ext cx="3744595" cy="95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B) ×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Zero-address</a:t>
            </a:r>
            <a:r>
              <a:rPr sz="2000" u="sng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instruction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445" y="3334638"/>
            <a:ext cx="1123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6445" y="3608959"/>
            <a:ext cx="1123950" cy="19773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9050">
              <a:lnSpc>
                <a:spcPts val="2160"/>
              </a:lnSpc>
              <a:spcBef>
                <a:spcPts val="375"/>
              </a:spcBef>
              <a:tabLst>
                <a:tab pos="92646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tabLst>
                <a:tab pos="92646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12700" marR="537845">
              <a:lnSpc>
                <a:spcPts val="2160"/>
              </a:lnSpc>
              <a:spcBef>
                <a:spcPts val="155"/>
              </a:spcBef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 MUL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POP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2700" y="3334638"/>
            <a:ext cx="2781300" cy="225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(A</a:t>
            </a:r>
            <a:r>
              <a:rPr sz="20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92646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(C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D)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150"/>
              </a:spcBef>
              <a:tabLst>
                <a:tab pos="926465" algn="l"/>
                <a:tab pos="103060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(A</a:t>
            </a:r>
            <a:r>
              <a:rPr sz="20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B)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 (C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D)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0126" y="3493769"/>
            <a:ext cx="476250" cy="2014855"/>
          </a:xfrm>
          <a:custGeom>
            <a:avLst/>
            <a:gdLst/>
            <a:ahLst/>
            <a:cxnLst/>
            <a:rect l="l" t="t" r="r" b="b"/>
            <a:pathLst>
              <a:path w="476250" h="2014854">
                <a:moveTo>
                  <a:pt x="345059" y="1677289"/>
                </a:moveTo>
                <a:lnTo>
                  <a:pt x="340868" y="1672971"/>
                </a:lnTo>
                <a:lnTo>
                  <a:pt x="76200" y="1672971"/>
                </a:lnTo>
                <a:lnTo>
                  <a:pt x="76200" y="1644396"/>
                </a:lnTo>
                <a:lnTo>
                  <a:pt x="0" y="1682496"/>
                </a:lnTo>
                <a:lnTo>
                  <a:pt x="76200" y="1720608"/>
                </a:lnTo>
                <a:lnTo>
                  <a:pt x="76200" y="1692021"/>
                </a:lnTo>
                <a:lnTo>
                  <a:pt x="340868" y="1692021"/>
                </a:lnTo>
                <a:lnTo>
                  <a:pt x="345059" y="1687703"/>
                </a:lnTo>
                <a:lnTo>
                  <a:pt x="345059" y="1677289"/>
                </a:lnTo>
                <a:close/>
              </a:path>
              <a:path w="476250" h="2014854">
                <a:moveTo>
                  <a:pt x="345059" y="1430401"/>
                </a:moveTo>
                <a:lnTo>
                  <a:pt x="340868" y="1426083"/>
                </a:lnTo>
                <a:lnTo>
                  <a:pt x="76200" y="1426083"/>
                </a:lnTo>
                <a:lnTo>
                  <a:pt x="76200" y="1397508"/>
                </a:lnTo>
                <a:lnTo>
                  <a:pt x="0" y="1435608"/>
                </a:lnTo>
                <a:lnTo>
                  <a:pt x="76200" y="1473708"/>
                </a:lnTo>
                <a:lnTo>
                  <a:pt x="76200" y="1445133"/>
                </a:lnTo>
                <a:lnTo>
                  <a:pt x="340868" y="1445133"/>
                </a:lnTo>
                <a:lnTo>
                  <a:pt x="345059" y="1440815"/>
                </a:lnTo>
                <a:lnTo>
                  <a:pt x="345059" y="1430401"/>
                </a:lnTo>
                <a:close/>
              </a:path>
              <a:path w="476250" h="2014854">
                <a:moveTo>
                  <a:pt x="345059" y="1139317"/>
                </a:moveTo>
                <a:lnTo>
                  <a:pt x="340868" y="1134999"/>
                </a:lnTo>
                <a:lnTo>
                  <a:pt x="76200" y="1134999"/>
                </a:lnTo>
                <a:lnTo>
                  <a:pt x="76200" y="1106424"/>
                </a:lnTo>
                <a:lnTo>
                  <a:pt x="0" y="1144524"/>
                </a:lnTo>
                <a:lnTo>
                  <a:pt x="76200" y="1182624"/>
                </a:lnTo>
                <a:lnTo>
                  <a:pt x="76200" y="1154049"/>
                </a:lnTo>
                <a:lnTo>
                  <a:pt x="340868" y="1154049"/>
                </a:lnTo>
                <a:lnTo>
                  <a:pt x="345059" y="1149731"/>
                </a:lnTo>
                <a:lnTo>
                  <a:pt x="345059" y="1139317"/>
                </a:lnTo>
                <a:close/>
              </a:path>
              <a:path w="476250" h="2014854">
                <a:moveTo>
                  <a:pt x="345059" y="892429"/>
                </a:moveTo>
                <a:lnTo>
                  <a:pt x="340868" y="888111"/>
                </a:lnTo>
                <a:lnTo>
                  <a:pt x="76200" y="888111"/>
                </a:lnTo>
                <a:lnTo>
                  <a:pt x="76200" y="859536"/>
                </a:lnTo>
                <a:lnTo>
                  <a:pt x="0" y="897636"/>
                </a:lnTo>
                <a:lnTo>
                  <a:pt x="76200" y="935736"/>
                </a:lnTo>
                <a:lnTo>
                  <a:pt x="76200" y="907161"/>
                </a:lnTo>
                <a:lnTo>
                  <a:pt x="340868" y="907161"/>
                </a:lnTo>
                <a:lnTo>
                  <a:pt x="345059" y="902843"/>
                </a:lnTo>
                <a:lnTo>
                  <a:pt x="345059" y="892429"/>
                </a:lnTo>
                <a:close/>
              </a:path>
              <a:path w="476250" h="2014854">
                <a:moveTo>
                  <a:pt x="345059" y="584581"/>
                </a:moveTo>
                <a:lnTo>
                  <a:pt x="340868" y="580263"/>
                </a:lnTo>
                <a:lnTo>
                  <a:pt x="76200" y="580263"/>
                </a:lnTo>
                <a:lnTo>
                  <a:pt x="76200" y="551688"/>
                </a:lnTo>
                <a:lnTo>
                  <a:pt x="0" y="589788"/>
                </a:lnTo>
                <a:lnTo>
                  <a:pt x="76200" y="627888"/>
                </a:lnTo>
                <a:lnTo>
                  <a:pt x="76200" y="599313"/>
                </a:lnTo>
                <a:lnTo>
                  <a:pt x="340868" y="599313"/>
                </a:lnTo>
                <a:lnTo>
                  <a:pt x="345059" y="594995"/>
                </a:lnTo>
                <a:lnTo>
                  <a:pt x="345059" y="584581"/>
                </a:lnTo>
                <a:close/>
              </a:path>
              <a:path w="476250" h="2014854">
                <a:moveTo>
                  <a:pt x="345059" y="308737"/>
                </a:moveTo>
                <a:lnTo>
                  <a:pt x="340868" y="304419"/>
                </a:lnTo>
                <a:lnTo>
                  <a:pt x="76200" y="304419"/>
                </a:lnTo>
                <a:lnTo>
                  <a:pt x="76200" y="275844"/>
                </a:lnTo>
                <a:lnTo>
                  <a:pt x="0" y="313944"/>
                </a:lnTo>
                <a:lnTo>
                  <a:pt x="76200" y="352044"/>
                </a:lnTo>
                <a:lnTo>
                  <a:pt x="76200" y="323469"/>
                </a:lnTo>
                <a:lnTo>
                  <a:pt x="340868" y="323469"/>
                </a:lnTo>
                <a:lnTo>
                  <a:pt x="345059" y="319151"/>
                </a:lnTo>
                <a:lnTo>
                  <a:pt x="345059" y="308737"/>
                </a:lnTo>
                <a:close/>
              </a:path>
              <a:path w="476250" h="2014854">
                <a:moveTo>
                  <a:pt x="345059" y="32893"/>
                </a:moveTo>
                <a:lnTo>
                  <a:pt x="340868" y="28575"/>
                </a:lnTo>
                <a:lnTo>
                  <a:pt x="76200" y="28575"/>
                </a:lnTo>
                <a:lnTo>
                  <a:pt x="76200" y="0"/>
                </a:lnTo>
                <a:lnTo>
                  <a:pt x="0" y="38112"/>
                </a:lnTo>
                <a:lnTo>
                  <a:pt x="76200" y="76212"/>
                </a:lnTo>
                <a:lnTo>
                  <a:pt x="76200" y="47637"/>
                </a:lnTo>
                <a:lnTo>
                  <a:pt x="340868" y="47637"/>
                </a:lnTo>
                <a:lnTo>
                  <a:pt x="345059" y="43307"/>
                </a:lnTo>
                <a:lnTo>
                  <a:pt x="345059" y="32893"/>
                </a:lnTo>
                <a:close/>
              </a:path>
              <a:path w="476250" h="2014854">
                <a:moveTo>
                  <a:pt x="476123" y="1971421"/>
                </a:moveTo>
                <a:lnTo>
                  <a:pt x="471932" y="1967103"/>
                </a:lnTo>
                <a:lnTo>
                  <a:pt x="207264" y="1967103"/>
                </a:lnTo>
                <a:lnTo>
                  <a:pt x="207264" y="1938528"/>
                </a:lnTo>
                <a:lnTo>
                  <a:pt x="131064" y="1976628"/>
                </a:lnTo>
                <a:lnTo>
                  <a:pt x="207264" y="2014728"/>
                </a:lnTo>
                <a:lnTo>
                  <a:pt x="207264" y="1986153"/>
                </a:lnTo>
                <a:lnTo>
                  <a:pt x="471932" y="1986153"/>
                </a:lnTo>
                <a:lnTo>
                  <a:pt x="476123" y="1981835"/>
                </a:lnTo>
                <a:lnTo>
                  <a:pt x="476123" y="19714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685035" y="2777998"/>
              <a:ext cx="755650" cy="3573145"/>
            </a:xfrm>
            <a:custGeom>
              <a:avLst/>
              <a:gdLst/>
              <a:ahLst/>
              <a:cxnLst/>
              <a:rect l="l" t="t" r="r" b="b"/>
              <a:pathLst>
                <a:path w="755650" h="3573145">
                  <a:moveTo>
                    <a:pt x="15239" y="0"/>
                  </a:moveTo>
                  <a:lnTo>
                    <a:pt x="49267" y="34651"/>
                  </a:lnTo>
                  <a:lnTo>
                    <a:pt x="82493" y="69789"/>
                  </a:lnTo>
                  <a:lnTo>
                    <a:pt x="114920" y="105401"/>
                  </a:lnTo>
                  <a:lnTo>
                    <a:pt x="146545" y="141476"/>
                  </a:lnTo>
                  <a:lnTo>
                    <a:pt x="177371" y="178002"/>
                  </a:lnTo>
                  <a:lnTo>
                    <a:pt x="207396" y="214968"/>
                  </a:lnTo>
                  <a:lnTo>
                    <a:pt x="236620" y="252361"/>
                  </a:lnTo>
                  <a:lnTo>
                    <a:pt x="265044" y="290172"/>
                  </a:lnTo>
                  <a:lnTo>
                    <a:pt x="292668" y="328387"/>
                  </a:lnTo>
                  <a:lnTo>
                    <a:pt x="319491" y="366995"/>
                  </a:lnTo>
                  <a:lnTo>
                    <a:pt x="345514" y="405985"/>
                  </a:lnTo>
                  <a:lnTo>
                    <a:pt x="370736" y="445345"/>
                  </a:lnTo>
                  <a:lnTo>
                    <a:pt x="395158" y="485064"/>
                  </a:lnTo>
                  <a:lnTo>
                    <a:pt x="418780" y="525130"/>
                  </a:lnTo>
                  <a:lnTo>
                    <a:pt x="441601" y="565532"/>
                  </a:lnTo>
                  <a:lnTo>
                    <a:pt x="463621" y="606257"/>
                  </a:lnTo>
                  <a:lnTo>
                    <a:pt x="484841" y="647295"/>
                  </a:lnTo>
                  <a:lnTo>
                    <a:pt x="505261" y="688634"/>
                  </a:lnTo>
                  <a:lnTo>
                    <a:pt x="524880" y="730262"/>
                  </a:lnTo>
                  <a:lnTo>
                    <a:pt x="543699" y="772167"/>
                  </a:lnTo>
                  <a:lnTo>
                    <a:pt x="561717" y="814339"/>
                  </a:lnTo>
                  <a:lnTo>
                    <a:pt x="578935" y="856765"/>
                  </a:lnTo>
                  <a:lnTo>
                    <a:pt x="595352" y="899434"/>
                  </a:lnTo>
                  <a:lnTo>
                    <a:pt x="610969" y="942335"/>
                  </a:lnTo>
                  <a:lnTo>
                    <a:pt x="625786" y="985456"/>
                  </a:lnTo>
                  <a:lnTo>
                    <a:pt x="639802" y="1028784"/>
                  </a:lnTo>
                  <a:lnTo>
                    <a:pt x="653017" y="1072310"/>
                  </a:lnTo>
                  <a:lnTo>
                    <a:pt x="665432" y="1116021"/>
                  </a:lnTo>
                  <a:lnTo>
                    <a:pt x="677047" y="1159905"/>
                  </a:lnTo>
                  <a:lnTo>
                    <a:pt x="687861" y="1203951"/>
                  </a:lnTo>
                  <a:lnTo>
                    <a:pt x="697875" y="1248148"/>
                  </a:lnTo>
                  <a:lnTo>
                    <a:pt x="707088" y="1292484"/>
                  </a:lnTo>
                  <a:lnTo>
                    <a:pt x="715500" y="1336947"/>
                  </a:lnTo>
                  <a:lnTo>
                    <a:pt x="723113" y="1381525"/>
                  </a:lnTo>
                  <a:lnTo>
                    <a:pt x="729925" y="1426208"/>
                  </a:lnTo>
                  <a:lnTo>
                    <a:pt x="735936" y="1470984"/>
                  </a:lnTo>
                  <a:lnTo>
                    <a:pt x="741147" y="1515841"/>
                  </a:lnTo>
                  <a:lnTo>
                    <a:pt x="745557" y="1560767"/>
                  </a:lnTo>
                  <a:lnTo>
                    <a:pt x="749167" y="1605751"/>
                  </a:lnTo>
                  <a:lnTo>
                    <a:pt x="751976" y="1650781"/>
                  </a:lnTo>
                  <a:lnTo>
                    <a:pt x="753985" y="1695847"/>
                  </a:lnTo>
                  <a:lnTo>
                    <a:pt x="755194" y="1740935"/>
                  </a:lnTo>
                  <a:lnTo>
                    <a:pt x="755602" y="1786035"/>
                  </a:lnTo>
                  <a:lnTo>
                    <a:pt x="755209" y="1831136"/>
                  </a:lnTo>
                  <a:lnTo>
                    <a:pt x="754016" y="1876225"/>
                  </a:lnTo>
                  <a:lnTo>
                    <a:pt x="752023" y="1921291"/>
                  </a:lnTo>
                  <a:lnTo>
                    <a:pt x="749229" y="1966322"/>
                  </a:lnTo>
                  <a:lnTo>
                    <a:pt x="745635" y="2011307"/>
                  </a:lnTo>
                  <a:lnTo>
                    <a:pt x="741240" y="2056234"/>
                  </a:lnTo>
                  <a:lnTo>
                    <a:pt x="736044" y="2101092"/>
                  </a:lnTo>
                  <a:lnTo>
                    <a:pt x="730048" y="2145870"/>
                  </a:lnTo>
                  <a:lnTo>
                    <a:pt x="723252" y="2190555"/>
                  </a:lnTo>
                  <a:lnTo>
                    <a:pt x="715655" y="2235136"/>
                  </a:lnTo>
                  <a:lnTo>
                    <a:pt x="707258" y="2279601"/>
                  </a:lnTo>
                  <a:lnTo>
                    <a:pt x="698060" y="2323939"/>
                  </a:lnTo>
                  <a:lnTo>
                    <a:pt x="688062" y="2368139"/>
                  </a:lnTo>
                  <a:lnTo>
                    <a:pt x="677263" y="2412188"/>
                  </a:lnTo>
                  <a:lnTo>
                    <a:pt x="665663" y="2456076"/>
                  </a:lnTo>
                  <a:lnTo>
                    <a:pt x="653264" y="2499790"/>
                  </a:lnTo>
                  <a:lnTo>
                    <a:pt x="640063" y="2543319"/>
                  </a:lnTo>
                  <a:lnTo>
                    <a:pt x="626062" y="2586652"/>
                  </a:lnTo>
                  <a:lnTo>
                    <a:pt x="611261" y="2629777"/>
                  </a:lnTo>
                  <a:lnTo>
                    <a:pt x="595659" y="2672682"/>
                  </a:lnTo>
                  <a:lnTo>
                    <a:pt x="579257" y="2715356"/>
                  </a:lnTo>
                  <a:lnTo>
                    <a:pt x="562054" y="2757787"/>
                  </a:lnTo>
                  <a:lnTo>
                    <a:pt x="544050" y="2799964"/>
                  </a:lnTo>
                  <a:lnTo>
                    <a:pt x="525247" y="2841874"/>
                  </a:lnTo>
                  <a:lnTo>
                    <a:pt x="505642" y="2883508"/>
                  </a:lnTo>
                  <a:lnTo>
                    <a:pt x="485237" y="2924852"/>
                  </a:lnTo>
                  <a:lnTo>
                    <a:pt x="464032" y="2965896"/>
                  </a:lnTo>
                  <a:lnTo>
                    <a:pt x="442026" y="3006628"/>
                  </a:lnTo>
                  <a:lnTo>
                    <a:pt x="419219" y="3047036"/>
                  </a:lnTo>
                  <a:lnTo>
                    <a:pt x="395613" y="3087109"/>
                  </a:lnTo>
                  <a:lnTo>
                    <a:pt x="371205" y="3126834"/>
                  </a:lnTo>
                  <a:lnTo>
                    <a:pt x="345997" y="3166202"/>
                  </a:lnTo>
                  <a:lnTo>
                    <a:pt x="319989" y="3205199"/>
                  </a:lnTo>
                  <a:lnTo>
                    <a:pt x="293179" y="3243815"/>
                  </a:lnTo>
                  <a:lnTo>
                    <a:pt x="265570" y="3282038"/>
                  </a:lnTo>
                  <a:lnTo>
                    <a:pt x="237160" y="3319856"/>
                  </a:lnTo>
                  <a:lnTo>
                    <a:pt x="207949" y="3357258"/>
                  </a:lnTo>
                  <a:lnTo>
                    <a:pt x="177938" y="3394232"/>
                  </a:lnTo>
                  <a:lnTo>
                    <a:pt x="147126" y="3430767"/>
                  </a:lnTo>
                  <a:lnTo>
                    <a:pt x="115514" y="3466851"/>
                  </a:lnTo>
                  <a:lnTo>
                    <a:pt x="83102" y="3502472"/>
                  </a:lnTo>
                  <a:lnTo>
                    <a:pt x="49888" y="3537619"/>
                  </a:lnTo>
                  <a:lnTo>
                    <a:pt x="15875" y="3572281"/>
                  </a:lnTo>
                  <a:lnTo>
                    <a:pt x="15620" y="3572471"/>
                  </a:lnTo>
                  <a:lnTo>
                    <a:pt x="15493" y="3572649"/>
                  </a:lnTo>
                  <a:lnTo>
                    <a:pt x="15239" y="3572827"/>
                  </a:lnTo>
                  <a:lnTo>
                    <a:pt x="0" y="3557562"/>
                  </a:lnTo>
                  <a:lnTo>
                    <a:pt x="33738" y="3523203"/>
                  </a:lnTo>
                  <a:lnTo>
                    <a:pt x="66682" y="3488363"/>
                  </a:lnTo>
                  <a:lnTo>
                    <a:pt x="98833" y="3453052"/>
                  </a:lnTo>
                  <a:lnTo>
                    <a:pt x="130190" y="3417283"/>
                  </a:lnTo>
                  <a:lnTo>
                    <a:pt x="160754" y="3381067"/>
                  </a:lnTo>
                  <a:lnTo>
                    <a:pt x="190524" y="3344414"/>
                  </a:lnTo>
                  <a:lnTo>
                    <a:pt x="219500" y="3307338"/>
                  </a:lnTo>
                  <a:lnTo>
                    <a:pt x="247683" y="3269849"/>
                  </a:lnTo>
                  <a:lnTo>
                    <a:pt x="275072" y="3231958"/>
                  </a:lnTo>
                  <a:lnTo>
                    <a:pt x="301667" y="3193678"/>
                  </a:lnTo>
                  <a:lnTo>
                    <a:pt x="327469" y="3155019"/>
                  </a:lnTo>
                  <a:lnTo>
                    <a:pt x="352477" y="3115993"/>
                  </a:lnTo>
                  <a:lnTo>
                    <a:pt x="376692" y="3076612"/>
                  </a:lnTo>
                  <a:lnTo>
                    <a:pt x="400112" y="3036887"/>
                  </a:lnTo>
                  <a:lnTo>
                    <a:pt x="422740" y="2996829"/>
                  </a:lnTo>
                  <a:lnTo>
                    <a:pt x="444573" y="2956450"/>
                  </a:lnTo>
                  <a:lnTo>
                    <a:pt x="465613" y="2915761"/>
                  </a:lnTo>
                  <a:lnTo>
                    <a:pt x="485859" y="2874775"/>
                  </a:lnTo>
                  <a:lnTo>
                    <a:pt x="505312" y="2833501"/>
                  </a:lnTo>
                  <a:lnTo>
                    <a:pt x="523971" y="2791952"/>
                  </a:lnTo>
                  <a:lnTo>
                    <a:pt x="541836" y="2750140"/>
                  </a:lnTo>
                  <a:lnTo>
                    <a:pt x="558908" y="2708075"/>
                  </a:lnTo>
                  <a:lnTo>
                    <a:pt x="575186" y="2665770"/>
                  </a:lnTo>
                  <a:lnTo>
                    <a:pt x="590670" y="2623235"/>
                  </a:lnTo>
                  <a:lnTo>
                    <a:pt x="605361" y="2580482"/>
                  </a:lnTo>
                  <a:lnTo>
                    <a:pt x="619258" y="2537522"/>
                  </a:lnTo>
                  <a:lnTo>
                    <a:pt x="632361" y="2494368"/>
                  </a:lnTo>
                  <a:lnTo>
                    <a:pt x="644671" y="2451030"/>
                  </a:lnTo>
                  <a:lnTo>
                    <a:pt x="656187" y="2407520"/>
                  </a:lnTo>
                  <a:lnTo>
                    <a:pt x="666909" y="2363850"/>
                  </a:lnTo>
                  <a:lnTo>
                    <a:pt x="676838" y="2320030"/>
                  </a:lnTo>
                  <a:lnTo>
                    <a:pt x="685973" y="2276073"/>
                  </a:lnTo>
                  <a:lnTo>
                    <a:pt x="694314" y="2231989"/>
                  </a:lnTo>
                  <a:lnTo>
                    <a:pt x="701862" y="2187791"/>
                  </a:lnTo>
                  <a:lnTo>
                    <a:pt x="708616" y="2143489"/>
                  </a:lnTo>
                  <a:lnTo>
                    <a:pt x="714576" y="2099096"/>
                  </a:lnTo>
                  <a:lnTo>
                    <a:pt x="719743" y="2054623"/>
                  </a:lnTo>
                  <a:lnTo>
                    <a:pt x="724116" y="2010080"/>
                  </a:lnTo>
                  <a:lnTo>
                    <a:pt x="727695" y="1965480"/>
                  </a:lnTo>
                  <a:lnTo>
                    <a:pt x="730481" y="1920834"/>
                  </a:lnTo>
                  <a:lnTo>
                    <a:pt x="732473" y="1876154"/>
                  </a:lnTo>
                  <a:lnTo>
                    <a:pt x="733671" y="1831450"/>
                  </a:lnTo>
                  <a:lnTo>
                    <a:pt x="734075" y="1786736"/>
                  </a:lnTo>
                  <a:lnTo>
                    <a:pt x="733686" y="1742020"/>
                  </a:lnTo>
                  <a:lnTo>
                    <a:pt x="732504" y="1697317"/>
                  </a:lnTo>
                  <a:lnTo>
                    <a:pt x="730527" y="1652636"/>
                  </a:lnTo>
                  <a:lnTo>
                    <a:pt x="727757" y="1607990"/>
                  </a:lnTo>
                  <a:lnTo>
                    <a:pt x="724193" y="1563389"/>
                  </a:lnTo>
                  <a:lnTo>
                    <a:pt x="719836" y="1518845"/>
                  </a:lnTo>
                  <a:lnTo>
                    <a:pt x="714684" y="1474371"/>
                  </a:lnTo>
                  <a:lnTo>
                    <a:pt x="708739" y="1429976"/>
                  </a:lnTo>
                  <a:lnTo>
                    <a:pt x="702001" y="1385673"/>
                  </a:lnTo>
                  <a:lnTo>
                    <a:pt x="694469" y="1341473"/>
                  </a:lnTo>
                  <a:lnTo>
                    <a:pt x="686143" y="1297388"/>
                  </a:lnTo>
                  <a:lnTo>
                    <a:pt x="677023" y="1253428"/>
                  </a:lnTo>
                  <a:lnTo>
                    <a:pt x="667110" y="1209607"/>
                  </a:lnTo>
                  <a:lnTo>
                    <a:pt x="656403" y="1165934"/>
                  </a:lnTo>
                  <a:lnTo>
                    <a:pt x="644902" y="1122421"/>
                  </a:lnTo>
                  <a:lnTo>
                    <a:pt x="632607" y="1079081"/>
                  </a:lnTo>
                  <a:lnTo>
                    <a:pt x="619519" y="1035923"/>
                  </a:lnTo>
                  <a:lnTo>
                    <a:pt x="605637" y="992961"/>
                  </a:lnTo>
                  <a:lnTo>
                    <a:pt x="590962" y="950205"/>
                  </a:lnTo>
                  <a:lnTo>
                    <a:pt x="575493" y="907666"/>
                  </a:lnTo>
                  <a:lnTo>
                    <a:pt x="559230" y="865357"/>
                  </a:lnTo>
                  <a:lnTo>
                    <a:pt x="542173" y="823289"/>
                  </a:lnTo>
                  <a:lnTo>
                    <a:pt x="524323" y="781472"/>
                  </a:lnTo>
                  <a:lnTo>
                    <a:pt x="505678" y="739919"/>
                  </a:lnTo>
                  <a:lnTo>
                    <a:pt x="486241" y="698642"/>
                  </a:lnTo>
                  <a:lnTo>
                    <a:pt x="466009" y="657650"/>
                  </a:lnTo>
                  <a:lnTo>
                    <a:pt x="444984" y="616957"/>
                  </a:lnTo>
                  <a:lnTo>
                    <a:pt x="423165" y="576573"/>
                  </a:lnTo>
                  <a:lnTo>
                    <a:pt x="400552" y="536511"/>
                  </a:lnTo>
                  <a:lnTo>
                    <a:pt x="377146" y="496780"/>
                  </a:lnTo>
                  <a:lnTo>
                    <a:pt x="352946" y="457394"/>
                  </a:lnTo>
                  <a:lnTo>
                    <a:pt x="327952" y="418362"/>
                  </a:lnTo>
                  <a:lnTo>
                    <a:pt x="302165" y="379698"/>
                  </a:lnTo>
                  <a:lnTo>
                    <a:pt x="275583" y="341411"/>
                  </a:lnTo>
                  <a:lnTo>
                    <a:pt x="248208" y="303515"/>
                  </a:lnTo>
                  <a:lnTo>
                    <a:pt x="220040" y="266019"/>
                  </a:lnTo>
                  <a:lnTo>
                    <a:pt x="191077" y="228937"/>
                  </a:lnTo>
                  <a:lnTo>
                    <a:pt x="161321" y="192278"/>
                  </a:lnTo>
                  <a:lnTo>
                    <a:pt x="130771" y="156055"/>
                  </a:lnTo>
                  <a:lnTo>
                    <a:pt x="99428" y="120279"/>
                  </a:lnTo>
                  <a:lnTo>
                    <a:pt x="67290" y="84961"/>
                  </a:lnTo>
                  <a:lnTo>
                    <a:pt x="34359" y="50114"/>
                  </a:lnTo>
                  <a:lnTo>
                    <a:pt x="634" y="15748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9049">
              <a:solidFill>
                <a:srgbClr val="8750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704" y="2758427"/>
              <a:ext cx="4804410" cy="678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2204" y="2796565"/>
              <a:ext cx="510514" cy="5105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6400" y="2814827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19">
                  <a:moveTo>
                    <a:pt x="213360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60" y="426720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2814827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19">
                  <a:moveTo>
                    <a:pt x="0" y="213360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60" y="0"/>
                  </a:lnTo>
                  <a:lnTo>
                    <a:pt x="262287" y="5633"/>
                  </a:lnTo>
                  <a:lnTo>
                    <a:pt x="307199" y="21682"/>
                  </a:lnTo>
                  <a:lnTo>
                    <a:pt x="346814" y="46866"/>
                  </a:lnTo>
                  <a:lnTo>
                    <a:pt x="379853" y="79905"/>
                  </a:lnTo>
                  <a:lnTo>
                    <a:pt x="405037" y="119520"/>
                  </a:lnTo>
                  <a:lnTo>
                    <a:pt x="421086" y="164432"/>
                  </a:lnTo>
                  <a:lnTo>
                    <a:pt x="426719" y="213360"/>
                  </a:lnTo>
                  <a:lnTo>
                    <a:pt x="421086" y="262287"/>
                  </a:lnTo>
                  <a:lnTo>
                    <a:pt x="405037" y="307199"/>
                  </a:lnTo>
                  <a:lnTo>
                    <a:pt x="379853" y="346814"/>
                  </a:lnTo>
                  <a:lnTo>
                    <a:pt x="346814" y="379853"/>
                  </a:lnTo>
                  <a:lnTo>
                    <a:pt x="307199" y="405037"/>
                  </a:lnTo>
                  <a:lnTo>
                    <a:pt x="262287" y="421086"/>
                  </a:lnTo>
                  <a:lnTo>
                    <a:pt x="213360" y="426720"/>
                  </a:lnTo>
                  <a:lnTo>
                    <a:pt x="164432" y="421086"/>
                  </a:lnTo>
                  <a:lnTo>
                    <a:pt x="119520" y="405037"/>
                  </a:lnTo>
                  <a:lnTo>
                    <a:pt x="79905" y="379853"/>
                  </a:lnTo>
                  <a:lnTo>
                    <a:pt x="46866" y="346814"/>
                  </a:lnTo>
                  <a:lnTo>
                    <a:pt x="21682" y="307199"/>
                  </a:lnTo>
                  <a:lnTo>
                    <a:pt x="5633" y="262287"/>
                  </a:lnTo>
                  <a:lnTo>
                    <a:pt x="0" y="213360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2076" y="3261347"/>
              <a:ext cx="4495037" cy="6789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576" y="3308629"/>
              <a:ext cx="510514" cy="5105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85772" y="3326891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59" y="426720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5772" y="3326891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0" y="213360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59" y="0"/>
                  </a:lnTo>
                  <a:lnTo>
                    <a:pt x="262287" y="5633"/>
                  </a:lnTo>
                  <a:lnTo>
                    <a:pt x="307199" y="21682"/>
                  </a:lnTo>
                  <a:lnTo>
                    <a:pt x="346814" y="46866"/>
                  </a:lnTo>
                  <a:lnTo>
                    <a:pt x="379853" y="79905"/>
                  </a:lnTo>
                  <a:lnTo>
                    <a:pt x="405037" y="119520"/>
                  </a:lnTo>
                  <a:lnTo>
                    <a:pt x="421086" y="164432"/>
                  </a:lnTo>
                  <a:lnTo>
                    <a:pt x="426719" y="213360"/>
                  </a:lnTo>
                  <a:lnTo>
                    <a:pt x="421086" y="262287"/>
                  </a:lnTo>
                  <a:lnTo>
                    <a:pt x="405037" y="307199"/>
                  </a:lnTo>
                  <a:lnTo>
                    <a:pt x="379853" y="346814"/>
                  </a:lnTo>
                  <a:lnTo>
                    <a:pt x="346814" y="379853"/>
                  </a:lnTo>
                  <a:lnTo>
                    <a:pt x="307199" y="405037"/>
                  </a:lnTo>
                  <a:lnTo>
                    <a:pt x="262287" y="421086"/>
                  </a:lnTo>
                  <a:lnTo>
                    <a:pt x="213359" y="426720"/>
                  </a:lnTo>
                  <a:lnTo>
                    <a:pt x="164432" y="421086"/>
                  </a:lnTo>
                  <a:lnTo>
                    <a:pt x="119520" y="405037"/>
                  </a:lnTo>
                  <a:lnTo>
                    <a:pt x="79905" y="379853"/>
                  </a:lnTo>
                  <a:lnTo>
                    <a:pt x="46866" y="346814"/>
                  </a:lnTo>
                  <a:lnTo>
                    <a:pt x="21682" y="307199"/>
                  </a:lnTo>
                  <a:lnTo>
                    <a:pt x="5633" y="262287"/>
                  </a:lnTo>
                  <a:lnTo>
                    <a:pt x="0" y="213360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39" y="3771900"/>
              <a:ext cx="4325873" cy="6789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0739" y="3820693"/>
              <a:ext cx="510514" cy="5105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54935" y="383895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59" y="426720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4935" y="3838955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0" y="213360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59" y="0"/>
                  </a:lnTo>
                  <a:lnTo>
                    <a:pt x="262287" y="5633"/>
                  </a:lnTo>
                  <a:lnTo>
                    <a:pt x="307199" y="21682"/>
                  </a:lnTo>
                  <a:lnTo>
                    <a:pt x="346814" y="46866"/>
                  </a:lnTo>
                  <a:lnTo>
                    <a:pt x="379853" y="79905"/>
                  </a:lnTo>
                  <a:lnTo>
                    <a:pt x="405037" y="119520"/>
                  </a:lnTo>
                  <a:lnTo>
                    <a:pt x="421086" y="164432"/>
                  </a:lnTo>
                  <a:lnTo>
                    <a:pt x="426719" y="213360"/>
                  </a:lnTo>
                  <a:lnTo>
                    <a:pt x="421086" y="262287"/>
                  </a:lnTo>
                  <a:lnTo>
                    <a:pt x="405037" y="307199"/>
                  </a:lnTo>
                  <a:lnTo>
                    <a:pt x="379853" y="346814"/>
                  </a:lnTo>
                  <a:lnTo>
                    <a:pt x="346814" y="379853"/>
                  </a:lnTo>
                  <a:lnTo>
                    <a:pt x="307199" y="405037"/>
                  </a:lnTo>
                  <a:lnTo>
                    <a:pt x="262287" y="421086"/>
                  </a:lnTo>
                  <a:lnTo>
                    <a:pt x="213359" y="426720"/>
                  </a:lnTo>
                  <a:lnTo>
                    <a:pt x="164432" y="421086"/>
                  </a:lnTo>
                  <a:lnTo>
                    <a:pt x="119520" y="405037"/>
                  </a:lnTo>
                  <a:lnTo>
                    <a:pt x="79905" y="379853"/>
                  </a:lnTo>
                  <a:lnTo>
                    <a:pt x="46866" y="346814"/>
                  </a:lnTo>
                  <a:lnTo>
                    <a:pt x="21682" y="307199"/>
                  </a:lnTo>
                  <a:lnTo>
                    <a:pt x="5633" y="262287"/>
                  </a:lnTo>
                  <a:lnTo>
                    <a:pt x="0" y="213360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4579" y="4283964"/>
              <a:ext cx="4272534" cy="6789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4079" y="4332744"/>
              <a:ext cx="510514" cy="5090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08276" y="4351020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19" h="425450">
                  <a:moveTo>
                    <a:pt x="213360" y="0"/>
                  </a:moveTo>
                  <a:lnTo>
                    <a:pt x="164432" y="5611"/>
                  </a:lnTo>
                  <a:lnTo>
                    <a:pt x="119520" y="21598"/>
                  </a:lnTo>
                  <a:lnTo>
                    <a:pt x="79905" y="46686"/>
                  </a:lnTo>
                  <a:lnTo>
                    <a:pt x="46866" y="79603"/>
                  </a:lnTo>
                  <a:lnTo>
                    <a:pt x="21682" y="119076"/>
                  </a:lnTo>
                  <a:lnTo>
                    <a:pt x="5633" y="163832"/>
                  </a:lnTo>
                  <a:lnTo>
                    <a:pt x="0" y="212597"/>
                  </a:lnTo>
                  <a:lnTo>
                    <a:pt x="5633" y="261363"/>
                  </a:lnTo>
                  <a:lnTo>
                    <a:pt x="21682" y="306119"/>
                  </a:lnTo>
                  <a:lnTo>
                    <a:pt x="46866" y="345592"/>
                  </a:lnTo>
                  <a:lnTo>
                    <a:pt x="79905" y="378509"/>
                  </a:lnTo>
                  <a:lnTo>
                    <a:pt x="119520" y="403597"/>
                  </a:lnTo>
                  <a:lnTo>
                    <a:pt x="164432" y="419584"/>
                  </a:lnTo>
                  <a:lnTo>
                    <a:pt x="213360" y="425195"/>
                  </a:lnTo>
                  <a:lnTo>
                    <a:pt x="262287" y="419584"/>
                  </a:lnTo>
                  <a:lnTo>
                    <a:pt x="307199" y="403597"/>
                  </a:lnTo>
                  <a:lnTo>
                    <a:pt x="346814" y="378509"/>
                  </a:lnTo>
                  <a:lnTo>
                    <a:pt x="379853" y="345592"/>
                  </a:lnTo>
                  <a:lnTo>
                    <a:pt x="405037" y="306119"/>
                  </a:lnTo>
                  <a:lnTo>
                    <a:pt x="421086" y="261363"/>
                  </a:lnTo>
                  <a:lnTo>
                    <a:pt x="426719" y="212597"/>
                  </a:lnTo>
                  <a:lnTo>
                    <a:pt x="421086" y="163832"/>
                  </a:lnTo>
                  <a:lnTo>
                    <a:pt x="405037" y="119076"/>
                  </a:lnTo>
                  <a:lnTo>
                    <a:pt x="379853" y="79603"/>
                  </a:lnTo>
                  <a:lnTo>
                    <a:pt x="346814" y="46686"/>
                  </a:lnTo>
                  <a:lnTo>
                    <a:pt x="307199" y="21598"/>
                  </a:lnTo>
                  <a:lnTo>
                    <a:pt x="262287" y="5611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08276" y="4351020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19" h="425450">
                  <a:moveTo>
                    <a:pt x="0" y="212597"/>
                  </a:moveTo>
                  <a:lnTo>
                    <a:pt x="5633" y="163832"/>
                  </a:lnTo>
                  <a:lnTo>
                    <a:pt x="21682" y="119076"/>
                  </a:lnTo>
                  <a:lnTo>
                    <a:pt x="46866" y="79603"/>
                  </a:lnTo>
                  <a:lnTo>
                    <a:pt x="79905" y="46686"/>
                  </a:lnTo>
                  <a:lnTo>
                    <a:pt x="119520" y="21598"/>
                  </a:lnTo>
                  <a:lnTo>
                    <a:pt x="164432" y="5611"/>
                  </a:lnTo>
                  <a:lnTo>
                    <a:pt x="213360" y="0"/>
                  </a:lnTo>
                  <a:lnTo>
                    <a:pt x="262287" y="5611"/>
                  </a:lnTo>
                  <a:lnTo>
                    <a:pt x="307199" y="21598"/>
                  </a:lnTo>
                  <a:lnTo>
                    <a:pt x="346814" y="46686"/>
                  </a:lnTo>
                  <a:lnTo>
                    <a:pt x="379853" y="79603"/>
                  </a:lnTo>
                  <a:lnTo>
                    <a:pt x="405037" y="119076"/>
                  </a:lnTo>
                  <a:lnTo>
                    <a:pt x="421086" y="163832"/>
                  </a:lnTo>
                  <a:lnTo>
                    <a:pt x="426719" y="212597"/>
                  </a:lnTo>
                  <a:lnTo>
                    <a:pt x="421086" y="261363"/>
                  </a:lnTo>
                  <a:lnTo>
                    <a:pt x="405037" y="306119"/>
                  </a:lnTo>
                  <a:lnTo>
                    <a:pt x="379853" y="345592"/>
                  </a:lnTo>
                  <a:lnTo>
                    <a:pt x="346814" y="378509"/>
                  </a:lnTo>
                  <a:lnTo>
                    <a:pt x="307199" y="403597"/>
                  </a:lnTo>
                  <a:lnTo>
                    <a:pt x="262287" y="419584"/>
                  </a:lnTo>
                  <a:lnTo>
                    <a:pt x="213360" y="425195"/>
                  </a:lnTo>
                  <a:lnTo>
                    <a:pt x="164432" y="419584"/>
                  </a:lnTo>
                  <a:lnTo>
                    <a:pt x="119520" y="403597"/>
                  </a:lnTo>
                  <a:lnTo>
                    <a:pt x="79905" y="378509"/>
                  </a:lnTo>
                  <a:lnTo>
                    <a:pt x="46866" y="345592"/>
                  </a:lnTo>
                  <a:lnTo>
                    <a:pt x="21682" y="306119"/>
                  </a:lnTo>
                  <a:lnTo>
                    <a:pt x="5633" y="261363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1239" y="4796028"/>
              <a:ext cx="4325873" cy="6789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0739" y="4843297"/>
              <a:ext cx="510514" cy="51051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54935" y="486155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59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59" y="426719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59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4935" y="486155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0" y="213359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59" y="0"/>
                  </a:lnTo>
                  <a:lnTo>
                    <a:pt x="262287" y="5633"/>
                  </a:lnTo>
                  <a:lnTo>
                    <a:pt x="307199" y="21682"/>
                  </a:lnTo>
                  <a:lnTo>
                    <a:pt x="346814" y="46866"/>
                  </a:lnTo>
                  <a:lnTo>
                    <a:pt x="379853" y="79905"/>
                  </a:lnTo>
                  <a:lnTo>
                    <a:pt x="405037" y="119520"/>
                  </a:lnTo>
                  <a:lnTo>
                    <a:pt x="421086" y="164432"/>
                  </a:lnTo>
                  <a:lnTo>
                    <a:pt x="426719" y="213359"/>
                  </a:lnTo>
                  <a:lnTo>
                    <a:pt x="421086" y="262287"/>
                  </a:lnTo>
                  <a:lnTo>
                    <a:pt x="405037" y="307199"/>
                  </a:lnTo>
                  <a:lnTo>
                    <a:pt x="379853" y="346814"/>
                  </a:lnTo>
                  <a:lnTo>
                    <a:pt x="346814" y="379853"/>
                  </a:lnTo>
                  <a:lnTo>
                    <a:pt x="307199" y="405037"/>
                  </a:lnTo>
                  <a:lnTo>
                    <a:pt x="262287" y="421086"/>
                  </a:lnTo>
                  <a:lnTo>
                    <a:pt x="213359" y="426719"/>
                  </a:lnTo>
                  <a:lnTo>
                    <a:pt x="164432" y="421086"/>
                  </a:lnTo>
                  <a:lnTo>
                    <a:pt x="119520" y="405037"/>
                  </a:lnTo>
                  <a:lnTo>
                    <a:pt x="79905" y="379853"/>
                  </a:lnTo>
                  <a:lnTo>
                    <a:pt x="46866" y="346814"/>
                  </a:lnTo>
                  <a:lnTo>
                    <a:pt x="21682" y="307199"/>
                  </a:lnTo>
                  <a:lnTo>
                    <a:pt x="5633" y="262287"/>
                  </a:lnTo>
                  <a:lnTo>
                    <a:pt x="0" y="213359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2076" y="5306567"/>
              <a:ext cx="4495037" cy="6804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576" y="5355335"/>
              <a:ext cx="510514" cy="51051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85772" y="5373623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59"/>
                  </a:lnTo>
                  <a:lnTo>
                    <a:pt x="5633" y="262279"/>
                  </a:lnTo>
                  <a:lnTo>
                    <a:pt x="21682" y="307188"/>
                  </a:lnTo>
                  <a:lnTo>
                    <a:pt x="46866" y="346803"/>
                  </a:lnTo>
                  <a:lnTo>
                    <a:pt x="79905" y="379845"/>
                  </a:lnTo>
                  <a:lnTo>
                    <a:pt x="119520" y="405032"/>
                  </a:lnTo>
                  <a:lnTo>
                    <a:pt x="164432" y="421084"/>
                  </a:lnTo>
                  <a:lnTo>
                    <a:pt x="213359" y="426719"/>
                  </a:lnTo>
                  <a:lnTo>
                    <a:pt x="262287" y="421084"/>
                  </a:lnTo>
                  <a:lnTo>
                    <a:pt x="307199" y="405032"/>
                  </a:lnTo>
                  <a:lnTo>
                    <a:pt x="346814" y="379845"/>
                  </a:lnTo>
                  <a:lnTo>
                    <a:pt x="379853" y="346803"/>
                  </a:lnTo>
                  <a:lnTo>
                    <a:pt x="405037" y="307188"/>
                  </a:lnTo>
                  <a:lnTo>
                    <a:pt x="421086" y="262279"/>
                  </a:lnTo>
                  <a:lnTo>
                    <a:pt x="426719" y="213359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85772" y="5373623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19" h="426720">
                  <a:moveTo>
                    <a:pt x="0" y="213359"/>
                  </a:moveTo>
                  <a:lnTo>
                    <a:pt x="5633" y="164432"/>
                  </a:lnTo>
                  <a:lnTo>
                    <a:pt x="21682" y="119520"/>
                  </a:lnTo>
                  <a:lnTo>
                    <a:pt x="46866" y="79905"/>
                  </a:lnTo>
                  <a:lnTo>
                    <a:pt x="79905" y="46866"/>
                  </a:lnTo>
                  <a:lnTo>
                    <a:pt x="119520" y="21682"/>
                  </a:lnTo>
                  <a:lnTo>
                    <a:pt x="164432" y="5633"/>
                  </a:lnTo>
                  <a:lnTo>
                    <a:pt x="213359" y="0"/>
                  </a:lnTo>
                  <a:lnTo>
                    <a:pt x="262287" y="5633"/>
                  </a:lnTo>
                  <a:lnTo>
                    <a:pt x="307199" y="21682"/>
                  </a:lnTo>
                  <a:lnTo>
                    <a:pt x="346814" y="46866"/>
                  </a:lnTo>
                  <a:lnTo>
                    <a:pt x="379853" y="79905"/>
                  </a:lnTo>
                  <a:lnTo>
                    <a:pt x="405037" y="119520"/>
                  </a:lnTo>
                  <a:lnTo>
                    <a:pt x="421086" y="164432"/>
                  </a:lnTo>
                  <a:lnTo>
                    <a:pt x="426719" y="213359"/>
                  </a:lnTo>
                  <a:lnTo>
                    <a:pt x="421086" y="262279"/>
                  </a:lnTo>
                  <a:lnTo>
                    <a:pt x="405037" y="307188"/>
                  </a:lnTo>
                  <a:lnTo>
                    <a:pt x="379853" y="346803"/>
                  </a:lnTo>
                  <a:lnTo>
                    <a:pt x="346814" y="379845"/>
                  </a:lnTo>
                  <a:lnTo>
                    <a:pt x="307199" y="405032"/>
                  </a:lnTo>
                  <a:lnTo>
                    <a:pt x="262287" y="421084"/>
                  </a:lnTo>
                  <a:lnTo>
                    <a:pt x="213359" y="426719"/>
                  </a:lnTo>
                  <a:lnTo>
                    <a:pt x="164432" y="421084"/>
                  </a:lnTo>
                  <a:lnTo>
                    <a:pt x="119520" y="405032"/>
                  </a:lnTo>
                  <a:lnTo>
                    <a:pt x="79905" y="379845"/>
                  </a:lnTo>
                  <a:lnTo>
                    <a:pt x="46866" y="346803"/>
                  </a:lnTo>
                  <a:lnTo>
                    <a:pt x="21682" y="307188"/>
                  </a:lnTo>
                  <a:lnTo>
                    <a:pt x="5633" y="262279"/>
                  </a:lnTo>
                  <a:lnTo>
                    <a:pt x="0" y="213359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2704" y="5818632"/>
              <a:ext cx="4804410" cy="6789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204" y="5867400"/>
              <a:ext cx="510514" cy="50900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76400" y="5885688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19" h="425450">
                  <a:moveTo>
                    <a:pt x="213360" y="0"/>
                  </a:moveTo>
                  <a:lnTo>
                    <a:pt x="164432" y="5615"/>
                  </a:lnTo>
                  <a:lnTo>
                    <a:pt x="119520" y="21609"/>
                  </a:lnTo>
                  <a:lnTo>
                    <a:pt x="79905" y="46706"/>
                  </a:lnTo>
                  <a:lnTo>
                    <a:pt x="46866" y="79630"/>
                  </a:lnTo>
                  <a:lnTo>
                    <a:pt x="21682" y="119104"/>
                  </a:lnTo>
                  <a:lnTo>
                    <a:pt x="5633" y="163852"/>
                  </a:lnTo>
                  <a:lnTo>
                    <a:pt x="0" y="212598"/>
                  </a:lnTo>
                  <a:lnTo>
                    <a:pt x="5633" y="261343"/>
                  </a:lnTo>
                  <a:lnTo>
                    <a:pt x="21682" y="306091"/>
                  </a:lnTo>
                  <a:lnTo>
                    <a:pt x="46866" y="345565"/>
                  </a:lnTo>
                  <a:lnTo>
                    <a:pt x="79905" y="378489"/>
                  </a:lnTo>
                  <a:lnTo>
                    <a:pt x="119520" y="403586"/>
                  </a:lnTo>
                  <a:lnTo>
                    <a:pt x="164432" y="419580"/>
                  </a:lnTo>
                  <a:lnTo>
                    <a:pt x="213360" y="425196"/>
                  </a:lnTo>
                  <a:lnTo>
                    <a:pt x="262287" y="419580"/>
                  </a:lnTo>
                  <a:lnTo>
                    <a:pt x="307199" y="403586"/>
                  </a:lnTo>
                  <a:lnTo>
                    <a:pt x="346814" y="378489"/>
                  </a:lnTo>
                  <a:lnTo>
                    <a:pt x="379853" y="345565"/>
                  </a:lnTo>
                  <a:lnTo>
                    <a:pt x="405037" y="306091"/>
                  </a:lnTo>
                  <a:lnTo>
                    <a:pt x="421086" y="261343"/>
                  </a:lnTo>
                  <a:lnTo>
                    <a:pt x="426719" y="212598"/>
                  </a:lnTo>
                  <a:lnTo>
                    <a:pt x="421086" y="163852"/>
                  </a:lnTo>
                  <a:lnTo>
                    <a:pt x="405037" y="119104"/>
                  </a:lnTo>
                  <a:lnTo>
                    <a:pt x="379853" y="79630"/>
                  </a:lnTo>
                  <a:lnTo>
                    <a:pt x="346814" y="46706"/>
                  </a:lnTo>
                  <a:lnTo>
                    <a:pt x="307199" y="21609"/>
                  </a:lnTo>
                  <a:lnTo>
                    <a:pt x="262287" y="5615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6400" y="5885688"/>
              <a:ext cx="426720" cy="425450"/>
            </a:xfrm>
            <a:custGeom>
              <a:avLst/>
              <a:gdLst/>
              <a:ahLst/>
              <a:cxnLst/>
              <a:rect l="l" t="t" r="r" b="b"/>
              <a:pathLst>
                <a:path w="426719" h="425450">
                  <a:moveTo>
                    <a:pt x="0" y="212598"/>
                  </a:moveTo>
                  <a:lnTo>
                    <a:pt x="5633" y="163852"/>
                  </a:lnTo>
                  <a:lnTo>
                    <a:pt x="21682" y="119104"/>
                  </a:lnTo>
                  <a:lnTo>
                    <a:pt x="46866" y="79630"/>
                  </a:lnTo>
                  <a:lnTo>
                    <a:pt x="79905" y="46706"/>
                  </a:lnTo>
                  <a:lnTo>
                    <a:pt x="119520" y="21609"/>
                  </a:lnTo>
                  <a:lnTo>
                    <a:pt x="164432" y="5615"/>
                  </a:lnTo>
                  <a:lnTo>
                    <a:pt x="213360" y="0"/>
                  </a:lnTo>
                  <a:lnTo>
                    <a:pt x="262287" y="5615"/>
                  </a:lnTo>
                  <a:lnTo>
                    <a:pt x="307199" y="21609"/>
                  </a:lnTo>
                  <a:lnTo>
                    <a:pt x="346814" y="46706"/>
                  </a:lnTo>
                  <a:lnTo>
                    <a:pt x="379853" y="79630"/>
                  </a:lnTo>
                  <a:lnTo>
                    <a:pt x="405037" y="119104"/>
                  </a:lnTo>
                  <a:lnTo>
                    <a:pt x="421086" y="163852"/>
                  </a:lnTo>
                  <a:lnTo>
                    <a:pt x="426719" y="212598"/>
                  </a:lnTo>
                  <a:lnTo>
                    <a:pt x="421086" y="261343"/>
                  </a:lnTo>
                  <a:lnTo>
                    <a:pt x="405037" y="306091"/>
                  </a:lnTo>
                  <a:lnTo>
                    <a:pt x="379853" y="345565"/>
                  </a:lnTo>
                  <a:lnTo>
                    <a:pt x="346814" y="378489"/>
                  </a:lnTo>
                  <a:lnTo>
                    <a:pt x="307199" y="403586"/>
                  </a:lnTo>
                  <a:lnTo>
                    <a:pt x="262287" y="419580"/>
                  </a:lnTo>
                  <a:lnTo>
                    <a:pt x="213360" y="425196"/>
                  </a:lnTo>
                  <a:lnTo>
                    <a:pt x="164432" y="419580"/>
                  </a:lnTo>
                  <a:lnTo>
                    <a:pt x="119520" y="403586"/>
                  </a:lnTo>
                  <a:lnTo>
                    <a:pt x="79905" y="378489"/>
                  </a:lnTo>
                  <a:lnTo>
                    <a:pt x="46866" y="345565"/>
                  </a:lnTo>
                  <a:lnTo>
                    <a:pt x="21682" y="306091"/>
                  </a:lnTo>
                  <a:lnTo>
                    <a:pt x="5633" y="261343"/>
                  </a:lnTo>
                  <a:lnTo>
                    <a:pt x="0" y="212598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3351" y="6344411"/>
              <a:ext cx="4944617" cy="5113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2308860"/>
              <a:ext cx="4978146" cy="558546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Addressing</a:t>
            </a:r>
            <a:r>
              <a:rPr spc="-260" dirty="0"/>
              <a:t> </a:t>
            </a:r>
            <a:r>
              <a:rPr spc="50" dirty="0"/>
              <a:t>Modes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65198" y="2366263"/>
            <a:ext cx="4286885" cy="4360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Implied/Implicit</a:t>
            </a:r>
            <a:endParaRPr sz="2000">
              <a:latin typeface="Tahoma"/>
              <a:cs typeface="Tahoma"/>
            </a:endParaRPr>
          </a:p>
          <a:p>
            <a:pPr marL="504190" marR="2734310" indent="-309245">
              <a:lnSpc>
                <a:spcPts val="3960"/>
              </a:lnSpc>
              <a:spcBef>
                <a:spcPts val="275"/>
              </a:spcBef>
            </a:pP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Immediate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Direct</a:t>
            </a:r>
            <a:endParaRPr sz="2000">
              <a:latin typeface="Tahoma"/>
              <a:cs typeface="Tahoma"/>
            </a:endParaRPr>
          </a:p>
          <a:p>
            <a:pPr marL="727710" indent="-54610">
              <a:lnSpc>
                <a:spcPct val="100000"/>
              </a:lnSpc>
              <a:spcBef>
                <a:spcPts val="123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Indirect</a:t>
            </a:r>
            <a:endParaRPr sz="2000">
              <a:latin typeface="Tahoma"/>
              <a:cs typeface="Tahoma"/>
            </a:endParaRPr>
          </a:p>
          <a:p>
            <a:pPr marL="673100" marR="1635125" indent="53975">
              <a:lnSpc>
                <a:spcPct val="1679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Register 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indirect</a:t>
            </a:r>
            <a:endParaRPr sz="2000">
              <a:latin typeface="Tahoma"/>
              <a:cs typeface="Tahoma"/>
            </a:endParaRPr>
          </a:p>
          <a:p>
            <a:pPr marL="195580" marR="2069464" indent="308610">
              <a:lnSpc>
                <a:spcPts val="4029"/>
              </a:lnSpc>
              <a:spcBef>
                <a:spcPts val="400"/>
              </a:spcBef>
            </a:pP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Displacement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STACK</a:t>
            </a:r>
            <a:endParaRPr sz="200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969"/>
              </a:spcBef>
            </a:pP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Auto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Increment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29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Auto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Decrement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15211" y="2319553"/>
            <a:ext cx="553720" cy="4520565"/>
            <a:chOff x="1315211" y="2319553"/>
            <a:chExt cx="553720" cy="452056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6651" y="2319553"/>
              <a:ext cx="461772" cy="51051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50847" y="2337815"/>
              <a:ext cx="378460" cy="426720"/>
            </a:xfrm>
            <a:custGeom>
              <a:avLst/>
              <a:gdLst/>
              <a:ahLst/>
              <a:cxnLst/>
              <a:rect l="l" t="t" r="r" b="b"/>
              <a:pathLst>
                <a:path w="378460" h="426719">
                  <a:moveTo>
                    <a:pt x="188976" y="0"/>
                  </a:moveTo>
                  <a:lnTo>
                    <a:pt x="145637" y="5633"/>
                  </a:lnTo>
                  <a:lnTo>
                    <a:pt x="105858" y="21682"/>
                  </a:lnTo>
                  <a:lnTo>
                    <a:pt x="70770" y="46866"/>
                  </a:lnTo>
                  <a:lnTo>
                    <a:pt x="41507" y="79905"/>
                  </a:lnTo>
                  <a:lnTo>
                    <a:pt x="19203" y="119520"/>
                  </a:lnTo>
                  <a:lnTo>
                    <a:pt x="4989" y="164432"/>
                  </a:lnTo>
                  <a:lnTo>
                    <a:pt x="0" y="213360"/>
                  </a:lnTo>
                  <a:lnTo>
                    <a:pt x="4989" y="262287"/>
                  </a:lnTo>
                  <a:lnTo>
                    <a:pt x="19203" y="307199"/>
                  </a:lnTo>
                  <a:lnTo>
                    <a:pt x="41507" y="346814"/>
                  </a:lnTo>
                  <a:lnTo>
                    <a:pt x="70770" y="379853"/>
                  </a:lnTo>
                  <a:lnTo>
                    <a:pt x="105858" y="405037"/>
                  </a:lnTo>
                  <a:lnTo>
                    <a:pt x="145637" y="421086"/>
                  </a:lnTo>
                  <a:lnTo>
                    <a:pt x="188976" y="426720"/>
                  </a:lnTo>
                  <a:lnTo>
                    <a:pt x="232314" y="421086"/>
                  </a:lnTo>
                  <a:lnTo>
                    <a:pt x="272093" y="405037"/>
                  </a:lnTo>
                  <a:lnTo>
                    <a:pt x="307181" y="379853"/>
                  </a:lnTo>
                  <a:lnTo>
                    <a:pt x="336444" y="346814"/>
                  </a:lnTo>
                  <a:lnTo>
                    <a:pt x="358748" y="307199"/>
                  </a:lnTo>
                  <a:lnTo>
                    <a:pt x="372962" y="262287"/>
                  </a:lnTo>
                  <a:lnTo>
                    <a:pt x="377952" y="213360"/>
                  </a:lnTo>
                  <a:lnTo>
                    <a:pt x="372962" y="164432"/>
                  </a:lnTo>
                  <a:lnTo>
                    <a:pt x="358748" y="119520"/>
                  </a:lnTo>
                  <a:lnTo>
                    <a:pt x="336444" y="79905"/>
                  </a:lnTo>
                  <a:lnTo>
                    <a:pt x="307181" y="46866"/>
                  </a:lnTo>
                  <a:lnTo>
                    <a:pt x="272093" y="21682"/>
                  </a:lnTo>
                  <a:lnTo>
                    <a:pt x="232314" y="5633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0847" y="2337815"/>
              <a:ext cx="378460" cy="426720"/>
            </a:xfrm>
            <a:custGeom>
              <a:avLst/>
              <a:gdLst/>
              <a:ahLst/>
              <a:cxnLst/>
              <a:rect l="l" t="t" r="r" b="b"/>
              <a:pathLst>
                <a:path w="378460" h="426719">
                  <a:moveTo>
                    <a:pt x="0" y="213360"/>
                  </a:moveTo>
                  <a:lnTo>
                    <a:pt x="4989" y="164432"/>
                  </a:lnTo>
                  <a:lnTo>
                    <a:pt x="19203" y="119520"/>
                  </a:lnTo>
                  <a:lnTo>
                    <a:pt x="41507" y="79905"/>
                  </a:lnTo>
                  <a:lnTo>
                    <a:pt x="70770" y="46866"/>
                  </a:lnTo>
                  <a:lnTo>
                    <a:pt x="105858" y="21682"/>
                  </a:lnTo>
                  <a:lnTo>
                    <a:pt x="145637" y="5633"/>
                  </a:lnTo>
                  <a:lnTo>
                    <a:pt x="188976" y="0"/>
                  </a:lnTo>
                  <a:lnTo>
                    <a:pt x="232314" y="5633"/>
                  </a:lnTo>
                  <a:lnTo>
                    <a:pt x="272093" y="21682"/>
                  </a:lnTo>
                  <a:lnTo>
                    <a:pt x="307181" y="46866"/>
                  </a:lnTo>
                  <a:lnTo>
                    <a:pt x="336444" y="79905"/>
                  </a:lnTo>
                  <a:lnTo>
                    <a:pt x="358748" y="119520"/>
                  </a:lnTo>
                  <a:lnTo>
                    <a:pt x="372962" y="164432"/>
                  </a:lnTo>
                  <a:lnTo>
                    <a:pt x="377952" y="213360"/>
                  </a:lnTo>
                  <a:lnTo>
                    <a:pt x="372962" y="262287"/>
                  </a:lnTo>
                  <a:lnTo>
                    <a:pt x="358748" y="307199"/>
                  </a:lnTo>
                  <a:lnTo>
                    <a:pt x="336444" y="346814"/>
                  </a:lnTo>
                  <a:lnTo>
                    <a:pt x="307181" y="379853"/>
                  </a:lnTo>
                  <a:lnTo>
                    <a:pt x="272093" y="405037"/>
                  </a:lnTo>
                  <a:lnTo>
                    <a:pt x="232314" y="421086"/>
                  </a:lnTo>
                  <a:lnTo>
                    <a:pt x="188976" y="426720"/>
                  </a:lnTo>
                  <a:lnTo>
                    <a:pt x="145637" y="421086"/>
                  </a:lnTo>
                  <a:lnTo>
                    <a:pt x="105858" y="405037"/>
                  </a:lnTo>
                  <a:lnTo>
                    <a:pt x="70770" y="379853"/>
                  </a:lnTo>
                  <a:lnTo>
                    <a:pt x="41507" y="346814"/>
                  </a:lnTo>
                  <a:lnTo>
                    <a:pt x="19203" y="307199"/>
                  </a:lnTo>
                  <a:lnTo>
                    <a:pt x="4989" y="262287"/>
                  </a:lnTo>
                  <a:lnTo>
                    <a:pt x="0" y="213360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5211" y="6278878"/>
              <a:ext cx="507492" cy="5608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59407" y="6297167"/>
              <a:ext cx="424180" cy="477520"/>
            </a:xfrm>
            <a:custGeom>
              <a:avLst/>
              <a:gdLst/>
              <a:ahLst/>
              <a:cxnLst/>
              <a:rect l="l" t="t" r="r" b="b"/>
              <a:pathLst>
                <a:path w="424180" h="477520">
                  <a:moveTo>
                    <a:pt x="211835" y="0"/>
                  </a:moveTo>
                  <a:lnTo>
                    <a:pt x="169151" y="4845"/>
                  </a:lnTo>
                  <a:lnTo>
                    <a:pt x="129391" y="18742"/>
                  </a:lnTo>
                  <a:lnTo>
                    <a:pt x="93408" y="40732"/>
                  </a:lnTo>
                  <a:lnTo>
                    <a:pt x="62055" y="69856"/>
                  </a:lnTo>
                  <a:lnTo>
                    <a:pt x="36185" y="105154"/>
                  </a:lnTo>
                  <a:lnTo>
                    <a:pt x="16650" y="145668"/>
                  </a:lnTo>
                  <a:lnTo>
                    <a:pt x="4304" y="190438"/>
                  </a:lnTo>
                  <a:lnTo>
                    <a:pt x="0" y="238505"/>
                  </a:lnTo>
                  <a:lnTo>
                    <a:pt x="4304" y="286573"/>
                  </a:lnTo>
                  <a:lnTo>
                    <a:pt x="16650" y="331343"/>
                  </a:lnTo>
                  <a:lnTo>
                    <a:pt x="36185" y="371857"/>
                  </a:lnTo>
                  <a:lnTo>
                    <a:pt x="62055" y="407155"/>
                  </a:lnTo>
                  <a:lnTo>
                    <a:pt x="93408" y="436279"/>
                  </a:lnTo>
                  <a:lnTo>
                    <a:pt x="129391" y="458269"/>
                  </a:lnTo>
                  <a:lnTo>
                    <a:pt x="169151" y="472166"/>
                  </a:lnTo>
                  <a:lnTo>
                    <a:pt x="211835" y="477011"/>
                  </a:lnTo>
                  <a:lnTo>
                    <a:pt x="254520" y="472166"/>
                  </a:lnTo>
                  <a:lnTo>
                    <a:pt x="294280" y="458269"/>
                  </a:lnTo>
                  <a:lnTo>
                    <a:pt x="330263" y="436279"/>
                  </a:lnTo>
                  <a:lnTo>
                    <a:pt x="361616" y="407155"/>
                  </a:lnTo>
                  <a:lnTo>
                    <a:pt x="387486" y="371857"/>
                  </a:lnTo>
                  <a:lnTo>
                    <a:pt x="407021" y="331343"/>
                  </a:lnTo>
                  <a:lnTo>
                    <a:pt x="419367" y="286573"/>
                  </a:lnTo>
                  <a:lnTo>
                    <a:pt x="423672" y="238505"/>
                  </a:lnTo>
                  <a:lnTo>
                    <a:pt x="419367" y="190438"/>
                  </a:lnTo>
                  <a:lnTo>
                    <a:pt x="407021" y="145668"/>
                  </a:lnTo>
                  <a:lnTo>
                    <a:pt x="387486" y="105154"/>
                  </a:lnTo>
                  <a:lnTo>
                    <a:pt x="361616" y="69856"/>
                  </a:lnTo>
                  <a:lnTo>
                    <a:pt x="330263" y="40732"/>
                  </a:lnTo>
                  <a:lnTo>
                    <a:pt x="294280" y="18742"/>
                  </a:lnTo>
                  <a:lnTo>
                    <a:pt x="254520" y="4845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9407" y="6297167"/>
              <a:ext cx="424180" cy="477520"/>
            </a:xfrm>
            <a:custGeom>
              <a:avLst/>
              <a:gdLst/>
              <a:ahLst/>
              <a:cxnLst/>
              <a:rect l="l" t="t" r="r" b="b"/>
              <a:pathLst>
                <a:path w="424180" h="477520">
                  <a:moveTo>
                    <a:pt x="0" y="238505"/>
                  </a:moveTo>
                  <a:lnTo>
                    <a:pt x="4304" y="190438"/>
                  </a:lnTo>
                  <a:lnTo>
                    <a:pt x="16650" y="145668"/>
                  </a:lnTo>
                  <a:lnTo>
                    <a:pt x="36185" y="105154"/>
                  </a:lnTo>
                  <a:lnTo>
                    <a:pt x="62055" y="69856"/>
                  </a:lnTo>
                  <a:lnTo>
                    <a:pt x="93408" y="40732"/>
                  </a:lnTo>
                  <a:lnTo>
                    <a:pt x="129391" y="18742"/>
                  </a:lnTo>
                  <a:lnTo>
                    <a:pt x="169151" y="4845"/>
                  </a:lnTo>
                  <a:lnTo>
                    <a:pt x="211835" y="0"/>
                  </a:lnTo>
                  <a:lnTo>
                    <a:pt x="254520" y="4845"/>
                  </a:lnTo>
                  <a:lnTo>
                    <a:pt x="294280" y="18742"/>
                  </a:lnTo>
                  <a:lnTo>
                    <a:pt x="330263" y="40732"/>
                  </a:lnTo>
                  <a:lnTo>
                    <a:pt x="361616" y="69856"/>
                  </a:lnTo>
                  <a:lnTo>
                    <a:pt x="387486" y="105154"/>
                  </a:lnTo>
                  <a:lnTo>
                    <a:pt x="407021" y="145668"/>
                  </a:lnTo>
                  <a:lnTo>
                    <a:pt x="419367" y="190438"/>
                  </a:lnTo>
                  <a:lnTo>
                    <a:pt x="423672" y="238505"/>
                  </a:lnTo>
                  <a:lnTo>
                    <a:pt x="419367" y="286573"/>
                  </a:lnTo>
                  <a:lnTo>
                    <a:pt x="407021" y="331343"/>
                  </a:lnTo>
                  <a:lnTo>
                    <a:pt x="387486" y="371857"/>
                  </a:lnTo>
                  <a:lnTo>
                    <a:pt x="361616" y="407155"/>
                  </a:lnTo>
                  <a:lnTo>
                    <a:pt x="330263" y="436279"/>
                  </a:lnTo>
                  <a:lnTo>
                    <a:pt x="294280" y="458269"/>
                  </a:lnTo>
                  <a:lnTo>
                    <a:pt x="254520" y="472166"/>
                  </a:lnTo>
                  <a:lnTo>
                    <a:pt x="211835" y="477011"/>
                  </a:lnTo>
                  <a:lnTo>
                    <a:pt x="169151" y="472166"/>
                  </a:lnTo>
                  <a:lnTo>
                    <a:pt x="129391" y="458269"/>
                  </a:lnTo>
                  <a:lnTo>
                    <a:pt x="93408" y="436279"/>
                  </a:lnTo>
                  <a:lnTo>
                    <a:pt x="62055" y="407155"/>
                  </a:lnTo>
                  <a:lnTo>
                    <a:pt x="36185" y="371857"/>
                  </a:lnTo>
                  <a:lnTo>
                    <a:pt x="16650" y="331343"/>
                  </a:lnTo>
                  <a:lnTo>
                    <a:pt x="4304" y="286573"/>
                  </a:lnTo>
                  <a:lnTo>
                    <a:pt x="0" y="238505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82130" y="2285745"/>
            <a:ext cx="400621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format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way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	</a:t>
            </a:r>
            <a:r>
              <a:rPr sz="2000" dirty="0">
                <a:latin typeface="Times New Roman"/>
                <a:cs typeface="Times New Roman"/>
              </a:rPr>
              <a:t>operands</a:t>
            </a:r>
            <a:r>
              <a:rPr sz="2000" spc="45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45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chosen</a:t>
            </a:r>
            <a:r>
              <a:rPr sz="2000" spc="455" dirty="0">
                <a:latin typeface="Times New Roman"/>
                <a:cs typeface="Times New Roman"/>
              </a:rPr>
              <a:t>   </a:t>
            </a:r>
            <a:r>
              <a:rPr sz="2000" spc="-10" dirty="0">
                <a:latin typeface="Times New Roman"/>
                <a:cs typeface="Times New Roman"/>
              </a:rPr>
              <a:t>during 	</a:t>
            </a:r>
            <a:r>
              <a:rPr sz="2000" dirty="0">
                <a:latin typeface="Times New Roman"/>
                <a:cs typeface="Times New Roman"/>
              </a:rPr>
              <a:t>program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execution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dependent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on 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4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Addressing</a:t>
            </a:r>
            <a:r>
              <a:rPr sz="2000" spc="24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mode</a:t>
            </a:r>
            <a:r>
              <a:rPr sz="2000" spc="24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45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Times New Roman"/>
                <a:cs typeface="Times New Roman"/>
              </a:rPr>
              <a:t>the 	</a:t>
            </a:r>
            <a:r>
              <a:rPr sz="2000" spc="-10" dirty="0">
                <a:latin typeface="Times New Roman"/>
                <a:cs typeface="Times New Roman"/>
              </a:rPr>
              <a:t>instruction.</a:t>
            </a:r>
            <a:endParaRPr sz="20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Before  any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operand  is  </a:t>
            </a:r>
            <a:r>
              <a:rPr sz="2000" spc="-10" dirty="0">
                <a:latin typeface="Times New Roman"/>
                <a:cs typeface="Times New Roman"/>
              </a:rPr>
              <a:t>referenced, 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addressing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mode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specifies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the 	</a:t>
            </a:r>
            <a:r>
              <a:rPr sz="2000" dirty="0">
                <a:latin typeface="Times New Roman"/>
                <a:cs typeface="Times New Roman"/>
              </a:rPr>
              <a:t>operand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operand.</a:t>
            </a:r>
            <a:endParaRPr sz="2000">
              <a:latin typeface="Times New Roman"/>
              <a:cs typeface="Times New Roman"/>
            </a:endParaRPr>
          </a:p>
          <a:p>
            <a:pPr marL="295910" marR="6350" indent="-28384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Various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types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Addressing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modes 	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stated.</a:t>
            </a:r>
            <a:endParaRPr sz="20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4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particular</a:t>
            </a:r>
            <a:r>
              <a:rPr sz="2000" spc="4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475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Times New Roman"/>
                <a:cs typeface="Times New Roman"/>
              </a:rPr>
              <a:t>Set 	</a:t>
            </a:r>
            <a:r>
              <a:rPr sz="2000" dirty="0">
                <a:latin typeface="Times New Roman"/>
                <a:cs typeface="Times New Roman"/>
              </a:rPr>
              <a:t>Architecture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25" dirty="0">
                <a:latin typeface="Times New Roman"/>
                <a:cs typeface="Times New Roman"/>
              </a:rPr>
              <a:t>all 	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addressing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modes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find 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effective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operand.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Implied/Implicit</a:t>
            </a:r>
            <a:r>
              <a:rPr spc="-229" dirty="0"/>
              <a:t> </a:t>
            </a:r>
            <a:r>
              <a:rPr spc="-85" dirty="0"/>
              <a:t>Addressing</a:t>
            </a:r>
            <a:r>
              <a:rPr spc="-229" dirty="0"/>
              <a:t> </a:t>
            </a:r>
            <a:r>
              <a:rPr spc="8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9373" y="2350389"/>
            <a:ext cx="274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9948" y="2926460"/>
            <a:ext cx="3036570" cy="344170"/>
            <a:chOff x="2639948" y="2926460"/>
            <a:chExt cx="3036570" cy="344170"/>
          </a:xfrm>
        </p:grpSpPr>
        <p:sp>
          <p:nvSpPr>
            <p:cNvPr id="5" name="object 5"/>
            <p:cNvSpPr/>
            <p:nvPr/>
          </p:nvSpPr>
          <p:spPr>
            <a:xfrm>
              <a:off x="2649473" y="2935985"/>
              <a:ext cx="3017520" cy="325120"/>
            </a:xfrm>
            <a:custGeom>
              <a:avLst/>
              <a:gdLst/>
              <a:ahLst/>
              <a:cxnLst/>
              <a:rect l="l" t="t" r="r" b="b"/>
              <a:pathLst>
                <a:path w="3017520" h="325120">
                  <a:moveTo>
                    <a:pt x="3017520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3017520" y="324612"/>
                  </a:lnTo>
                  <a:lnTo>
                    <a:pt x="3017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9473" y="2935985"/>
              <a:ext cx="3017520" cy="325120"/>
            </a:xfrm>
            <a:custGeom>
              <a:avLst/>
              <a:gdLst/>
              <a:ahLst/>
              <a:cxnLst/>
              <a:rect l="l" t="t" r="r" b="b"/>
              <a:pathLst>
                <a:path w="3017520" h="325120">
                  <a:moveTo>
                    <a:pt x="0" y="324612"/>
                  </a:moveTo>
                  <a:lnTo>
                    <a:pt x="3017520" y="324612"/>
                  </a:lnTo>
                  <a:lnTo>
                    <a:pt x="3017520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49373" y="3443478"/>
            <a:ext cx="847407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11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Instruction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format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implicitly.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accumulator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implicitly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implied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Clear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Accumulator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CMA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Accumulator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Immediate</a:t>
            </a:r>
            <a:r>
              <a:rPr spc="-245" dirty="0"/>
              <a:t> </a:t>
            </a:r>
            <a:r>
              <a:rPr spc="-85" dirty="0"/>
              <a:t>Addressing</a:t>
            </a:r>
            <a:r>
              <a:rPr spc="-240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05583"/>
            <a:ext cx="8890000" cy="32264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addressing.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define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constants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variables.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obtain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operand,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thus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saving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restricted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field.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less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length,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drawback.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3196" y="5612891"/>
            <a:ext cx="3782567" cy="955547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Direct</a:t>
            </a:r>
            <a:r>
              <a:rPr spc="-240" dirty="0"/>
              <a:t> </a:t>
            </a:r>
            <a:r>
              <a:rPr spc="-80" dirty="0"/>
              <a:t>Addressing</a:t>
            </a:r>
            <a:r>
              <a:rPr spc="-240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5938" y="2683891"/>
            <a:ext cx="6254115" cy="310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(EA)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0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 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earlier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generations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Except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fetching,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reading.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calculation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Limitation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limited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space.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9580" y="2676144"/>
            <a:ext cx="2859024" cy="3208019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Indirect</a:t>
            </a:r>
            <a:r>
              <a:rPr spc="-270" dirty="0"/>
              <a:t> </a:t>
            </a:r>
            <a:r>
              <a:rPr spc="-80" dirty="0"/>
              <a:t>Addressing</a:t>
            </a:r>
            <a:r>
              <a:rPr spc="-265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8222" y="2334513"/>
            <a:ext cx="6181725" cy="38569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19100" marR="81915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present.</a:t>
            </a:r>
            <a:endParaRPr sz="20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7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(EA)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[A]</a:t>
            </a:r>
            <a:endParaRPr sz="2000">
              <a:latin typeface="Times New Roman"/>
              <a:cs typeface="Times New Roman"/>
            </a:endParaRPr>
          </a:p>
          <a:p>
            <a:pPr marL="76200" algn="just">
              <a:lnSpc>
                <a:spcPts val="2280"/>
              </a:lnSpc>
              <a:spcBef>
                <a:spcPts val="76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endParaRPr sz="2000">
              <a:latin typeface="Times New Roman"/>
              <a:cs typeface="Times New Roman"/>
            </a:endParaRPr>
          </a:p>
          <a:p>
            <a:pPr marL="419100" algn="just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full-length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endParaRPr sz="2000">
              <a:latin typeface="Times New Roman"/>
              <a:cs typeface="Times New Roman"/>
            </a:endParaRPr>
          </a:p>
          <a:p>
            <a:pPr marL="419100" marR="81280" indent="-342900" algn="just">
              <a:lnSpc>
                <a:spcPts val="2160"/>
              </a:lnSpc>
              <a:spcBef>
                <a:spcPts val="10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length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000" i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950" spc="6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now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available,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resolves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limitation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 addressing.</a:t>
            </a:r>
            <a:endParaRPr sz="2000">
              <a:latin typeface="Times New Roman"/>
              <a:cs typeface="Times New Roman"/>
            </a:endParaRPr>
          </a:p>
          <a:p>
            <a:pPr marL="419100" marR="82550" indent="-342900" algn="just">
              <a:lnSpc>
                <a:spcPts val="216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references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second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value.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1064" y="2491739"/>
            <a:ext cx="2936748" cy="3296412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Register</a:t>
            </a:r>
            <a:r>
              <a:rPr spc="-250" dirty="0"/>
              <a:t> </a:t>
            </a:r>
            <a:r>
              <a:rPr spc="-85" dirty="0"/>
              <a:t>Addressing</a:t>
            </a:r>
            <a:r>
              <a:rPr spc="-254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6230" y="2532633"/>
            <a:ext cx="5785485" cy="327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specifies  a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  a  memory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20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limited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343" y="2516123"/>
            <a:ext cx="2625852" cy="3439667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Register</a:t>
            </a:r>
            <a:r>
              <a:rPr spc="-250" dirty="0"/>
              <a:t> </a:t>
            </a:r>
            <a:r>
              <a:rPr spc="-105" dirty="0"/>
              <a:t>Indirect</a:t>
            </a:r>
            <a:r>
              <a:rPr spc="-265" dirty="0"/>
              <a:t> </a:t>
            </a:r>
            <a:r>
              <a:rPr spc="-80" dirty="0"/>
              <a:t>Addressing</a:t>
            </a:r>
            <a:r>
              <a:rPr spc="-245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7556" y="2330577"/>
            <a:ext cx="6840855" cy="41522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location.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Analogous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addressing</a:t>
            </a:r>
            <a:endParaRPr sz="1800">
              <a:latin typeface="Times New Roman"/>
              <a:cs typeface="Times New Roman"/>
            </a:endParaRPr>
          </a:p>
          <a:p>
            <a:pPr marL="756285" marR="5715" indent="-287020">
              <a:lnSpc>
                <a:spcPts val="1939"/>
              </a:lnSpc>
              <a:spcBef>
                <a:spcPts val="104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difference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location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1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75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addressing.</a:t>
            </a:r>
            <a:endParaRPr sz="1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[R]</a:t>
            </a:r>
            <a:endParaRPr sz="18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ts val="1939"/>
              </a:lnSpc>
              <a:spcBef>
                <a:spcPts val="103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limitation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overcome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having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length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18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ct val="90100"/>
              </a:lnSpc>
              <a:spcBef>
                <a:spcPts val="97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ensure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2856" y="2583179"/>
            <a:ext cx="2609088" cy="3465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8991" y="766376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102806" y="767911"/>
                  </a:lnTo>
                  <a:lnTo>
                    <a:pt x="145093" y="767911"/>
                  </a:lnTo>
                  <a:lnTo>
                    <a:pt x="229009" y="766376"/>
                  </a:lnTo>
                  <a:lnTo>
                    <a:pt x="346764" y="762156"/>
                  </a:lnTo>
                  <a:lnTo>
                    <a:pt x="571566" y="749671"/>
                  </a:lnTo>
                  <a:lnTo>
                    <a:pt x="934431" y="722221"/>
                  </a:lnTo>
                  <a:lnTo>
                    <a:pt x="1575466" y="660907"/>
                  </a:lnTo>
                  <a:lnTo>
                    <a:pt x="2295940" y="578375"/>
                  </a:lnTo>
                  <a:lnTo>
                    <a:pt x="2845201" y="505624"/>
                  </a:lnTo>
                  <a:lnTo>
                    <a:pt x="3127267" y="463386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31214" y="0"/>
              <a:ext cx="9792970" cy="4539615"/>
            </a:xfrm>
            <a:custGeom>
              <a:avLst/>
              <a:gdLst/>
              <a:ahLst/>
              <a:cxnLst/>
              <a:rect l="l" t="t" r="r" b="b"/>
              <a:pathLst>
                <a:path w="9792970" h="4539615">
                  <a:moveTo>
                    <a:pt x="3450336" y="3153918"/>
                  </a:moveTo>
                  <a:lnTo>
                    <a:pt x="0" y="3153918"/>
                  </a:lnTo>
                  <a:lnTo>
                    <a:pt x="0" y="4539234"/>
                  </a:lnTo>
                  <a:lnTo>
                    <a:pt x="3450336" y="4539234"/>
                  </a:lnTo>
                  <a:lnTo>
                    <a:pt x="3450336" y="3153918"/>
                  </a:lnTo>
                  <a:close/>
                </a:path>
                <a:path w="9792970" h="4539615">
                  <a:moveTo>
                    <a:pt x="9792462" y="0"/>
                  </a:moveTo>
                  <a:lnTo>
                    <a:pt x="9106662" y="0"/>
                  </a:lnTo>
                  <a:lnTo>
                    <a:pt x="9106662" y="1143000"/>
                  </a:lnTo>
                  <a:lnTo>
                    <a:pt x="9792462" y="1143000"/>
                  </a:lnTo>
                  <a:lnTo>
                    <a:pt x="9792462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1213" y="3153917"/>
              <a:ext cx="3450590" cy="1385570"/>
            </a:xfrm>
            <a:custGeom>
              <a:avLst/>
              <a:gdLst/>
              <a:ahLst/>
              <a:cxnLst/>
              <a:rect l="l" t="t" r="r" b="b"/>
              <a:pathLst>
                <a:path w="3450590" h="1385570">
                  <a:moveTo>
                    <a:pt x="0" y="1385316"/>
                  </a:moveTo>
                  <a:lnTo>
                    <a:pt x="3450336" y="1385316"/>
                  </a:lnTo>
                  <a:lnTo>
                    <a:pt x="3450336" y="0"/>
                  </a:lnTo>
                  <a:lnTo>
                    <a:pt x="0" y="0"/>
                  </a:lnTo>
                  <a:lnTo>
                    <a:pt x="0" y="138531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31213" y="3153917"/>
            <a:ext cx="3450590" cy="1385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26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20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2800" spc="2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main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structural</a:t>
            </a:r>
            <a:r>
              <a:rPr sz="2800" spc="54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functional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computer: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6234" y="2498216"/>
            <a:ext cx="5300345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5305" indent="-342900">
              <a:lnSpc>
                <a:spcPct val="100000"/>
              </a:lnSpc>
              <a:spcBef>
                <a:spcPts val="100"/>
              </a:spcBef>
              <a:buSzPct val="106250"/>
              <a:buFont typeface="Wingdings"/>
              <a:buChar char=""/>
              <a:tabLst>
                <a:tab pos="355600" algn="l"/>
                <a:tab pos="424815" algn="l"/>
              </a:tabLst>
            </a:pPr>
            <a:r>
              <a:rPr sz="2400" dirty="0">
                <a:solidFill>
                  <a:srgbClr val="892D4E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CPU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computer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data </a:t>
            </a:r>
            <a:r>
              <a:rPr sz="2400" dirty="0">
                <a:latin typeface="Times New Roman"/>
                <a:cs typeface="Times New Roman"/>
              </a:rPr>
              <a:t>processing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436245" indent="-423545">
              <a:lnSpc>
                <a:spcPct val="100000"/>
              </a:lnSpc>
              <a:spcBef>
                <a:spcPts val="1000"/>
              </a:spcBef>
              <a:buClr>
                <a:srgbClr val="892D4E"/>
              </a:buClr>
              <a:buSzPct val="127083"/>
              <a:buFont typeface="Wingdings"/>
              <a:buChar char=""/>
              <a:tabLst>
                <a:tab pos="436245" algn="l"/>
              </a:tabLst>
            </a:pPr>
            <a:r>
              <a:rPr sz="2400" dirty="0">
                <a:latin typeface="Times New Roman"/>
                <a:cs typeface="Times New Roman"/>
              </a:rPr>
              <a:t>Main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Memory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892D4E"/>
              </a:buClr>
              <a:buSzPct val="127083"/>
              <a:buFont typeface="Wingdings"/>
              <a:buChar char=""/>
              <a:tabLst>
                <a:tab pos="355600" algn="l"/>
                <a:tab pos="436245" algn="l"/>
              </a:tabLst>
            </a:pPr>
            <a:r>
              <a:rPr sz="2400" dirty="0">
                <a:latin typeface="Times New Roman"/>
                <a:cs typeface="Times New Roman"/>
              </a:rPr>
              <a:t>I/O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moves data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and its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external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  <a:p>
            <a:pPr marL="355600" marR="712470" indent="-342900">
              <a:lnSpc>
                <a:spcPct val="100000"/>
              </a:lnSpc>
              <a:spcBef>
                <a:spcPts val="1000"/>
              </a:spcBef>
              <a:buClr>
                <a:srgbClr val="892D4E"/>
              </a:buClr>
              <a:buSzPct val="127083"/>
              <a:buFont typeface="Wingdings"/>
              <a:buChar char=""/>
              <a:tabLst>
                <a:tab pos="355600" algn="l"/>
                <a:tab pos="436245" algn="l"/>
              </a:tabLst>
            </a:pPr>
            <a:r>
              <a:rPr sz="2400" dirty="0">
                <a:latin typeface="Times New Roman"/>
                <a:cs typeface="Times New Roman"/>
              </a:rPr>
              <a:t>System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Interconnection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mechanism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provides</a:t>
            </a:r>
            <a:r>
              <a:rPr sz="2400" spc="-25" dirty="0">
                <a:latin typeface="Times New Roman"/>
                <a:cs typeface="Times New Roman"/>
              </a:rPr>
              <a:t> for </a:t>
            </a:r>
            <a:r>
              <a:rPr sz="2400" dirty="0">
                <a:latin typeface="Times New Roman"/>
                <a:cs typeface="Times New Roman"/>
              </a:rPr>
              <a:t>communication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among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CPU,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main </a:t>
            </a:r>
            <a:r>
              <a:rPr sz="2400" spc="-10" dirty="0">
                <a:latin typeface="Times New Roman"/>
                <a:cs typeface="Times New Roman"/>
              </a:rPr>
              <a:t>memory,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I/O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Displacement</a:t>
            </a:r>
            <a:r>
              <a:rPr spc="-235" dirty="0"/>
              <a:t> </a:t>
            </a:r>
            <a:r>
              <a:rPr spc="-80" dirty="0"/>
              <a:t>Addressing</a:t>
            </a:r>
            <a:r>
              <a:rPr spc="-235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88235"/>
            <a:ext cx="3282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powerful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3466" y="2662173"/>
            <a:ext cx="540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  <a:tab pos="1554480" algn="l"/>
                <a:tab pos="2396490" algn="l"/>
                <a:tab pos="3249930" algn="l"/>
                <a:tab pos="4383405" algn="l"/>
                <a:tab pos="486854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capabilities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2662173"/>
            <a:ext cx="1729739" cy="9220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143700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Combines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[R] +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3557904"/>
            <a:ext cx="7263130" cy="30168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(value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A)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endParaRPr sz="180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1939"/>
              </a:lnSpc>
              <a:spcBef>
                <a:spcPts val="104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 whose contents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added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are: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Relative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Base-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19" y="2709672"/>
            <a:ext cx="2380487" cy="3174491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Relative</a:t>
            </a:r>
            <a:r>
              <a:rPr spc="-220" dirty="0"/>
              <a:t> </a:t>
            </a:r>
            <a:r>
              <a:rPr spc="-85" dirty="0"/>
              <a:t>Addressing</a:t>
            </a:r>
            <a:r>
              <a:rPr spc="-229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40026"/>
            <a:ext cx="5860415" cy="32569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register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(PC).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instruction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(PC)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added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address field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effective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(EA).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Typically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field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treated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complement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10" dirty="0">
                <a:latin typeface="Times New Roman"/>
                <a:cs typeface="Times New Roman"/>
              </a:rPr>
              <a:t> operation.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842644" algn="l"/>
                <a:tab pos="1771014" algn="l"/>
                <a:tab pos="2588260" algn="l"/>
                <a:tab pos="2871470" algn="l"/>
                <a:tab pos="3104515" algn="l"/>
                <a:tab pos="4443095" algn="l"/>
                <a:tab pos="5258435" algn="l"/>
                <a:tab pos="556768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effective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address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displacement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relative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to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instruction.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Exploits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concept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locality.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  <a:tab pos="1035050" algn="l"/>
                <a:tab pos="1864360" algn="l"/>
                <a:tab pos="2341245" algn="l"/>
                <a:tab pos="2662555" algn="l"/>
                <a:tab pos="3088005" algn="l"/>
                <a:tab pos="4211320" algn="l"/>
                <a:tab pos="4496435" algn="l"/>
                <a:tab pos="508635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Saves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address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bits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instruction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if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most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0139" y="5471566"/>
            <a:ext cx="166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4905" algn="l"/>
              </a:tabLst>
            </a:pPr>
            <a:r>
              <a:rPr sz="1800" spc="-10" dirty="0">
                <a:latin typeface="Times New Roman"/>
                <a:cs typeface="Times New Roman"/>
              </a:rPr>
              <a:t>instruction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being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5471566"/>
            <a:ext cx="406781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1880870" algn="l"/>
                <a:tab pos="2898775" algn="l"/>
                <a:tab pos="3444875" algn="l"/>
                <a:tab pos="3775075" algn="l"/>
              </a:tabLst>
            </a:pPr>
            <a:r>
              <a:rPr sz="1800" spc="-10" dirty="0">
                <a:latin typeface="Times New Roman"/>
                <a:cs typeface="Times New Roman"/>
              </a:rPr>
              <a:t>references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are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relatively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near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to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executed.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Limit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Addressing</a:t>
            </a:r>
            <a:r>
              <a:rPr sz="1800" spc="-10" dirty="0">
                <a:latin typeface="Times New Roman"/>
                <a:cs typeface="Times New Roman"/>
              </a:rPr>
              <a:t> Mode.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8164" y="2770632"/>
            <a:ext cx="3776472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Base-</a:t>
            </a:r>
            <a:r>
              <a:rPr spc="-180" dirty="0"/>
              <a:t>register</a:t>
            </a:r>
            <a:r>
              <a:rPr spc="-195" dirty="0"/>
              <a:t> </a:t>
            </a:r>
            <a:r>
              <a:rPr spc="-85" dirty="0"/>
              <a:t>Addressing</a:t>
            </a:r>
            <a:r>
              <a:rPr spc="-210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674" y="2400046"/>
            <a:ext cx="6253480" cy="367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added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part,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obtain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8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displacement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Exploits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locality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references.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Convenient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implementing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segmentation.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implementations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employed.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 choose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hold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base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456" y="2871216"/>
            <a:ext cx="4082796" cy="2944368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Indexed</a:t>
            </a:r>
            <a:r>
              <a:rPr spc="-275" dirty="0"/>
              <a:t> </a:t>
            </a:r>
            <a:r>
              <a:rPr spc="-85" dirty="0"/>
              <a:t>Addressing</a:t>
            </a:r>
            <a:r>
              <a:rPr spc="-254" dirty="0"/>
              <a:t> </a:t>
            </a:r>
            <a:r>
              <a:rPr spc="17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38933"/>
            <a:ext cx="6340475" cy="43338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(A)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displacement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1800">
              <a:latin typeface="Times New Roman"/>
              <a:cs typeface="Times New Roman"/>
            </a:endParaRPr>
          </a:p>
          <a:p>
            <a:pPr marL="355600" marR="1143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calculating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base-register addressing.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efficient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mechanism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iterative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Autoindexing</a:t>
            </a:r>
            <a:endParaRPr sz="1800">
              <a:latin typeface="Times New Roman"/>
              <a:cs typeface="Times New Roman"/>
            </a:endParaRPr>
          </a:p>
          <a:p>
            <a:pPr marL="756285" marR="396240" indent="-287020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Automatically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decrement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(XR)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(XR)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Wingdings"/>
                <a:cs typeface="Wingdings"/>
              </a:rPr>
              <a:t></a:t>
            </a:r>
            <a:r>
              <a:rPr sz="1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(XR)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2231" y="2785872"/>
            <a:ext cx="3204972" cy="2866643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92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5"/>
              </a:spcBef>
            </a:pPr>
            <a:r>
              <a:rPr sz="3200" spc="-220" dirty="0"/>
              <a:t>STACK</a:t>
            </a:r>
            <a:r>
              <a:rPr sz="3200" spc="-195" dirty="0"/>
              <a:t> </a:t>
            </a:r>
            <a:r>
              <a:rPr sz="3200" spc="-85" dirty="0"/>
              <a:t>Addressing</a:t>
            </a:r>
            <a:r>
              <a:rPr sz="3200" spc="-229" dirty="0"/>
              <a:t> </a:t>
            </a:r>
            <a:r>
              <a:rPr sz="3200" spc="150" dirty="0"/>
              <a:t>Mode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69466" y="2424830"/>
            <a:ext cx="8502015" cy="33972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linear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locations.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Items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appended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 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the stack so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block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partially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filled.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Pointer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(SP)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whose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stack.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pointer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register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Thus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fact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 also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 form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implied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this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mode,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operand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at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top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stack.</a:t>
            </a:r>
            <a:endParaRPr sz="1800">
              <a:latin typeface="Times New Roman"/>
              <a:cs typeface="Times New Roman"/>
            </a:endParaRPr>
          </a:p>
          <a:p>
            <a:pPr marL="241300" marR="69215" indent="-228600">
              <a:lnSpc>
                <a:spcPts val="1730"/>
              </a:lnSpc>
              <a:spcBef>
                <a:spcPts val="197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For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example:</a:t>
            </a:r>
            <a:r>
              <a:rPr sz="1800" spc="-1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ADD,</a:t>
            </a:r>
            <a:r>
              <a:rPr sz="1800" spc="-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this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instruction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will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POP</a:t>
            </a:r>
            <a:r>
              <a:rPr sz="1800" spc="-7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top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two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operands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from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stack,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add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them,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will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then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PUSH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result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top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stack.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929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Auto</a:t>
            </a:r>
            <a:r>
              <a:rPr sz="3200" spc="-114" dirty="0"/>
              <a:t> </a:t>
            </a:r>
            <a:r>
              <a:rPr sz="3200" spc="-30" dirty="0"/>
              <a:t>increment/Auto</a:t>
            </a:r>
            <a:r>
              <a:rPr sz="3200" spc="-135" dirty="0"/>
              <a:t> </a:t>
            </a:r>
            <a:r>
              <a:rPr sz="3200" dirty="0"/>
              <a:t>decrement</a:t>
            </a:r>
            <a:r>
              <a:rPr sz="3200" spc="-145" dirty="0"/>
              <a:t> </a:t>
            </a:r>
            <a:r>
              <a:rPr sz="3200" spc="-45" dirty="0"/>
              <a:t>Addressing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47825" y="2625064"/>
            <a:ext cx="8093075" cy="2667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similar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20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decremented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2000">
              <a:latin typeface="Times New Roman"/>
              <a:cs typeface="Times New Roman"/>
            </a:endParaRPr>
          </a:p>
          <a:p>
            <a:pPr marL="355600" marR="36703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decremented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consecutive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decremented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Example: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382" y="2315666"/>
            <a:ext cx="7159625" cy="427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200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201.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500.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400.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Evaluate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modes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XR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100.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500,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800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800,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300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Immediate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201,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500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No,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400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[R1]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400,</a:t>
            </a:r>
            <a:r>
              <a:rPr sz="18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700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Relative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[PC]+500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702,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325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Indexed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Mode: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[XR]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500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600,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540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Auto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(Register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addressing):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No,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401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Auto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(Register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addressing):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401,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650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4322" y="2231478"/>
            <a:ext cx="871727" cy="438912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29560" y="2226716"/>
          <a:ext cx="872490" cy="438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6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500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700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650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800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540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325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300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DE6C36"/>
                      </a:solidFill>
                      <a:prstDash val="solid"/>
                    </a:lnL>
                    <a:lnR w="9525">
                      <a:solidFill>
                        <a:srgbClr val="DE6C36"/>
                      </a:solidFill>
                      <a:prstDash val="solid"/>
                    </a:lnR>
                    <a:lnT w="9525">
                      <a:solidFill>
                        <a:srgbClr val="DE6C36"/>
                      </a:solidFill>
                      <a:prstDash val="solid"/>
                    </a:lnT>
                    <a:lnB w="9525">
                      <a:solidFill>
                        <a:srgbClr val="DE6C36"/>
                      </a:solidFill>
                      <a:prstDash val="solid"/>
                    </a:lnB>
                    <a:solidFill>
                      <a:srgbClr val="DE6C3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609456" y="2237079"/>
            <a:ext cx="288290" cy="5289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760"/>
              </a:spcBef>
            </a:pPr>
            <a:r>
              <a:rPr sz="1100" b="1" spc="-65" dirty="0">
                <a:latin typeface="Tahoma"/>
                <a:cs typeface="Tahoma"/>
              </a:rPr>
              <a:t>200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b="1" spc="-25" dirty="0">
                <a:latin typeface="Tahoma"/>
                <a:cs typeface="Tahoma"/>
              </a:rPr>
              <a:t>201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1279" y="2595752"/>
            <a:ext cx="1841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0" dirty="0">
                <a:latin typeface="Tahoma"/>
                <a:cs typeface="Tahoma"/>
              </a:rPr>
              <a:t>R1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20325" y="2290952"/>
            <a:ext cx="1118235" cy="270510"/>
            <a:chOff x="10220325" y="2290952"/>
            <a:chExt cx="1118235" cy="270510"/>
          </a:xfrm>
        </p:grpSpPr>
        <p:sp>
          <p:nvSpPr>
            <p:cNvPr id="9" name="object 9"/>
            <p:cNvSpPr/>
            <p:nvPr/>
          </p:nvSpPr>
          <p:spPr>
            <a:xfrm>
              <a:off x="10229850" y="2300477"/>
              <a:ext cx="1099185" cy="251460"/>
            </a:xfrm>
            <a:custGeom>
              <a:avLst/>
              <a:gdLst/>
              <a:ahLst/>
              <a:cxnLst/>
              <a:rect l="l" t="t" r="r" b="b"/>
              <a:pathLst>
                <a:path w="1099184" h="251460">
                  <a:moveTo>
                    <a:pt x="1098803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1098803" y="251460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29850" y="2300477"/>
              <a:ext cx="1099185" cy="251460"/>
            </a:xfrm>
            <a:custGeom>
              <a:avLst/>
              <a:gdLst/>
              <a:ahLst/>
              <a:cxnLst/>
              <a:rect l="l" t="t" r="r" b="b"/>
              <a:pathLst>
                <a:path w="1099184" h="251460">
                  <a:moveTo>
                    <a:pt x="0" y="251460"/>
                  </a:moveTo>
                  <a:lnTo>
                    <a:pt x="1098803" y="251460"/>
                  </a:lnTo>
                  <a:lnTo>
                    <a:pt x="1098803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98606" y="2317242"/>
            <a:ext cx="263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5" dirty="0">
                <a:latin typeface="Tahoma"/>
                <a:cs typeface="Tahoma"/>
              </a:rPr>
              <a:t>400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61069" y="3933825"/>
            <a:ext cx="263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500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6630" y="6378651"/>
            <a:ext cx="263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800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4183" y="5563616"/>
            <a:ext cx="263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702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41660" y="3394328"/>
            <a:ext cx="1118235" cy="270510"/>
            <a:chOff x="10241660" y="3394328"/>
            <a:chExt cx="1118235" cy="270510"/>
          </a:xfrm>
        </p:grpSpPr>
        <p:sp>
          <p:nvSpPr>
            <p:cNvPr id="16" name="object 16"/>
            <p:cNvSpPr/>
            <p:nvPr/>
          </p:nvSpPr>
          <p:spPr>
            <a:xfrm>
              <a:off x="10251185" y="3403853"/>
              <a:ext cx="1099185" cy="251460"/>
            </a:xfrm>
            <a:custGeom>
              <a:avLst/>
              <a:gdLst/>
              <a:ahLst/>
              <a:cxnLst/>
              <a:rect l="l" t="t" r="r" b="b"/>
              <a:pathLst>
                <a:path w="1099184" h="251460">
                  <a:moveTo>
                    <a:pt x="1098803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1098803" y="251460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51185" y="3403853"/>
              <a:ext cx="1099185" cy="251460"/>
            </a:xfrm>
            <a:custGeom>
              <a:avLst/>
              <a:gdLst/>
              <a:ahLst/>
              <a:cxnLst/>
              <a:rect l="l" t="t" r="r" b="b"/>
              <a:pathLst>
                <a:path w="1099184" h="251460">
                  <a:moveTo>
                    <a:pt x="0" y="251460"/>
                  </a:moveTo>
                  <a:lnTo>
                    <a:pt x="1098803" y="251460"/>
                  </a:lnTo>
                  <a:lnTo>
                    <a:pt x="1098803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82478" y="3415029"/>
            <a:ext cx="263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5" dirty="0">
                <a:latin typeface="Tahoma"/>
                <a:cs typeface="Tahoma"/>
              </a:rPr>
              <a:t>100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0715" y="3780282"/>
            <a:ext cx="203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XR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0721" y="4795265"/>
            <a:ext cx="264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600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09456" y="3119120"/>
            <a:ext cx="275590" cy="46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5" dirty="0">
                <a:latin typeface="Tahoma"/>
                <a:cs typeface="Tahoma"/>
              </a:rPr>
              <a:t>400</a:t>
            </a:r>
            <a:endParaRPr sz="1100">
              <a:latin typeface="Tahoma"/>
              <a:cs typeface="Tahoma"/>
            </a:endParaRPr>
          </a:p>
          <a:p>
            <a:pPr marL="24765">
              <a:lnSpc>
                <a:spcPct val="100000"/>
              </a:lnSpc>
              <a:spcBef>
                <a:spcPts val="785"/>
              </a:spcBef>
            </a:pPr>
            <a:r>
              <a:rPr sz="1100" b="1" spc="-65" dirty="0">
                <a:latin typeface="Tahoma"/>
                <a:cs typeface="Tahoma"/>
              </a:rPr>
              <a:t>401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-170" dirty="0"/>
              <a:t>Instruction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375" y="2227920"/>
            <a:ext cx="10010140" cy="43300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extensive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user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flexibility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computational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tasks.</a:t>
            </a:r>
            <a:endParaRPr sz="1800">
              <a:latin typeface="Times New Roman"/>
              <a:cs typeface="Times New Roman"/>
            </a:endParaRPr>
          </a:p>
          <a:p>
            <a:pPr marL="355600" marR="62865" indent="-343535">
              <a:lnSpc>
                <a:spcPct val="110000"/>
              </a:lnSpc>
              <a:spcBef>
                <a:spcPts val="3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processors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mostly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actual operations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processor,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classified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categories.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2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manipulation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918844" lvl="1" indent="-185420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18844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930910" lvl="1" indent="-197485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3091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manipulation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930910" lvl="1" indent="-197485">
              <a:lnSpc>
                <a:spcPct val="100000"/>
              </a:lnSpc>
              <a:spcBef>
                <a:spcPts val="52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3091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050" y="2163572"/>
            <a:ext cx="2944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sz="2200" u="sng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Transfer</a:t>
            </a:r>
            <a:r>
              <a:rPr sz="2200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Instructions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0050" y="2568651"/>
            <a:ext cx="8789035" cy="228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move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changing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content.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1010"/>
              </a:spcBef>
              <a:tabLst>
                <a:tab pos="354965" algn="l"/>
                <a:tab pos="1006475" algn="l"/>
                <a:tab pos="2005964" algn="l"/>
                <a:tab pos="2992120" algn="l"/>
                <a:tab pos="3441700" algn="l"/>
                <a:tab pos="4399280" algn="l"/>
                <a:tab pos="5357495" algn="l"/>
                <a:tab pos="5862320" algn="l"/>
                <a:tab pos="6939915" algn="l"/>
                <a:tab pos="797369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registers,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between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I/O,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themselves.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LOAD,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STOR,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MOV,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XCHG,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IN,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OUT,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PUSH,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POP</a:t>
            </a:r>
            <a:r>
              <a:rPr sz="19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sz="2200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manipulation</a:t>
            </a:r>
            <a:r>
              <a:rPr sz="2200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instructions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0050" y="4899786"/>
            <a:ext cx="22891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007744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Data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manipulation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0166" y="4899786"/>
            <a:ext cx="63284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2230" algn="l"/>
                <a:tab pos="2306320" algn="l"/>
                <a:tab pos="3507740" algn="l"/>
                <a:tab pos="3946525" algn="l"/>
                <a:tab pos="4544060" algn="l"/>
                <a:tab pos="5087620" algn="l"/>
                <a:tab pos="6021070" algn="l"/>
              </a:tabLst>
            </a:pPr>
            <a:r>
              <a:rPr sz="1900" spc="-10" dirty="0">
                <a:latin typeface="Times New Roman"/>
                <a:cs typeface="Times New Roman"/>
              </a:rPr>
              <a:t>instructions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perform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operations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imes New Roman"/>
                <a:cs typeface="Times New Roman"/>
              </a:rPr>
              <a:t>on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data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imes New Roman"/>
                <a:cs typeface="Times New Roman"/>
              </a:rPr>
              <a:t>and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provide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2950" y="5092750"/>
            <a:ext cx="4266565" cy="6807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900" dirty="0">
                <a:latin typeface="Times New Roman"/>
                <a:cs typeface="Times New Roman"/>
              </a:rPr>
              <a:t>computational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capabilities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 the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computer.</a:t>
            </a:r>
            <a:endParaRPr sz="1900">
              <a:latin typeface="Times New Roman"/>
              <a:cs typeface="Times New Roman"/>
            </a:endParaRPr>
          </a:p>
          <a:p>
            <a:pPr marL="585470" indent="-194945">
              <a:lnSpc>
                <a:spcPct val="100000"/>
              </a:lnSpc>
              <a:spcBef>
                <a:spcPts val="30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585470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0901" y="5747422"/>
            <a:ext cx="4207510" cy="6819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405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220979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manipulation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900">
              <a:latin typeface="Times New Roman"/>
              <a:cs typeface="Times New Roman"/>
            </a:endParaRPr>
          </a:p>
          <a:p>
            <a:pPr marL="220979" indent="-208279">
              <a:lnSpc>
                <a:spcPct val="100000"/>
              </a:lnSpc>
              <a:spcBef>
                <a:spcPts val="30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220979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2279091"/>
            <a:ext cx="286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Arithmetic</a:t>
            </a:r>
            <a:r>
              <a:rPr sz="2400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Instructions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2646019"/>
            <a:ext cx="9670415" cy="38487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subtraction,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division.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possibly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subtraction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division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help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DIV,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DEC,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ADDC,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SUBB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etc.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Logical</a:t>
            </a:r>
            <a:r>
              <a:rPr sz="2400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and Bit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manipulation</a:t>
            </a:r>
            <a:r>
              <a:rPr sz="24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Instructions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XOR,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CLR,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CLRC,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SETC,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802" y="2245612"/>
            <a:ext cx="3255645" cy="4518660"/>
          </a:xfrm>
          <a:custGeom>
            <a:avLst/>
            <a:gdLst/>
            <a:ahLst/>
            <a:cxnLst/>
            <a:rect l="l" t="t" r="r" b="b"/>
            <a:pathLst>
              <a:path w="3255645" h="4518659">
                <a:moveTo>
                  <a:pt x="3255264" y="0"/>
                </a:moveTo>
                <a:lnTo>
                  <a:pt x="0" y="0"/>
                </a:lnTo>
                <a:lnTo>
                  <a:pt x="0" y="4518660"/>
                </a:lnTo>
                <a:lnTo>
                  <a:pt x="3255264" y="4518660"/>
                </a:lnTo>
                <a:lnTo>
                  <a:pt x="3255264" y="0"/>
                </a:lnTo>
                <a:close/>
              </a:path>
            </a:pathLst>
          </a:custGeom>
          <a:solidFill>
            <a:srgbClr val="F8B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802" y="2245612"/>
            <a:ext cx="3255645" cy="4518660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600" spc="-25" dirty="0">
                <a:solidFill>
                  <a:srgbClr val="404040"/>
                </a:solidFill>
                <a:latin typeface="Verdana"/>
                <a:cs typeface="Verdana"/>
              </a:rPr>
              <a:t>CPU</a:t>
            </a:r>
            <a:endParaRPr sz="2600">
              <a:latin typeface="Verdana"/>
              <a:cs typeface="Verdana"/>
            </a:endParaRPr>
          </a:p>
          <a:p>
            <a:pPr marL="396240" marR="389255" algn="ctr">
              <a:lnSpc>
                <a:spcPct val="100000"/>
              </a:lnSpc>
              <a:spcBef>
                <a:spcPts val="3120"/>
              </a:spcBef>
            </a:pPr>
            <a:r>
              <a:rPr sz="2600" spc="-40" dirty="0">
                <a:solidFill>
                  <a:srgbClr val="404040"/>
                </a:solidFill>
                <a:latin typeface="Verdana"/>
                <a:cs typeface="Verdana"/>
              </a:rPr>
              <a:t>Major</a:t>
            </a:r>
            <a:r>
              <a:rPr sz="26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600" spc="-114" dirty="0">
                <a:solidFill>
                  <a:srgbClr val="404040"/>
                </a:solidFill>
                <a:latin typeface="Verdana"/>
                <a:cs typeface="Verdana"/>
              </a:rPr>
              <a:t>structural </a:t>
            </a:r>
            <a:r>
              <a:rPr sz="2600" spc="-10" dirty="0">
                <a:solidFill>
                  <a:srgbClr val="404040"/>
                </a:solidFill>
                <a:latin typeface="Verdana"/>
                <a:cs typeface="Verdana"/>
              </a:rPr>
              <a:t>components: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8907" y="3189668"/>
            <a:ext cx="3068955" cy="3623310"/>
            <a:chOff x="1268907" y="3189668"/>
            <a:chExt cx="3068955" cy="3623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769" y="5091870"/>
              <a:ext cx="1867915" cy="17208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8907" y="3189668"/>
              <a:ext cx="2089188" cy="2008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28640" y="2152878"/>
            <a:ext cx="5701030" cy="11931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CPU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hence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computer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8640" y="3448659"/>
            <a:ext cx="5814695" cy="8883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Arithmetic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and Logic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(ALU)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Performs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computer’s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8640" y="4439714"/>
            <a:ext cx="4381500" cy="887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storage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internal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CPU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8640" y="5430113"/>
            <a:ext cx="5941695" cy="11931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CPU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Interconnection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 mechanism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communication </a:t>
            </a:r>
            <a:r>
              <a:rPr sz="2000" dirty="0">
                <a:latin typeface="Times New Roman"/>
                <a:cs typeface="Times New Roman"/>
              </a:rPr>
              <a:t>among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unit,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ALU,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registers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860" y="2710941"/>
            <a:ext cx="213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Shift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Instructions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1860" y="3205099"/>
            <a:ext cx="732663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accumulator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quite useful.</a:t>
            </a:r>
            <a:endParaRPr sz="2000">
              <a:latin typeface="Times New Roman"/>
              <a:cs typeface="Times New Roman"/>
            </a:endParaRPr>
          </a:p>
          <a:p>
            <a:pPr marL="355600" marR="7620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 specify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rotate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SHR,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SHL,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ASHR,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ASHL,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RAR,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RAL,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RRC,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RLC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8" y="2295855"/>
            <a:ext cx="3581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Program</a:t>
            </a:r>
            <a:r>
              <a:rPr sz="24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sz="2400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instructions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808" y="2662783"/>
            <a:ext cx="8967470" cy="38379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successive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locations.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Just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fetching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incremented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hand,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executed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cause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flow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altered.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2000">
              <a:latin typeface="Times New Roman"/>
              <a:cs typeface="Times New Roman"/>
            </a:endParaRPr>
          </a:p>
          <a:p>
            <a:pPr marL="354965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cause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break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JUMP,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JC,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JNC,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JZ,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JNZ,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JP,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JN,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SKP,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1967" y="2164461"/>
            <a:ext cx="9181465" cy="44030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written,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carries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constitute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subdivided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sub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cycles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phases.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passes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sub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cycles:</a:t>
            </a:r>
            <a:endParaRPr sz="1800">
              <a:latin typeface="Times New Roman"/>
              <a:cs typeface="Times New Roman"/>
            </a:endParaRPr>
          </a:p>
          <a:p>
            <a:pPr marL="812165" indent="-342265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AutoNum type="arabicPeriod"/>
              <a:tabLst>
                <a:tab pos="8121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812165" indent="-342265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AutoNum type="arabicPeriod"/>
              <a:tabLst>
                <a:tab pos="8121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812165" indent="-342265">
              <a:lnSpc>
                <a:spcPct val="100000"/>
              </a:lnSpc>
              <a:spcBef>
                <a:spcPts val="575"/>
              </a:spcBef>
              <a:buClr>
                <a:srgbClr val="B83C68"/>
              </a:buClr>
              <a:buSzPct val="80555"/>
              <a:buAutoNum type="arabicPeriod"/>
              <a:tabLst>
                <a:tab pos="8121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endParaRPr sz="1800">
              <a:latin typeface="Times New Roman"/>
              <a:cs typeface="Times New Roman"/>
            </a:endParaRPr>
          </a:p>
          <a:p>
            <a:pPr marL="812165" indent="-342265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AutoNum type="arabicPeriod"/>
              <a:tabLst>
                <a:tab pos="8121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Entertain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endParaRPr sz="1800">
              <a:latin typeface="Times New Roman"/>
              <a:cs typeface="Times New Roman"/>
            </a:endParaRPr>
          </a:p>
          <a:p>
            <a:pPr marL="812165" indent="-342265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AutoNum type="arabicPeriod"/>
              <a:tabLst>
                <a:tab pos="8121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1727200">
              <a:lnSpc>
                <a:spcPct val="100000"/>
              </a:lnSpc>
              <a:spcBef>
                <a:spcPts val="575"/>
              </a:spcBef>
            </a:pPr>
            <a:r>
              <a:rPr sz="1800" b="1" i="1" dirty="0">
                <a:solidFill>
                  <a:srgbClr val="404040"/>
                </a:solidFill>
                <a:latin typeface="Times New Roman"/>
                <a:cs typeface="Times New Roman"/>
              </a:rPr>
              <a:t>Note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(different)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Instruction</a:t>
            </a:r>
            <a:r>
              <a:rPr spc="-225" dirty="0"/>
              <a:t> </a:t>
            </a:r>
            <a:r>
              <a:rPr spc="105" dirty="0"/>
              <a:t>Cycle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223504" y="4683252"/>
              <a:ext cx="0" cy="559435"/>
            </a:xfrm>
            <a:custGeom>
              <a:avLst/>
              <a:gdLst/>
              <a:ahLst/>
              <a:cxnLst/>
              <a:rect l="l" t="t" r="r" b="b"/>
              <a:pathLst>
                <a:path h="559435">
                  <a:moveTo>
                    <a:pt x="0" y="0"/>
                  </a:moveTo>
                  <a:lnTo>
                    <a:pt x="0" y="558927"/>
                  </a:lnTo>
                </a:path>
              </a:pathLst>
            </a:custGeom>
            <a:ln w="9525">
              <a:solidFill>
                <a:srgbClr val="A6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5020" y="2903220"/>
              <a:ext cx="2349500" cy="559435"/>
            </a:xfrm>
            <a:custGeom>
              <a:avLst/>
              <a:gdLst/>
              <a:ahLst/>
              <a:cxnLst/>
              <a:rect l="l" t="t" r="r" b="b"/>
              <a:pathLst>
                <a:path w="2349500" h="559435">
                  <a:moveTo>
                    <a:pt x="0" y="0"/>
                  </a:moveTo>
                  <a:lnTo>
                    <a:pt x="0" y="380872"/>
                  </a:lnTo>
                  <a:lnTo>
                    <a:pt x="2349119" y="380872"/>
                  </a:lnTo>
                  <a:lnTo>
                    <a:pt x="2349119" y="558926"/>
                  </a:lnTo>
                </a:path>
              </a:pathLst>
            </a:custGeom>
            <a:ln w="9524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5020" y="4683252"/>
              <a:ext cx="0" cy="559435"/>
            </a:xfrm>
            <a:custGeom>
              <a:avLst/>
              <a:gdLst/>
              <a:ahLst/>
              <a:cxnLst/>
              <a:rect l="l" t="t" r="r" b="b"/>
              <a:pathLst>
                <a:path h="559435">
                  <a:moveTo>
                    <a:pt x="0" y="0"/>
                  </a:moveTo>
                  <a:lnTo>
                    <a:pt x="0" y="558927"/>
                  </a:lnTo>
                </a:path>
              </a:pathLst>
            </a:custGeom>
            <a:ln w="9525">
              <a:solidFill>
                <a:srgbClr val="A6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5020" y="2903220"/>
              <a:ext cx="0" cy="559435"/>
            </a:xfrm>
            <a:custGeom>
              <a:avLst/>
              <a:gdLst/>
              <a:ahLst/>
              <a:cxnLst/>
              <a:rect l="l" t="t" r="r" b="b"/>
              <a:pathLst>
                <a:path h="559435">
                  <a:moveTo>
                    <a:pt x="0" y="0"/>
                  </a:moveTo>
                  <a:lnTo>
                    <a:pt x="0" y="558926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6535" y="4683252"/>
              <a:ext cx="0" cy="559435"/>
            </a:xfrm>
            <a:custGeom>
              <a:avLst/>
              <a:gdLst/>
              <a:ahLst/>
              <a:cxnLst/>
              <a:rect l="l" t="t" r="r" b="b"/>
              <a:pathLst>
                <a:path h="559435">
                  <a:moveTo>
                    <a:pt x="0" y="0"/>
                  </a:moveTo>
                  <a:lnTo>
                    <a:pt x="0" y="558927"/>
                  </a:lnTo>
                </a:path>
              </a:pathLst>
            </a:custGeom>
            <a:ln w="9525">
              <a:solidFill>
                <a:srgbClr val="A636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6535" y="2903220"/>
              <a:ext cx="2349500" cy="559435"/>
            </a:xfrm>
            <a:custGeom>
              <a:avLst/>
              <a:gdLst/>
              <a:ahLst/>
              <a:cxnLst/>
              <a:rect l="l" t="t" r="r" b="b"/>
              <a:pathLst>
                <a:path w="2349500" h="559435">
                  <a:moveTo>
                    <a:pt x="2349118" y="0"/>
                  </a:moveTo>
                  <a:lnTo>
                    <a:pt x="2349118" y="380872"/>
                  </a:lnTo>
                  <a:lnTo>
                    <a:pt x="0" y="380872"/>
                  </a:lnTo>
                  <a:lnTo>
                    <a:pt x="0" y="558926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752" y="1668779"/>
              <a:ext cx="1997963" cy="1295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376" y="1682495"/>
              <a:ext cx="1923288" cy="12207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28259" y="1885188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5">
                  <a:moveTo>
                    <a:pt x="1799716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7"/>
                  </a:lnTo>
                  <a:lnTo>
                    <a:pt x="0" y="1098677"/>
                  </a:lnTo>
                  <a:lnTo>
                    <a:pt x="9586" y="1146196"/>
                  </a:lnTo>
                  <a:lnTo>
                    <a:pt x="35734" y="1184989"/>
                  </a:lnTo>
                  <a:lnTo>
                    <a:pt x="74527" y="1211137"/>
                  </a:lnTo>
                  <a:lnTo>
                    <a:pt x="122047" y="1220724"/>
                  </a:lnTo>
                  <a:lnTo>
                    <a:pt x="1799716" y="1220724"/>
                  </a:lnTo>
                  <a:lnTo>
                    <a:pt x="1847236" y="1211137"/>
                  </a:lnTo>
                  <a:lnTo>
                    <a:pt x="1886029" y="1184989"/>
                  </a:lnTo>
                  <a:lnTo>
                    <a:pt x="1912177" y="1146196"/>
                  </a:lnTo>
                  <a:lnTo>
                    <a:pt x="1921764" y="1098677"/>
                  </a:lnTo>
                  <a:lnTo>
                    <a:pt x="1921764" y="122047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8259" y="1885188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5">
                  <a:moveTo>
                    <a:pt x="0" y="122047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6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4" y="122047"/>
                  </a:lnTo>
                  <a:lnTo>
                    <a:pt x="1921764" y="1098677"/>
                  </a:lnTo>
                  <a:lnTo>
                    <a:pt x="1912177" y="1146196"/>
                  </a:lnTo>
                  <a:lnTo>
                    <a:pt x="1886029" y="1184989"/>
                  </a:lnTo>
                  <a:lnTo>
                    <a:pt x="1847236" y="1211137"/>
                  </a:lnTo>
                  <a:lnTo>
                    <a:pt x="1799716" y="1220724"/>
                  </a:lnTo>
                  <a:lnTo>
                    <a:pt x="122047" y="1220724"/>
                  </a:lnTo>
                  <a:lnTo>
                    <a:pt x="74527" y="1211137"/>
                  </a:lnTo>
                  <a:lnTo>
                    <a:pt x="35734" y="1184989"/>
                  </a:lnTo>
                  <a:lnTo>
                    <a:pt x="9586" y="1146196"/>
                  </a:lnTo>
                  <a:lnTo>
                    <a:pt x="0" y="1098677"/>
                  </a:lnTo>
                  <a:lnTo>
                    <a:pt x="0" y="12204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Instruction</a:t>
            </a:r>
            <a:r>
              <a:rPr spc="-225" dirty="0"/>
              <a:t> </a:t>
            </a:r>
            <a:r>
              <a:rPr spc="105" dirty="0"/>
              <a:t>Cycle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61813" y="2266314"/>
            <a:ext cx="1454150" cy="4362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87325">
              <a:lnSpc>
                <a:spcPts val="1550"/>
              </a:lnSpc>
              <a:spcBef>
                <a:spcPts val="265"/>
              </a:spcBef>
            </a:pPr>
            <a:r>
              <a:rPr sz="1400" b="1" spc="-45" dirty="0">
                <a:latin typeface="Tahoma"/>
                <a:cs typeface="Tahoma"/>
              </a:rPr>
              <a:t>Includes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the </a:t>
            </a:r>
            <a:r>
              <a:rPr sz="1400" b="1" spc="-60" dirty="0">
                <a:latin typeface="Tahoma"/>
                <a:cs typeface="Tahoma"/>
              </a:rPr>
              <a:t>following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stages: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25267" y="3448811"/>
            <a:ext cx="2179955" cy="1442085"/>
            <a:chOff x="2525267" y="3448811"/>
            <a:chExt cx="2179955" cy="14420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5267" y="3448811"/>
              <a:ext cx="1996439" cy="1295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4891" y="3462527"/>
              <a:ext cx="1921763" cy="12207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78251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7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6"/>
                  </a:lnTo>
                  <a:lnTo>
                    <a:pt x="0" y="1098677"/>
                  </a:lnTo>
                  <a:lnTo>
                    <a:pt x="9586" y="1146196"/>
                  </a:lnTo>
                  <a:lnTo>
                    <a:pt x="35734" y="1184989"/>
                  </a:lnTo>
                  <a:lnTo>
                    <a:pt x="74527" y="1211137"/>
                  </a:lnTo>
                  <a:lnTo>
                    <a:pt x="122047" y="1220723"/>
                  </a:lnTo>
                  <a:lnTo>
                    <a:pt x="1799717" y="1220723"/>
                  </a:lnTo>
                  <a:lnTo>
                    <a:pt x="1847236" y="1211137"/>
                  </a:lnTo>
                  <a:lnTo>
                    <a:pt x="1886029" y="1184989"/>
                  </a:lnTo>
                  <a:lnTo>
                    <a:pt x="1912177" y="1146196"/>
                  </a:lnTo>
                  <a:lnTo>
                    <a:pt x="1921764" y="1098677"/>
                  </a:lnTo>
                  <a:lnTo>
                    <a:pt x="1921764" y="122046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8251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6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7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4" y="122046"/>
                  </a:lnTo>
                  <a:lnTo>
                    <a:pt x="1921764" y="1098677"/>
                  </a:lnTo>
                  <a:lnTo>
                    <a:pt x="1912177" y="1146196"/>
                  </a:lnTo>
                  <a:lnTo>
                    <a:pt x="1886029" y="1184989"/>
                  </a:lnTo>
                  <a:lnTo>
                    <a:pt x="1847236" y="1211137"/>
                  </a:lnTo>
                  <a:lnTo>
                    <a:pt x="1799717" y="1220723"/>
                  </a:lnTo>
                  <a:lnTo>
                    <a:pt x="122047" y="1220723"/>
                  </a:lnTo>
                  <a:lnTo>
                    <a:pt x="74527" y="1211137"/>
                  </a:lnTo>
                  <a:lnTo>
                    <a:pt x="35734" y="1184989"/>
                  </a:lnTo>
                  <a:lnTo>
                    <a:pt x="9586" y="1146196"/>
                  </a:lnTo>
                  <a:lnTo>
                    <a:pt x="0" y="1098677"/>
                  </a:lnTo>
                  <a:lnTo>
                    <a:pt x="0" y="122046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22396" y="4111497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ahoma"/>
                <a:cs typeface="Tahoma"/>
              </a:rPr>
              <a:t>Fetch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25267" y="5228844"/>
            <a:ext cx="2179955" cy="1442085"/>
            <a:chOff x="2525267" y="5228844"/>
            <a:chExt cx="2179955" cy="144208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267" y="5228844"/>
              <a:ext cx="1996439" cy="12938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4891" y="5242560"/>
              <a:ext cx="1921763" cy="1219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78251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7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7"/>
                  </a:lnTo>
                  <a:lnTo>
                    <a:pt x="0" y="1098651"/>
                  </a:lnTo>
                  <a:lnTo>
                    <a:pt x="9586" y="1146170"/>
                  </a:lnTo>
                  <a:lnTo>
                    <a:pt x="35734" y="1184971"/>
                  </a:lnTo>
                  <a:lnTo>
                    <a:pt x="74527" y="1211131"/>
                  </a:lnTo>
                  <a:lnTo>
                    <a:pt x="122047" y="1220724"/>
                  </a:lnTo>
                  <a:lnTo>
                    <a:pt x="1799717" y="1220724"/>
                  </a:lnTo>
                  <a:lnTo>
                    <a:pt x="1847236" y="1211131"/>
                  </a:lnTo>
                  <a:lnTo>
                    <a:pt x="1886029" y="1184971"/>
                  </a:lnTo>
                  <a:lnTo>
                    <a:pt x="1912177" y="1146170"/>
                  </a:lnTo>
                  <a:lnTo>
                    <a:pt x="1921764" y="1098651"/>
                  </a:lnTo>
                  <a:lnTo>
                    <a:pt x="1921764" y="122047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78251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7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7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4" y="122047"/>
                  </a:lnTo>
                  <a:lnTo>
                    <a:pt x="1921764" y="1098651"/>
                  </a:lnTo>
                  <a:lnTo>
                    <a:pt x="1912177" y="1146170"/>
                  </a:lnTo>
                  <a:lnTo>
                    <a:pt x="1886029" y="1184971"/>
                  </a:lnTo>
                  <a:lnTo>
                    <a:pt x="1847236" y="1211131"/>
                  </a:lnTo>
                  <a:lnTo>
                    <a:pt x="1799717" y="1220724"/>
                  </a:lnTo>
                  <a:lnTo>
                    <a:pt x="122047" y="1220724"/>
                  </a:lnTo>
                  <a:lnTo>
                    <a:pt x="74527" y="1211131"/>
                  </a:lnTo>
                  <a:lnTo>
                    <a:pt x="35734" y="1184971"/>
                  </a:lnTo>
                  <a:lnTo>
                    <a:pt x="9586" y="1146170"/>
                  </a:lnTo>
                  <a:lnTo>
                    <a:pt x="0" y="1098651"/>
                  </a:lnTo>
                  <a:lnTo>
                    <a:pt x="0" y="12204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82645" y="5513019"/>
            <a:ext cx="1713864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635" algn="ctr">
              <a:lnSpc>
                <a:spcPct val="91900"/>
              </a:lnSpc>
              <a:spcBef>
                <a:spcPts val="275"/>
              </a:spcBef>
            </a:pPr>
            <a:r>
              <a:rPr sz="1800" b="1" dirty="0">
                <a:latin typeface="Tahoma"/>
                <a:cs typeface="Tahoma"/>
              </a:rPr>
              <a:t>Read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the </a:t>
            </a:r>
            <a:r>
              <a:rPr sz="1800" b="1" spc="-20" dirty="0">
                <a:latin typeface="Tahoma"/>
                <a:cs typeface="Tahoma"/>
              </a:rPr>
              <a:t>next </a:t>
            </a:r>
            <a:r>
              <a:rPr sz="1800" b="1" spc="-100" dirty="0">
                <a:latin typeface="Tahoma"/>
                <a:cs typeface="Tahoma"/>
              </a:rPr>
              <a:t>instruction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from </a:t>
            </a:r>
            <a:r>
              <a:rPr sz="1800" b="1" spc="-20" dirty="0">
                <a:latin typeface="Tahoma"/>
                <a:cs typeface="Tahoma"/>
              </a:rPr>
              <a:t>memory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into </a:t>
            </a:r>
            <a:r>
              <a:rPr sz="1800" b="1" spc="-65" dirty="0">
                <a:latin typeface="Tahoma"/>
                <a:cs typeface="Tahoma"/>
              </a:rPr>
              <a:t>the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processor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873752" y="3448811"/>
            <a:ext cx="2181225" cy="1442085"/>
            <a:chOff x="4873752" y="3448811"/>
            <a:chExt cx="2181225" cy="1442085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752" y="3448811"/>
              <a:ext cx="1997963" cy="12954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3376" y="3462527"/>
              <a:ext cx="1923288" cy="122072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128260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6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6"/>
                  </a:lnTo>
                  <a:lnTo>
                    <a:pt x="0" y="1098677"/>
                  </a:lnTo>
                  <a:lnTo>
                    <a:pt x="9586" y="1146196"/>
                  </a:lnTo>
                  <a:lnTo>
                    <a:pt x="35734" y="1184989"/>
                  </a:lnTo>
                  <a:lnTo>
                    <a:pt x="74527" y="1211137"/>
                  </a:lnTo>
                  <a:lnTo>
                    <a:pt x="122047" y="1220723"/>
                  </a:lnTo>
                  <a:lnTo>
                    <a:pt x="1799716" y="1220723"/>
                  </a:lnTo>
                  <a:lnTo>
                    <a:pt x="1847236" y="1211137"/>
                  </a:lnTo>
                  <a:lnTo>
                    <a:pt x="1886029" y="1184989"/>
                  </a:lnTo>
                  <a:lnTo>
                    <a:pt x="1912177" y="1146196"/>
                  </a:lnTo>
                  <a:lnTo>
                    <a:pt x="1921764" y="1098677"/>
                  </a:lnTo>
                  <a:lnTo>
                    <a:pt x="1921764" y="122046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28260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6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6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4" y="122046"/>
                  </a:lnTo>
                  <a:lnTo>
                    <a:pt x="1921764" y="1098677"/>
                  </a:lnTo>
                  <a:lnTo>
                    <a:pt x="1912177" y="1146196"/>
                  </a:lnTo>
                  <a:lnTo>
                    <a:pt x="1886029" y="1184989"/>
                  </a:lnTo>
                  <a:lnTo>
                    <a:pt x="1847236" y="1211137"/>
                  </a:lnTo>
                  <a:lnTo>
                    <a:pt x="1799716" y="1220723"/>
                  </a:lnTo>
                  <a:lnTo>
                    <a:pt x="122047" y="1220723"/>
                  </a:lnTo>
                  <a:lnTo>
                    <a:pt x="74527" y="1211137"/>
                  </a:lnTo>
                  <a:lnTo>
                    <a:pt x="35734" y="1184989"/>
                  </a:lnTo>
                  <a:lnTo>
                    <a:pt x="9586" y="1146196"/>
                  </a:lnTo>
                  <a:lnTo>
                    <a:pt x="0" y="1098677"/>
                  </a:lnTo>
                  <a:lnTo>
                    <a:pt x="0" y="122046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30036" y="4111497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ahoma"/>
                <a:cs typeface="Tahoma"/>
              </a:rPr>
              <a:t>Execute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73752" y="5228844"/>
            <a:ext cx="2181225" cy="1442085"/>
            <a:chOff x="4873752" y="5228844"/>
            <a:chExt cx="2181225" cy="1442085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3752" y="5228844"/>
              <a:ext cx="1997963" cy="12938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3376" y="5242560"/>
              <a:ext cx="1923288" cy="12192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28260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6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7"/>
                  </a:lnTo>
                  <a:lnTo>
                    <a:pt x="0" y="1098651"/>
                  </a:lnTo>
                  <a:lnTo>
                    <a:pt x="9586" y="1146170"/>
                  </a:lnTo>
                  <a:lnTo>
                    <a:pt x="35734" y="1184971"/>
                  </a:lnTo>
                  <a:lnTo>
                    <a:pt x="74527" y="1211131"/>
                  </a:lnTo>
                  <a:lnTo>
                    <a:pt x="122047" y="1220724"/>
                  </a:lnTo>
                  <a:lnTo>
                    <a:pt x="1799716" y="1220724"/>
                  </a:lnTo>
                  <a:lnTo>
                    <a:pt x="1847236" y="1211131"/>
                  </a:lnTo>
                  <a:lnTo>
                    <a:pt x="1886029" y="1184971"/>
                  </a:lnTo>
                  <a:lnTo>
                    <a:pt x="1912177" y="1146170"/>
                  </a:lnTo>
                  <a:lnTo>
                    <a:pt x="1921764" y="1098651"/>
                  </a:lnTo>
                  <a:lnTo>
                    <a:pt x="1921764" y="122047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8260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7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6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4" y="122047"/>
                  </a:lnTo>
                  <a:lnTo>
                    <a:pt x="1921764" y="1098651"/>
                  </a:lnTo>
                  <a:lnTo>
                    <a:pt x="1912177" y="1146170"/>
                  </a:lnTo>
                  <a:lnTo>
                    <a:pt x="1886029" y="1184971"/>
                  </a:lnTo>
                  <a:lnTo>
                    <a:pt x="1847236" y="1211131"/>
                  </a:lnTo>
                  <a:lnTo>
                    <a:pt x="1799716" y="1220724"/>
                  </a:lnTo>
                  <a:lnTo>
                    <a:pt x="122047" y="1220724"/>
                  </a:lnTo>
                  <a:lnTo>
                    <a:pt x="74527" y="1211131"/>
                  </a:lnTo>
                  <a:lnTo>
                    <a:pt x="35734" y="1184971"/>
                  </a:lnTo>
                  <a:lnTo>
                    <a:pt x="9586" y="1146170"/>
                  </a:lnTo>
                  <a:lnTo>
                    <a:pt x="0" y="1098651"/>
                  </a:lnTo>
                  <a:lnTo>
                    <a:pt x="0" y="12204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57825" y="5459983"/>
            <a:ext cx="1261110" cy="11652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285"/>
              </a:spcBef>
            </a:pPr>
            <a:r>
              <a:rPr sz="1600" b="1" spc="-120" dirty="0">
                <a:latin typeface="Tahoma"/>
                <a:cs typeface="Tahoma"/>
              </a:rPr>
              <a:t>Interpret</a:t>
            </a:r>
            <a:r>
              <a:rPr sz="1600" b="1" spc="5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the </a:t>
            </a:r>
            <a:r>
              <a:rPr sz="1600" b="1" spc="50" dirty="0">
                <a:latin typeface="Tahoma"/>
                <a:cs typeface="Tahoma"/>
              </a:rPr>
              <a:t>opcode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and </a:t>
            </a:r>
            <a:r>
              <a:rPr sz="1600" b="1" spc="-60" dirty="0">
                <a:latin typeface="Tahoma"/>
                <a:cs typeface="Tahoma"/>
              </a:rPr>
              <a:t>perform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the </a:t>
            </a:r>
            <a:r>
              <a:rPr sz="1600" b="1" spc="-10" dirty="0">
                <a:latin typeface="Tahoma"/>
                <a:cs typeface="Tahoma"/>
              </a:rPr>
              <a:t>indicated operation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223759" y="3448811"/>
            <a:ext cx="2179955" cy="1442085"/>
            <a:chOff x="7223759" y="3448811"/>
            <a:chExt cx="2179955" cy="1442085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3759" y="3448811"/>
              <a:ext cx="1996440" cy="12954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3383" y="3462527"/>
              <a:ext cx="1921764" cy="12207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76743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6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6"/>
                  </a:lnTo>
                  <a:lnTo>
                    <a:pt x="0" y="1098677"/>
                  </a:lnTo>
                  <a:lnTo>
                    <a:pt x="9586" y="1146196"/>
                  </a:lnTo>
                  <a:lnTo>
                    <a:pt x="35734" y="1184989"/>
                  </a:lnTo>
                  <a:lnTo>
                    <a:pt x="74527" y="1211137"/>
                  </a:lnTo>
                  <a:lnTo>
                    <a:pt x="122047" y="1220723"/>
                  </a:lnTo>
                  <a:lnTo>
                    <a:pt x="1799716" y="1220723"/>
                  </a:lnTo>
                  <a:lnTo>
                    <a:pt x="1847236" y="1211137"/>
                  </a:lnTo>
                  <a:lnTo>
                    <a:pt x="1886029" y="1184989"/>
                  </a:lnTo>
                  <a:lnTo>
                    <a:pt x="1912177" y="1146196"/>
                  </a:lnTo>
                  <a:lnTo>
                    <a:pt x="1921763" y="1098677"/>
                  </a:lnTo>
                  <a:lnTo>
                    <a:pt x="1921763" y="122046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76743" y="3665219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6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6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3" y="122046"/>
                  </a:lnTo>
                  <a:lnTo>
                    <a:pt x="1921763" y="1098677"/>
                  </a:lnTo>
                  <a:lnTo>
                    <a:pt x="1912177" y="1146196"/>
                  </a:lnTo>
                  <a:lnTo>
                    <a:pt x="1886029" y="1184989"/>
                  </a:lnTo>
                  <a:lnTo>
                    <a:pt x="1847236" y="1211137"/>
                  </a:lnTo>
                  <a:lnTo>
                    <a:pt x="1799716" y="1220723"/>
                  </a:lnTo>
                  <a:lnTo>
                    <a:pt x="122047" y="1220723"/>
                  </a:lnTo>
                  <a:lnTo>
                    <a:pt x="74527" y="1211137"/>
                  </a:lnTo>
                  <a:lnTo>
                    <a:pt x="35734" y="1184989"/>
                  </a:lnTo>
                  <a:lnTo>
                    <a:pt x="9586" y="1146196"/>
                  </a:lnTo>
                  <a:lnTo>
                    <a:pt x="0" y="1098677"/>
                  </a:lnTo>
                  <a:lnTo>
                    <a:pt x="0" y="122046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840726" y="3985082"/>
            <a:ext cx="119570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2070"/>
              </a:lnSpc>
              <a:spcBef>
                <a:spcPts val="100"/>
              </a:spcBef>
            </a:pPr>
            <a:r>
              <a:rPr sz="1800" b="1" spc="-155" dirty="0">
                <a:latin typeface="Tahoma"/>
                <a:cs typeface="Tahoma"/>
              </a:rPr>
              <a:t>Interrupt</a:t>
            </a:r>
            <a:r>
              <a:rPr sz="1800" b="1" spc="6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if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70"/>
              </a:lnSpc>
            </a:pPr>
            <a:r>
              <a:rPr sz="1800" b="1" spc="-10" dirty="0">
                <a:latin typeface="Tahoma"/>
                <a:cs typeface="Tahoma"/>
              </a:rPr>
              <a:t>generated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223759" y="5228844"/>
            <a:ext cx="2179955" cy="1442085"/>
            <a:chOff x="7223759" y="5228844"/>
            <a:chExt cx="2179955" cy="1442085"/>
          </a:xfrm>
        </p:grpSpPr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9" y="5228844"/>
              <a:ext cx="1996440" cy="12938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3383" y="5242560"/>
              <a:ext cx="1921764" cy="12192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476743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1799716" y="0"/>
                  </a:moveTo>
                  <a:lnTo>
                    <a:pt x="122047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7"/>
                  </a:lnTo>
                  <a:lnTo>
                    <a:pt x="0" y="1098651"/>
                  </a:lnTo>
                  <a:lnTo>
                    <a:pt x="9586" y="1146170"/>
                  </a:lnTo>
                  <a:lnTo>
                    <a:pt x="35734" y="1184971"/>
                  </a:lnTo>
                  <a:lnTo>
                    <a:pt x="74527" y="1211131"/>
                  </a:lnTo>
                  <a:lnTo>
                    <a:pt x="122047" y="1220724"/>
                  </a:lnTo>
                  <a:lnTo>
                    <a:pt x="1799716" y="1220724"/>
                  </a:lnTo>
                  <a:lnTo>
                    <a:pt x="1847236" y="1211131"/>
                  </a:lnTo>
                  <a:lnTo>
                    <a:pt x="1886029" y="1184971"/>
                  </a:lnTo>
                  <a:lnTo>
                    <a:pt x="1912177" y="1146170"/>
                  </a:lnTo>
                  <a:lnTo>
                    <a:pt x="1921763" y="1098651"/>
                  </a:lnTo>
                  <a:lnTo>
                    <a:pt x="1921763" y="122047"/>
                  </a:lnTo>
                  <a:lnTo>
                    <a:pt x="1912177" y="74527"/>
                  </a:lnTo>
                  <a:lnTo>
                    <a:pt x="1886029" y="35734"/>
                  </a:lnTo>
                  <a:lnTo>
                    <a:pt x="1847236" y="9586"/>
                  </a:lnTo>
                  <a:lnTo>
                    <a:pt x="17997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76743" y="5445252"/>
              <a:ext cx="1922145" cy="1221105"/>
            </a:xfrm>
            <a:custGeom>
              <a:avLst/>
              <a:gdLst/>
              <a:ahLst/>
              <a:cxnLst/>
              <a:rect l="l" t="t" r="r" b="b"/>
              <a:pathLst>
                <a:path w="1922145" h="1221104">
                  <a:moveTo>
                    <a:pt x="0" y="122047"/>
                  </a:moveTo>
                  <a:lnTo>
                    <a:pt x="9586" y="74527"/>
                  </a:lnTo>
                  <a:lnTo>
                    <a:pt x="35734" y="35734"/>
                  </a:lnTo>
                  <a:lnTo>
                    <a:pt x="74527" y="9586"/>
                  </a:lnTo>
                  <a:lnTo>
                    <a:pt x="122047" y="0"/>
                  </a:lnTo>
                  <a:lnTo>
                    <a:pt x="1799716" y="0"/>
                  </a:lnTo>
                  <a:lnTo>
                    <a:pt x="1847236" y="9586"/>
                  </a:lnTo>
                  <a:lnTo>
                    <a:pt x="1886029" y="35734"/>
                  </a:lnTo>
                  <a:lnTo>
                    <a:pt x="1912177" y="74527"/>
                  </a:lnTo>
                  <a:lnTo>
                    <a:pt x="1921763" y="122047"/>
                  </a:lnTo>
                  <a:lnTo>
                    <a:pt x="1921763" y="1098651"/>
                  </a:lnTo>
                  <a:lnTo>
                    <a:pt x="1912177" y="1146170"/>
                  </a:lnTo>
                  <a:lnTo>
                    <a:pt x="1886029" y="1184971"/>
                  </a:lnTo>
                  <a:lnTo>
                    <a:pt x="1847236" y="1211131"/>
                  </a:lnTo>
                  <a:lnTo>
                    <a:pt x="1799716" y="1220724"/>
                  </a:lnTo>
                  <a:lnTo>
                    <a:pt x="122047" y="1220724"/>
                  </a:lnTo>
                  <a:lnTo>
                    <a:pt x="74527" y="1211131"/>
                  </a:lnTo>
                  <a:lnTo>
                    <a:pt x="35734" y="1184971"/>
                  </a:lnTo>
                  <a:lnTo>
                    <a:pt x="9586" y="1146170"/>
                  </a:lnTo>
                  <a:lnTo>
                    <a:pt x="0" y="1098651"/>
                  </a:lnTo>
                  <a:lnTo>
                    <a:pt x="0" y="12204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46593" y="5520638"/>
            <a:ext cx="1784350" cy="1049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15"/>
              </a:spcBef>
            </a:pPr>
            <a:r>
              <a:rPr sz="1200" b="1" spc="-195" dirty="0">
                <a:latin typeface="Tahoma"/>
                <a:cs typeface="Tahoma"/>
              </a:rPr>
              <a:t>If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75" dirty="0">
                <a:latin typeface="Tahoma"/>
                <a:cs typeface="Tahoma"/>
              </a:rPr>
              <a:t>interrupts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are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enabled </a:t>
            </a:r>
            <a:r>
              <a:rPr sz="1200" b="1" dirty="0">
                <a:latin typeface="Tahoma"/>
                <a:cs typeface="Tahoma"/>
              </a:rPr>
              <a:t>and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an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b="1" spc="-80" dirty="0">
                <a:latin typeface="Tahoma"/>
                <a:cs typeface="Tahoma"/>
              </a:rPr>
              <a:t>interrupt</a:t>
            </a:r>
            <a:r>
              <a:rPr sz="1200" b="1" spc="3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has </a:t>
            </a:r>
            <a:r>
              <a:rPr sz="1200" b="1" dirty="0">
                <a:latin typeface="Tahoma"/>
                <a:cs typeface="Tahoma"/>
              </a:rPr>
              <a:t>occurred,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save</a:t>
            </a:r>
            <a:r>
              <a:rPr sz="1200" b="1" spc="-25" dirty="0">
                <a:latin typeface="Tahoma"/>
                <a:cs typeface="Tahoma"/>
              </a:rPr>
              <a:t> the </a:t>
            </a:r>
            <a:r>
              <a:rPr sz="1200" b="1" spc="-50" dirty="0">
                <a:latin typeface="Tahoma"/>
                <a:cs typeface="Tahoma"/>
              </a:rPr>
              <a:t>current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process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state </a:t>
            </a:r>
            <a:r>
              <a:rPr sz="1200" b="1" dirty="0">
                <a:latin typeface="Tahoma"/>
                <a:cs typeface="Tahoma"/>
              </a:rPr>
              <a:t>and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service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the </a:t>
            </a:r>
            <a:r>
              <a:rPr sz="1200" b="1" spc="-10" dirty="0">
                <a:latin typeface="Tahoma"/>
                <a:cs typeface="Tahoma"/>
              </a:rPr>
              <a:t>interrupt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Instruction</a:t>
            </a:r>
            <a:r>
              <a:rPr spc="-225" dirty="0"/>
              <a:t> </a:t>
            </a:r>
            <a:r>
              <a:rPr spc="114" dirty="0"/>
              <a:t>Cycle</a:t>
            </a:r>
            <a:r>
              <a:rPr spc="-265" dirty="0"/>
              <a:t> </a:t>
            </a:r>
            <a:r>
              <a:rPr spc="-120" dirty="0"/>
              <a:t>Flow</a:t>
            </a:r>
            <a:r>
              <a:rPr spc="-240" dirty="0"/>
              <a:t> </a:t>
            </a:r>
            <a:r>
              <a:rPr spc="-10"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8721" y="4828159"/>
            <a:ext cx="669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=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0</a:t>
            </a:r>
            <a:r>
              <a:rPr sz="1000" b="1" spc="-10" dirty="0">
                <a:latin typeface="Arial"/>
                <a:cs typeface="Arial"/>
              </a:rPr>
              <a:t> (direct)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5415" y="2229992"/>
            <a:ext cx="445134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019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Start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19"/>
              </a:lnSpc>
            </a:pPr>
            <a:r>
              <a:rPr sz="1000" b="1" dirty="0">
                <a:latin typeface="Arial"/>
                <a:cs typeface="Arial"/>
              </a:rPr>
              <a:t>SC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dirty="0">
                <a:latin typeface="Symbol"/>
                <a:cs typeface="Symbol"/>
              </a:rPr>
              <a:t>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Symbol"/>
                <a:cs typeface="Symbol"/>
              </a:rPr>
              <a:t>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6565" y="2254757"/>
            <a:ext cx="802005" cy="291465"/>
          </a:xfrm>
          <a:custGeom>
            <a:avLst/>
            <a:gdLst/>
            <a:ahLst/>
            <a:cxnLst/>
            <a:rect l="l" t="t" r="r" b="b"/>
            <a:pathLst>
              <a:path w="802004" h="291464">
                <a:moveTo>
                  <a:pt x="0" y="291084"/>
                </a:moveTo>
                <a:lnTo>
                  <a:pt x="801624" y="291084"/>
                </a:lnTo>
                <a:lnTo>
                  <a:pt x="801624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32453" y="2748533"/>
            <a:ext cx="1018540" cy="203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5"/>
              </a:spcBef>
            </a:pPr>
            <a:r>
              <a:rPr sz="1000" b="1" spc="-20" dirty="0">
                <a:latin typeface="Arial"/>
                <a:cs typeface="Arial"/>
              </a:rPr>
              <a:t>MAR</a:t>
            </a:r>
            <a:r>
              <a:rPr sz="1000" b="1" spc="-110" dirty="0">
                <a:latin typeface="Arial"/>
                <a:cs typeface="Arial"/>
              </a:rPr>
              <a:t> </a:t>
            </a:r>
            <a:r>
              <a:rPr sz="1000" dirty="0">
                <a:latin typeface="Symbol"/>
                <a:cs typeface="Symbol"/>
              </a:rPr>
              <a:t></a:t>
            </a:r>
            <a:r>
              <a:rPr sz="1000" spc="225" dirty="0">
                <a:latin typeface="Times New Roman"/>
                <a:cs typeface="Times New Roman"/>
              </a:rPr>
              <a:t>  </a:t>
            </a:r>
            <a:r>
              <a:rPr sz="1000" b="1" spc="-35" dirty="0">
                <a:latin typeface="Arial"/>
                <a:cs typeface="Arial"/>
              </a:rPr>
              <a:t>PC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13988" y="2527045"/>
            <a:ext cx="527685" cy="250190"/>
            <a:chOff x="3713988" y="2527045"/>
            <a:chExt cx="527685" cy="250190"/>
          </a:xfrm>
        </p:grpSpPr>
        <p:sp>
          <p:nvSpPr>
            <p:cNvPr id="8" name="object 8"/>
            <p:cNvSpPr/>
            <p:nvPr/>
          </p:nvSpPr>
          <p:spPr>
            <a:xfrm>
              <a:off x="4148328" y="2662427"/>
              <a:ext cx="93345" cy="97790"/>
            </a:xfrm>
            <a:custGeom>
              <a:avLst/>
              <a:gdLst/>
              <a:ahLst/>
              <a:cxnLst/>
              <a:rect l="l" t="t" r="r" b="b"/>
              <a:pathLst>
                <a:path w="93345" h="97789">
                  <a:moveTo>
                    <a:pt x="47117" y="0"/>
                  </a:moveTo>
                  <a:lnTo>
                    <a:pt x="34986" y="523"/>
                  </a:lnTo>
                  <a:lnTo>
                    <a:pt x="23034" y="2095"/>
                  </a:lnTo>
                  <a:lnTo>
                    <a:pt x="11344" y="4714"/>
                  </a:lnTo>
                  <a:lnTo>
                    <a:pt x="0" y="8382"/>
                  </a:lnTo>
                  <a:lnTo>
                    <a:pt x="47117" y="97536"/>
                  </a:lnTo>
                  <a:lnTo>
                    <a:pt x="92963" y="7874"/>
                  </a:lnTo>
                  <a:lnTo>
                    <a:pt x="81907" y="4446"/>
                  </a:lnTo>
                  <a:lnTo>
                    <a:pt x="70516" y="1984"/>
                  </a:lnTo>
                  <a:lnTo>
                    <a:pt x="58888" y="498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046" y="2539745"/>
              <a:ext cx="12700" cy="129539"/>
            </a:xfrm>
            <a:custGeom>
              <a:avLst/>
              <a:gdLst/>
              <a:ahLst/>
              <a:cxnLst/>
              <a:rect l="l" t="t" r="r" b="b"/>
              <a:pathLst>
                <a:path w="12700" h="129539">
                  <a:moveTo>
                    <a:pt x="0" y="0"/>
                  </a:moveTo>
                  <a:lnTo>
                    <a:pt x="12191" y="129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3988" y="2679191"/>
              <a:ext cx="93345" cy="97790"/>
            </a:xfrm>
            <a:custGeom>
              <a:avLst/>
              <a:gdLst/>
              <a:ahLst/>
              <a:cxnLst/>
              <a:rect l="l" t="t" r="r" b="b"/>
              <a:pathLst>
                <a:path w="93345" h="97789">
                  <a:moveTo>
                    <a:pt x="47116" y="0"/>
                  </a:moveTo>
                  <a:lnTo>
                    <a:pt x="34986" y="523"/>
                  </a:lnTo>
                  <a:lnTo>
                    <a:pt x="23034" y="2095"/>
                  </a:lnTo>
                  <a:lnTo>
                    <a:pt x="11344" y="4714"/>
                  </a:lnTo>
                  <a:lnTo>
                    <a:pt x="0" y="8382"/>
                  </a:lnTo>
                  <a:lnTo>
                    <a:pt x="47116" y="97536"/>
                  </a:lnTo>
                  <a:lnTo>
                    <a:pt x="92963" y="7874"/>
                  </a:lnTo>
                  <a:lnTo>
                    <a:pt x="81907" y="4446"/>
                  </a:lnTo>
                  <a:lnTo>
                    <a:pt x="70516" y="1984"/>
                  </a:lnTo>
                  <a:lnTo>
                    <a:pt x="58888" y="498"/>
                  </a:lnTo>
                  <a:lnTo>
                    <a:pt x="471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0470" y="2580893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30">
                  <a:moveTo>
                    <a:pt x="0" y="11277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90617" y="2721355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0201" y="3109722"/>
            <a:ext cx="2199640" cy="21526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65"/>
              </a:spcBef>
            </a:pPr>
            <a:r>
              <a:rPr sz="1500" b="1" spc="-15" baseline="2777" dirty="0">
                <a:latin typeface="Arial"/>
                <a:cs typeface="Arial"/>
              </a:rPr>
              <a:t>MBR</a:t>
            </a:r>
            <a:r>
              <a:rPr sz="1500" b="1" spc="-104" baseline="2777" dirty="0">
                <a:latin typeface="Arial"/>
                <a:cs typeface="Arial"/>
              </a:rPr>
              <a:t> </a:t>
            </a:r>
            <a:r>
              <a:rPr sz="1500" baseline="11111" dirty="0">
                <a:latin typeface="Symbol"/>
                <a:cs typeface="Symbol"/>
              </a:rPr>
              <a:t></a:t>
            </a:r>
            <a:r>
              <a:rPr sz="1500" spc="37" baseline="11111" dirty="0">
                <a:latin typeface="Times New Roman"/>
                <a:cs typeface="Times New Roman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M[MAR],</a:t>
            </a:r>
            <a:r>
              <a:rPr sz="1500" b="1" spc="652" baseline="277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PC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500" baseline="2777" dirty="0">
                <a:latin typeface="Symbol"/>
                <a:cs typeface="Symbol"/>
              </a:rPr>
              <a:t></a:t>
            </a:r>
            <a:r>
              <a:rPr sz="1500" spc="209" baseline="2777" dirty="0">
                <a:latin typeface="Times New Roman"/>
                <a:cs typeface="Times New Roman"/>
              </a:rPr>
              <a:t>  </a:t>
            </a:r>
            <a:r>
              <a:rPr sz="1500" b="1" baseline="2777" dirty="0">
                <a:latin typeface="Arial"/>
                <a:cs typeface="Arial"/>
              </a:rPr>
              <a:t>PC</a:t>
            </a:r>
            <a:r>
              <a:rPr sz="1500" b="1" spc="15" baseline="2777" dirty="0">
                <a:latin typeface="Arial"/>
                <a:cs typeface="Arial"/>
              </a:rPr>
              <a:t> </a:t>
            </a:r>
            <a:r>
              <a:rPr sz="1500" b="1" baseline="2777" dirty="0">
                <a:latin typeface="Arial"/>
                <a:cs typeface="Arial"/>
              </a:rPr>
              <a:t>+</a:t>
            </a:r>
            <a:r>
              <a:rPr sz="1500" b="1" spc="-30" baseline="2777" dirty="0">
                <a:latin typeface="Arial"/>
                <a:cs typeface="Arial"/>
              </a:rPr>
              <a:t> </a:t>
            </a:r>
            <a:r>
              <a:rPr sz="1500" b="1" spc="-75" baseline="2777" dirty="0">
                <a:latin typeface="Arial"/>
                <a:cs typeface="Arial"/>
              </a:rPr>
              <a:t>1</a:t>
            </a:r>
            <a:endParaRPr sz="1500" baseline="2777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1564" y="2927857"/>
            <a:ext cx="93345" cy="202565"/>
            <a:chOff x="4131564" y="2927857"/>
            <a:chExt cx="93345" cy="202565"/>
          </a:xfrm>
        </p:grpSpPr>
        <p:sp>
          <p:nvSpPr>
            <p:cNvPr id="15" name="object 15"/>
            <p:cNvSpPr/>
            <p:nvPr/>
          </p:nvSpPr>
          <p:spPr>
            <a:xfrm>
              <a:off x="4131564" y="3032759"/>
              <a:ext cx="93345" cy="97790"/>
            </a:xfrm>
            <a:custGeom>
              <a:avLst/>
              <a:gdLst/>
              <a:ahLst/>
              <a:cxnLst/>
              <a:rect l="l" t="t" r="r" b="b"/>
              <a:pathLst>
                <a:path w="93345" h="97789">
                  <a:moveTo>
                    <a:pt x="47116" y="0"/>
                  </a:moveTo>
                  <a:lnTo>
                    <a:pt x="34986" y="523"/>
                  </a:lnTo>
                  <a:lnTo>
                    <a:pt x="23034" y="2095"/>
                  </a:lnTo>
                  <a:lnTo>
                    <a:pt x="11344" y="4714"/>
                  </a:lnTo>
                  <a:lnTo>
                    <a:pt x="0" y="8381"/>
                  </a:lnTo>
                  <a:lnTo>
                    <a:pt x="47116" y="97536"/>
                  </a:lnTo>
                  <a:lnTo>
                    <a:pt x="92963" y="7874"/>
                  </a:lnTo>
                  <a:lnTo>
                    <a:pt x="81907" y="4446"/>
                  </a:lnTo>
                  <a:lnTo>
                    <a:pt x="70516" y="1984"/>
                  </a:lnTo>
                  <a:lnTo>
                    <a:pt x="58888" y="498"/>
                  </a:lnTo>
                  <a:lnTo>
                    <a:pt x="471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78046" y="2940557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55716" y="3114497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9889" y="3868673"/>
            <a:ext cx="2557780" cy="3829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72415" marR="399415" indent="49530">
              <a:lnSpc>
                <a:spcPct val="107200"/>
              </a:lnSpc>
              <a:spcBef>
                <a:spcPts val="90"/>
              </a:spcBef>
              <a:tabLst>
                <a:tab pos="1513840" algn="l"/>
              </a:tabLst>
            </a:pPr>
            <a:r>
              <a:rPr sz="1000" b="1" dirty="0">
                <a:latin typeface="Arial"/>
                <a:cs typeface="Arial"/>
              </a:rPr>
              <a:t>Decode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Opcode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IR(12-</a:t>
            </a:r>
            <a:r>
              <a:rPr sz="1000" b="1" spc="-20" dirty="0">
                <a:latin typeface="Arial"/>
                <a:cs typeface="Arial"/>
              </a:rPr>
              <a:t>14), MAR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dirty="0">
                <a:latin typeface="Symbol"/>
                <a:cs typeface="Symbol"/>
              </a:rPr>
              <a:t>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IR(0-</a:t>
            </a:r>
            <a:r>
              <a:rPr sz="1000" b="1" spc="-20" dirty="0">
                <a:latin typeface="Arial"/>
                <a:cs typeface="Arial"/>
              </a:rPr>
              <a:t>11),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500" b="1" baseline="-5555" dirty="0">
                <a:latin typeface="Arial"/>
                <a:cs typeface="Arial"/>
              </a:rPr>
              <a:t>I</a:t>
            </a:r>
            <a:r>
              <a:rPr sz="1500" b="1" spc="135" baseline="-5555" dirty="0">
                <a:latin typeface="Arial"/>
                <a:cs typeface="Arial"/>
              </a:rPr>
              <a:t> </a:t>
            </a:r>
            <a:r>
              <a:rPr sz="1500" baseline="2777" dirty="0">
                <a:latin typeface="Symbol"/>
                <a:cs typeface="Symbol"/>
              </a:rPr>
              <a:t></a:t>
            </a:r>
            <a:r>
              <a:rPr sz="1500" spc="525" baseline="2777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IR(15)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00654" y="3298190"/>
            <a:ext cx="2988310" cy="1529715"/>
            <a:chOff x="3200654" y="3298190"/>
            <a:chExt cx="2988310" cy="1529715"/>
          </a:xfrm>
        </p:grpSpPr>
        <p:sp>
          <p:nvSpPr>
            <p:cNvPr id="20" name="object 20"/>
            <p:cNvSpPr/>
            <p:nvPr/>
          </p:nvSpPr>
          <p:spPr>
            <a:xfrm>
              <a:off x="4131564" y="3387852"/>
              <a:ext cx="93345" cy="97790"/>
            </a:xfrm>
            <a:custGeom>
              <a:avLst/>
              <a:gdLst/>
              <a:ahLst/>
              <a:cxnLst/>
              <a:rect l="l" t="t" r="r" b="b"/>
              <a:pathLst>
                <a:path w="93345" h="97789">
                  <a:moveTo>
                    <a:pt x="47116" y="0"/>
                  </a:moveTo>
                  <a:lnTo>
                    <a:pt x="34986" y="523"/>
                  </a:lnTo>
                  <a:lnTo>
                    <a:pt x="23034" y="2095"/>
                  </a:lnTo>
                  <a:lnTo>
                    <a:pt x="11344" y="4714"/>
                  </a:lnTo>
                  <a:lnTo>
                    <a:pt x="0" y="8382"/>
                  </a:lnTo>
                  <a:lnTo>
                    <a:pt x="47116" y="97536"/>
                  </a:lnTo>
                  <a:lnTo>
                    <a:pt x="92963" y="7874"/>
                  </a:lnTo>
                  <a:lnTo>
                    <a:pt x="81907" y="4446"/>
                  </a:lnTo>
                  <a:lnTo>
                    <a:pt x="70516" y="1984"/>
                  </a:lnTo>
                  <a:lnTo>
                    <a:pt x="58888" y="498"/>
                  </a:lnTo>
                  <a:lnTo>
                    <a:pt x="471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8046" y="33108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43756" y="4319016"/>
              <a:ext cx="93345" cy="96520"/>
            </a:xfrm>
            <a:custGeom>
              <a:avLst/>
              <a:gdLst/>
              <a:ahLst/>
              <a:cxnLst/>
              <a:rect l="l" t="t" r="r" b="b"/>
              <a:pathLst>
                <a:path w="93345" h="96520">
                  <a:moveTo>
                    <a:pt x="47117" y="0"/>
                  </a:moveTo>
                  <a:lnTo>
                    <a:pt x="34986" y="521"/>
                  </a:lnTo>
                  <a:lnTo>
                    <a:pt x="23034" y="2079"/>
                  </a:lnTo>
                  <a:lnTo>
                    <a:pt x="11344" y="4661"/>
                  </a:lnTo>
                  <a:lnTo>
                    <a:pt x="0" y="8254"/>
                  </a:lnTo>
                  <a:lnTo>
                    <a:pt x="47117" y="96011"/>
                  </a:lnTo>
                  <a:lnTo>
                    <a:pt x="92964" y="7746"/>
                  </a:lnTo>
                  <a:lnTo>
                    <a:pt x="81907" y="4393"/>
                  </a:lnTo>
                  <a:lnTo>
                    <a:pt x="70516" y="1968"/>
                  </a:lnTo>
                  <a:lnTo>
                    <a:pt x="58888" y="496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3354" y="4245102"/>
              <a:ext cx="2962910" cy="570230"/>
            </a:xfrm>
            <a:custGeom>
              <a:avLst/>
              <a:gdLst/>
              <a:ahLst/>
              <a:cxnLst/>
              <a:rect l="l" t="t" r="r" b="b"/>
              <a:pathLst>
                <a:path w="2962910" h="570229">
                  <a:moveTo>
                    <a:pt x="964692" y="0"/>
                  </a:moveTo>
                  <a:lnTo>
                    <a:pt x="976883" y="103631"/>
                  </a:lnTo>
                </a:path>
                <a:path w="2962910" h="570229">
                  <a:moveTo>
                    <a:pt x="979932" y="149352"/>
                  </a:moveTo>
                  <a:lnTo>
                    <a:pt x="694944" y="341375"/>
                  </a:lnTo>
                </a:path>
                <a:path w="2962910" h="570229">
                  <a:moveTo>
                    <a:pt x="969263" y="149352"/>
                  </a:moveTo>
                  <a:lnTo>
                    <a:pt x="1210056" y="341375"/>
                  </a:lnTo>
                </a:path>
                <a:path w="2962910" h="570229">
                  <a:moveTo>
                    <a:pt x="979932" y="569976"/>
                  </a:moveTo>
                  <a:lnTo>
                    <a:pt x="694944" y="332231"/>
                  </a:lnTo>
                </a:path>
                <a:path w="2962910" h="570229">
                  <a:moveTo>
                    <a:pt x="969263" y="569976"/>
                  </a:moveTo>
                  <a:lnTo>
                    <a:pt x="1210056" y="332231"/>
                  </a:lnTo>
                </a:path>
                <a:path w="2962910" h="570229">
                  <a:moveTo>
                    <a:pt x="1217675" y="352044"/>
                  </a:moveTo>
                  <a:lnTo>
                    <a:pt x="2962656" y="347472"/>
                  </a:lnTo>
                </a:path>
                <a:path w="2962910" h="570229">
                  <a:moveTo>
                    <a:pt x="0" y="352044"/>
                  </a:moveTo>
                  <a:lnTo>
                    <a:pt x="701040" y="3550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15788" y="3480561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35835" y="4380357"/>
            <a:ext cx="3516629" cy="298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28800" marR="5080" indent="-1816735">
              <a:lnSpc>
                <a:spcPct val="79300"/>
              </a:lnSpc>
              <a:spcBef>
                <a:spcPts val="345"/>
              </a:spcBef>
              <a:tabLst>
                <a:tab pos="2329180" algn="l"/>
              </a:tabLst>
            </a:pPr>
            <a:r>
              <a:rPr sz="1000" b="1" dirty="0">
                <a:latin typeface="Arial"/>
                <a:cs typeface="Arial"/>
              </a:rPr>
              <a:t>(Register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or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I/O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reference)</a:t>
            </a:r>
            <a:r>
              <a:rPr sz="1000" b="1" dirty="0">
                <a:latin typeface="Arial"/>
                <a:cs typeface="Arial"/>
              </a:rPr>
              <a:t>		(Memory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reference) </a:t>
            </a:r>
            <a:r>
              <a:rPr sz="1000" b="1" spc="-20" dirty="0">
                <a:latin typeface="Arial"/>
                <a:cs typeface="Arial"/>
              </a:rPr>
              <a:t>Ins?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06261" y="4833365"/>
            <a:ext cx="565785" cy="466725"/>
          </a:xfrm>
          <a:custGeom>
            <a:avLst/>
            <a:gdLst/>
            <a:ahLst/>
            <a:cxnLst/>
            <a:rect l="l" t="t" r="r" b="b"/>
            <a:pathLst>
              <a:path w="565785" h="466725">
                <a:moveTo>
                  <a:pt x="306324" y="0"/>
                </a:moveTo>
                <a:lnTo>
                  <a:pt x="0" y="224027"/>
                </a:lnTo>
              </a:path>
              <a:path w="565785" h="466725">
                <a:moveTo>
                  <a:pt x="295655" y="0"/>
                </a:moveTo>
                <a:lnTo>
                  <a:pt x="565403" y="224027"/>
                </a:lnTo>
              </a:path>
              <a:path w="565785" h="466725">
                <a:moveTo>
                  <a:pt x="306324" y="466343"/>
                </a:moveTo>
                <a:lnTo>
                  <a:pt x="0" y="213359"/>
                </a:lnTo>
              </a:path>
              <a:path w="565785" h="466725">
                <a:moveTo>
                  <a:pt x="295655" y="466343"/>
                </a:moveTo>
                <a:lnTo>
                  <a:pt x="565403" y="21335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5370" y="4972558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03982" y="4833365"/>
            <a:ext cx="567055" cy="466725"/>
          </a:xfrm>
          <a:custGeom>
            <a:avLst/>
            <a:gdLst/>
            <a:ahLst/>
            <a:cxnLst/>
            <a:rect l="l" t="t" r="r" b="b"/>
            <a:pathLst>
              <a:path w="567054" h="466725">
                <a:moveTo>
                  <a:pt x="321563" y="0"/>
                </a:moveTo>
                <a:lnTo>
                  <a:pt x="0" y="224027"/>
                </a:lnTo>
              </a:path>
              <a:path w="567054" h="466725">
                <a:moveTo>
                  <a:pt x="309372" y="0"/>
                </a:moveTo>
                <a:lnTo>
                  <a:pt x="566928" y="224027"/>
                </a:lnTo>
              </a:path>
              <a:path w="567054" h="466725">
                <a:moveTo>
                  <a:pt x="321563" y="466343"/>
                </a:moveTo>
                <a:lnTo>
                  <a:pt x="0" y="213359"/>
                </a:lnTo>
              </a:path>
              <a:path w="567054" h="466725">
                <a:moveTo>
                  <a:pt x="309372" y="466343"/>
                </a:moveTo>
                <a:lnTo>
                  <a:pt x="566928" y="21335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60014" y="4975986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7465" y="5461253"/>
            <a:ext cx="1513840" cy="67246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8900" marR="341630" indent="393700">
              <a:lnSpc>
                <a:spcPts val="1100"/>
              </a:lnSpc>
              <a:spcBef>
                <a:spcPts val="305"/>
              </a:spcBef>
            </a:pPr>
            <a:r>
              <a:rPr sz="1000" b="1" spc="-10" dirty="0">
                <a:latin typeface="Arial"/>
                <a:cs typeface="Arial"/>
              </a:rPr>
              <a:t>Execute register-reference</a:t>
            </a:r>
            <a:endParaRPr sz="1000">
              <a:latin typeface="Arial"/>
              <a:cs typeface="Arial"/>
            </a:endParaRPr>
          </a:p>
          <a:p>
            <a:pPr marL="384175">
              <a:lnSpc>
                <a:spcPts val="1105"/>
              </a:lnSpc>
            </a:pPr>
            <a:r>
              <a:rPr sz="1000" b="1" spc="-10" dirty="0">
                <a:latin typeface="Arial"/>
                <a:cs typeface="Arial"/>
              </a:rPr>
              <a:t>instruction</a:t>
            </a:r>
            <a:endParaRPr sz="1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  <a:tabLst>
                <a:tab pos="1036319" algn="l"/>
              </a:tabLst>
            </a:pPr>
            <a:r>
              <a:rPr sz="1000" b="1" dirty="0">
                <a:latin typeface="Arial"/>
                <a:cs typeface="Arial"/>
              </a:rPr>
              <a:t>SC</a:t>
            </a:r>
            <a:r>
              <a:rPr sz="1000" b="1" spc="170" dirty="0">
                <a:latin typeface="Arial"/>
                <a:cs typeface="Arial"/>
              </a:rPr>
              <a:t>  </a:t>
            </a:r>
            <a:r>
              <a:rPr sz="1000" spc="-50" dirty="0">
                <a:latin typeface="Symbol"/>
                <a:cs typeface="Symbol"/>
              </a:rPr>
              <a:t>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3214" y="5461253"/>
            <a:ext cx="1021080" cy="6832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2069" marR="211454" indent="55244" algn="ctr">
              <a:lnSpc>
                <a:spcPct val="92800"/>
              </a:lnSpc>
              <a:spcBef>
                <a:spcPts val="270"/>
              </a:spcBef>
            </a:pPr>
            <a:r>
              <a:rPr sz="1000" b="1" spc="-10" dirty="0">
                <a:latin typeface="Arial"/>
                <a:cs typeface="Arial"/>
              </a:rPr>
              <a:t>Execute input-output instruction</a:t>
            </a:r>
            <a:endParaRPr sz="100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160"/>
              </a:spcBef>
              <a:tabLst>
                <a:tab pos="751840" algn="l"/>
              </a:tabLst>
            </a:pPr>
            <a:r>
              <a:rPr sz="1000" b="1" dirty="0">
                <a:latin typeface="Arial"/>
                <a:cs typeface="Arial"/>
              </a:rPr>
              <a:t>SC</a:t>
            </a:r>
            <a:r>
              <a:rPr sz="1000" b="1" spc="120" dirty="0">
                <a:latin typeface="Arial"/>
                <a:cs typeface="Arial"/>
              </a:rPr>
              <a:t>  </a:t>
            </a:r>
            <a:r>
              <a:rPr sz="1000" spc="-50" dirty="0">
                <a:latin typeface="Symbol"/>
                <a:cs typeface="Symbol"/>
              </a:rPr>
              <a:t>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93970" y="5461253"/>
            <a:ext cx="1021080" cy="2108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85"/>
              </a:spcBef>
            </a:pPr>
            <a:r>
              <a:rPr sz="1000" b="1" dirty="0">
                <a:latin typeface="Arial"/>
                <a:cs typeface="Arial"/>
              </a:rPr>
              <a:t>MBR</a:t>
            </a:r>
            <a:r>
              <a:rPr sz="1500" baseline="2777" dirty="0">
                <a:latin typeface="Symbol"/>
                <a:cs typeface="Symbol"/>
              </a:rPr>
              <a:t></a:t>
            </a:r>
            <a:r>
              <a:rPr sz="1500" spc="67" baseline="2777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M[MAR]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49746" y="5461253"/>
            <a:ext cx="810895" cy="2108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10"/>
              </a:spcBef>
            </a:pPr>
            <a:r>
              <a:rPr sz="1000" b="1" spc="-10" dirty="0">
                <a:latin typeface="Arial"/>
                <a:cs typeface="Arial"/>
              </a:rPr>
              <a:t>Nothing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32888" y="4573778"/>
            <a:ext cx="4348480" cy="873125"/>
            <a:chOff x="2532888" y="4573778"/>
            <a:chExt cx="4348480" cy="873125"/>
          </a:xfrm>
        </p:grpSpPr>
        <p:sp>
          <p:nvSpPr>
            <p:cNvPr id="35" name="object 35"/>
            <p:cNvSpPr/>
            <p:nvPr/>
          </p:nvSpPr>
          <p:spPr>
            <a:xfrm>
              <a:off x="3159252" y="4767072"/>
              <a:ext cx="94615" cy="97790"/>
            </a:xfrm>
            <a:custGeom>
              <a:avLst/>
              <a:gdLst/>
              <a:ahLst/>
              <a:cxnLst/>
              <a:rect l="l" t="t" r="r" b="b"/>
              <a:pathLst>
                <a:path w="94614" h="97789">
                  <a:moveTo>
                    <a:pt x="47879" y="0"/>
                  </a:moveTo>
                  <a:lnTo>
                    <a:pt x="35558" y="523"/>
                  </a:lnTo>
                  <a:lnTo>
                    <a:pt x="23415" y="2095"/>
                  </a:lnTo>
                  <a:lnTo>
                    <a:pt x="11535" y="4714"/>
                  </a:lnTo>
                  <a:lnTo>
                    <a:pt x="0" y="8381"/>
                  </a:lnTo>
                  <a:lnTo>
                    <a:pt x="47879" y="97535"/>
                  </a:lnTo>
                  <a:lnTo>
                    <a:pt x="94487" y="7873"/>
                  </a:lnTo>
                  <a:lnTo>
                    <a:pt x="83240" y="4446"/>
                  </a:lnTo>
                  <a:lnTo>
                    <a:pt x="71659" y="1984"/>
                  </a:lnTo>
                  <a:lnTo>
                    <a:pt x="59840" y="498"/>
                  </a:lnTo>
                  <a:lnTo>
                    <a:pt x="478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4" y="4610862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1722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49340" y="4744212"/>
              <a:ext cx="93345" cy="94615"/>
            </a:xfrm>
            <a:custGeom>
              <a:avLst/>
              <a:gdLst/>
              <a:ahLst/>
              <a:cxnLst/>
              <a:rect l="l" t="t" r="r" b="b"/>
              <a:pathLst>
                <a:path w="93345" h="94614">
                  <a:moveTo>
                    <a:pt x="47117" y="0"/>
                  </a:moveTo>
                  <a:lnTo>
                    <a:pt x="34986" y="519"/>
                  </a:lnTo>
                  <a:lnTo>
                    <a:pt x="23034" y="2063"/>
                  </a:lnTo>
                  <a:lnTo>
                    <a:pt x="11344" y="4607"/>
                  </a:lnTo>
                  <a:lnTo>
                    <a:pt x="0" y="8127"/>
                  </a:lnTo>
                  <a:lnTo>
                    <a:pt x="47117" y="94487"/>
                  </a:lnTo>
                  <a:lnTo>
                    <a:pt x="92963" y="7619"/>
                  </a:lnTo>
                  <a:lnTo>
                    <a:pt x="81907" y="4286"/>
                  </a:lnTo>
                  <a:lnTo>
                    <a:pt x="70516" y="1904"/>
                  </a:lnTo>
                  <a:lnTo>
                    <a:pt x="58888" y="476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89726" y="4586478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17068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5350764"/>
              <a:ext cx="92963" cy="960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579370" y="5055870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4">
                  <a:moveTo>
                    <a:pt x="0" y="3230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1563" y="5350764"/>
              <a:ext cx="92963" cy="960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78045" y="50650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4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1452" y="5350764"/>
              <a:ext cx="92963" cy="960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66410" y="50650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31394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896" y="5350764"/>
              <a:ext cx="92963" cy="960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585466" y="5046726"/>
              <a:ext cx="4267200" cy="332740"/>
            </a:xfrm>
            <a:custGeom>
              <a:avLst/>
              <a:gdLst/>
              <a:ahLst/>
              <a:cxnLst/>
              <a:rect l="l" t="t" r="r" b="b"/>
              <a:pathLst>
                <a:path w="4267200" h="332739">
                  <a:moveTo>
                    <a:pt x="4248911" y="332232"/>
                  </a:moveTo>
                  <a:lnTo>
                    <a:pt x="4248911" y="0"/>
                  </a:lnTo>
                </a:path>
                <a:path w="4267200" h="332739">
                  <a:moveTo>
                    <a:pt x="0" y="13716"/>
                  </a:moveTo>
                  <a:lnTo>
                    <a:pt x="338327" y="13716"/>
                  </a:lnTo>
                </a:path>
                <a:path w="4267200" h="332739">
                  <a:moveTo>
                    <a:pt x="879347" y="13716"/>
                  </a:moveTo>
                  <a:lnTo>
                    <a:pt x="1594104" y="13716"/>
                  </a:lnTo>
                </a:path>
                <a:path w="4267200" h="332739">
                  <a:moveTo>
                    <a:pt x="2990087" y="13716"/>
                  </a:moveTo>
                  <a:lnTo>
                    <a:pt x="3320796" y="13716"/>
                  </a:lnTo>
                </a:path>
                <a:path w="4267200" h="332739">
                  <a:moveTo>
                    <a:pt x="3880104" y="4572"/>
                  </a:moveTo>
                  <a:lnTo>
                    <a:pt x="4267200" y="45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544315" y="4847335"/>
            <a:ext cx="788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=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0</a:t>
            </a:r>
            <a:r>
              <a:rPr sz="1000" b="1" spc="-10" dirty="0">
                <a:latin typeface="Arial"/>
                <a:cs typeface="Arial"/>
              </a:rPr>
              <a:t> (register)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88285" y="4837938"/>
            <a:ext cx="4933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(I/O)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=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36616" y="4847335"/>
            <a:ext cx="782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(indirect)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=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7538" y="5282310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54041" y="5282310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08294" y="5282310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27544" y="5282310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65241" y="5926073"/>
            <a:ext cx="1670685" cy="6629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50495" marR="408940" indent="404495">
              <a:lnSpc>
                <a:spcPts val="1130"/>
              </a:lnSpc>
              <a:spcBef>
                <a:spcPts val="195"/>
              </a:spcBef>
            </a:pPr>
            <a:r>
              <a:rPr sz="1000" b="1" spc="-10" dirty="0">
                <a:latin typeface="Arial"/>
                <a:cs typeface="Arial"/>
              </a:rPr>
              <a:t>Execute memory-reference</a:t>
            </a:r>
            <a:endParaRPr sz="1000">
              <a:latin typeface="Arial"/>
              <a:cs typeface="Arial"/>
            </a:endParaRPr>
          </a:p>
          <a:p>
            <a:pPr marL="457200">
              <a:lnSpc>
                <a:spcPts val="1070"/>
              </a:lnSpc>
            </a:pPr>
            <a:r>
              <a:rPr sz="1000" b="1" spc="-10" dirty="0">
                <a:latin typeface="Arial"/>
                <a:cs typeface="Arial"/>
              </a:rPr>
              <a:t>instruction</a:t>
            </a:r>
            <a:endParaRPr sz="10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90"/>
              </a:spcBef>
              <a:tabLst>
                <a:tab pos="862965" algn="l"/>
              </a:tabLst>
            </a:pPr>
            <a:r>
              <a:rPr sz="1000" b="1" spc="-25" dirty="0">
                <a:latin typeface="Arial"/>
                <a:cs typeface="Arial"/>
              </a:rPr>
              <a:t>SC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dirty="0">
                <a:latin typeface="Symbol"/>
                <a:cs typeface="Symbol"/>
              </a:rPr>
              <a:t></a:t>
            </a:r>
            <a:r>
              <a:rPr sz="1000" spc="220" dirty="0">
                <a:latin typeface="Times New Roman"/>
                <a:cs typeface="Times New Roman"/>
              </a:rPr>
              <a:t>  </a:t>
            </a: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47342" y="2568194"/>
            <a:ext cx="5033645" cy="4224020"/>
            <a:chOff x="1847342" y="2568194"/>
            <a:chExt cx="5033645" cy="4224020"/>
          </a:xfrm>
        </p:grpSpPr>
        <p:sp>
          <p:nvSpPr>
            <p:cNvPr id="56" name="object 56"/>
            <p:cNvSpPr/>
            <p:nvPr/>
          </p:nvSpPr>
          <p:spPr>
            <a:xfrm>
              <a:off x="5521451" y="5815583"/>
              <a:ext cx="93345" cy="94615"/>
            </a:xfrm>
            <a:custGeom>
              <a:avLst/>
              <a:gdLst/>
              <a:ahLst/>
              <a:cxnLst/>
              <a:rect l="l" t="t" r="r" b="b"/>
              <a:pathLst>
                <a:path w="93345" h="94614">
                  <a:moveTo>
                    <a:pt x="47117" y="0"/>
                  </a:moveTo>
                  <a:lnTo>
                    <a:pt x="34986" y="513"/>
                  </a:lnTo>
                  <a:lnTo>
                    <a:pt x="23034" y="2044"/>
                  </a:lnTo>
                  <a:lnTo>
                    <a:pt x="11344" y="4575"/>
                  </a:lnTo>
                  <a:lnTo>
                    <a:pt x="0" y="8089"/>
                  </a:lnTo>
                  <a:lnTo>
                    <a:pt x="47117" y="94487"/>
                  </a:lnTo>
                  <a:lnTo>
                    <a:pt x="92963" y="7632"/>
                  </a:lnTo>
                  <a:lnTo>
                    <a:pt x="81907" y="4318"/>
                  </a:lnTo>
                  <a:lnTo>
                    <a:pt x="70516" y="1930"/>
                  </a:lnTo>
                  <a:lnTo>
                    <a:pt x="58888" y="485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66410" y="5671566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73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87895" y="5815583"/>
              <a:ext cx="93345" cy="94615"/>
            </a:xfrm>
            <a:custGeom>
              <a:avLst/>
              <a:gdLst/>
              <a:ahLst/>
              <a:cxnLst/>
              <a:rect l="l" t="t" r="r" b="b"/>
              <a:pathLst>
                <a:path w="93345" h="94614">
                  <a:moveTo>
                    <a:pt x="47117" y="0"/>
                  </a:moveTo>
                  <a:lnTo>
                    <a:pt x="34986" y="513"/>
                  </a:lnTo>
                  <a:lnTo>
                    <a:pt x="23034" y="2044"/>
                  </a:lnTo>
                  <a:lnTo>
                    <a:pt x="11344" y="4575"/>
                  </a:lnTo>
                  <a:lnTo>
                    <a:pt x="0" y="8089"/>
                  </a:lnTo>
                  <a:lnTo>
                    <a:pt x="47117" y="94487"/>
                  </a:lnTo>
                  <a:lnTo>
                    <a:pt x="92963" y="7632"/>
                  </a:lnTo>
                  <a:lnTo>
                    <a:pt x="81907" y="4318"/>
                  </a:lnTo>
                  <a:lnTo>
                    <a:pt x="70516" y="1930"/>
                  </a:lnTo>
                  <a:lnTo>
                    <a:pt x="58888" y="485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34377" y="5671566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17373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49339" y="6672072"/>
              <a:ext cx="93345" cy="97790"/>
            </a:xfrm>
            <a:custGeom>
              <a:avLst/>
              <a:gdLst/>
              <a:ahLst/>
              <a:cxnLst/>
              <a:rect l="l" t="t" r="r" b="b"/>
              <a:pathLst>
                <a:path w="93345" h="97790">
                  <a:moveTo>
                    <a:pt x="47117" y="0"/>
                  </a:moveTo>
                  <a:lnTo>
                    <a:pt x="34986" y="530"/>
                  </a:lnTo>
                  <a:lnTo>
                    <a:pt x="23034" y="2109"/>
                  </a:lnTo>
                  <a:lnTo>
                    <a:pt x="11344" y="4720"/>
                  </a:lnTo>
                  <a:lnTo>
                    <a:pt x="0" y="8343"/>
                  </a:lnTo>
                  <a:lnTo>
                    <a:pt x="47117" y="97535"/>
                  </a:lnTo>
                  <a:lnTo>
                    <a:pt x="92963" y="7886"/>
                  </a:lnTo>
                  <a:lnTo>
                    <a:pt x="81907" y="4457"/>
                  </a:lnTo>
                  <a:lnTo>
                    <a:pt x="70516" y="1990"/>
                  </a:lnTo>
                  <a:lnTo>
                    <a:pt x="58888" y="500"/>
                  </a:lnTo>
                  <a:lnTo>
                    <a:pt x="4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0042" y="6598158"/>
              <a:ext cx="4342130" cy="181610"/>
            </a:xfrm>
            <a:custGeom>
              <a:avLst/>
              <a:gdLst/>
              <a:ahLst/>
              <a:cxnLst/>
              <a:rect l="l" t="t" r="r" b="b"/>
              <a:pathLst>
                <a:path w="4342130" h="181609">
                  <a:moveTo>
                    <a:pt x="4335780" y="105156"/>
                  </a:moveTo>
                  <a:lnTo>
                    <a:pt x="4335780" y="0"/>
                  </a:lnTo>
                </a:path>
                <a:path w="4342130" h="181609">
                  <a:moveTo>
                    <a:pt x="4341876" y="181354"/>
                  </a:moveTo>
                  <a:lnTo>
                    <a:pt x="0" y="1813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2888" y="6672072"/>
              <a:ext cx="92963" cy="9753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579370" y="6153150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55016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8412" y="6672072"/>
              <a:ext cx="92963" cy="9753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860042" y="2580894"/>
              <a:ext cx="2245360" cy="4185285"/>
            </a:xfrm>
            <a:custGeom>
              <a:avLst/>
              <a:gdLst/>
              <a:ahLst/>
              <a:cxnLst/>
              <a:rect l="l" t="t" r="r" b="b"/>
              <a:pathLst>
                <a:path w="2245360" h="4185284">
                  <a:moveTo>
                    <a:pt x="2244852" y="4122419"/>
                  </a:moveTo>
                  <a:lnTo>
                    <a:pt x="2244852" y="3552443"/>
                  </a:lnTo>
                </a:path>
                <a:path w="2245360" h="4185284">
                  <a:moveTo>
                    <a:pt x="19812" y="0"/>
                  </a:moveTo>
                  <a:lnTo>
                    <a:pt x="18287" y="4184904"/>
                  </a:lnTo>
                </a:path>
                <a:path w="2245360" h="4185284">
                  <a:moveTo>
                    <a:pt x="1906523" y="6095"/>
                  </a:moveTo>
                  <a:lnTo>
                    <a:pt x="0" y="60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138796" y="5926937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71622" y="3480053"/>
            <a:ext cx="2226945" cy="1955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20"/>
              </a:spcBef>
            </a:pPr>
            <a:r>
              <a:rPr sz="1500" b="1" spc="-15" baseline="2777" dirty="0">
                <a:latin typeface="Arial"/>
                <a:cs typeface="Arial"/>
              </a:rPr>
              <a:t>IR</a:t>
            </a:r>
            <a:r>
              <a:rPr sz="1500" b="1" spc="-247" baseline="2777" dirty="0">
                <a:latin typeface="Arial"/>
                <a:cs typeface="Arial"/>
              </a:rPr>
              <a:t> </a:t>
            </a:r>
            <a:r>
              <a:rPr sz="1050" dirty="0">
                <a:latin typeface="Symbol"/>
                <a:cs typeface="Symbol"/>
              </a:rPr>
              <a:t>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500" b="1" spc="-37" baseline="2777" dirty="0">
                <a:latin typeface="Arial"/>
                <a:cs typeface="Arial"/>
              </a:rPr>
              <a:t>MBR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45963" y="3940555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Arial"/>
                <a:cs typeface="Arial"/>
              </a:rPr>
              <a:t>T3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9" name="object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3755" y="3651122"/>
            <a:ext cx="76200" cy="219709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10582084" y="2915793"/>
            <a:ext cx="607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PC+1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00086" y="2610993"/>
            <a:ext cx="10217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T0: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MAR </a:t>
            </a:r>
            <a:r>
              <a:rPr sz="2000" dirty="0">
                <a:latin typeface="Times New Roman"/>
                <a:cs typeface="Times New Roman"/>
              </a:rPr>
              <a:t>T1: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MBR </a:t>
            </a:r>
            <a:r>
              <a:rPr sz="2000" dirty="0">
                <a:latin typeface="Times New Roman"/>
                <a:cs typeface="Times New Roman"/>
              </a:rPr>
              <a:t>T2: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477748" y="2610993"/>
            <a:ext cx="16859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715" marR="5080" indent="14604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PC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M[MAR],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MBR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00086" y="3525773"/>
            <a:ext cx="16675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T3:</a:t>
            </a:r>
            <a:r>
              <a:rPr sz="2000" spc="-10" dirty="0">
                <a:latin typeface="Times New Roman"/>
                <a:cs typeface="Times New Roman"/>
              </a:rPr>
              <a:t> Decode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T4,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T5:</a:t>
            </a:r>
            <a:r>
              <a:rPr sz="2000" spc="-10" dirty="0">
                <a:latin typeface="Times New Roman"/>
                <a:cs typeface="Times New Roman"/>
              </a:rPr>
              <a:t> Execute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033766" y="2754629"/>
            <a:ext cx="2536825" cy="672465"/>
          </a:xfrm>
          <a:custGeom>
            <a:avLst/>
            <a:gdLst/>
            <a:ahLst/>
            <a:cxnLst/>
            <a:rect l="l" t="t" r="r" b="b"/>
            <a:pathLst>
              <a:path w="2536825" h="672464">
                <a:moveTo>
                  <a:pt x="345059" y="628777"/>
                </a:moveTo>
                <a:lnTo>
                  <a:pt x="340868" y="624459"/>
                </a:lnTo>
                <a:lnTo>
                  <a:pt x="76200" y="624459"/>
                </a:lnTo>
                <a:lnTo>
                  <a:pt x="76200" y="595884"/>
                </a:lnTo>
                <a:lnTo>
                  <a:pt x="0" y="633984"/>
                </a:lnTo>
                <a:lnTo>
                  <a:pt x="76200" y="672084"/>
                </a:lnTo>
                <a:lnTo>
                  <a:pt x="76200" y="643509"/>
                </a:lnTo>
                <a:lnTo>
                  <a:pt x="340868" y="643509"/>
                </a:lnTo>
                <a:lnTo>
                  <a:pt x="345059" y="639191"/>
                </a:lnTo>
                <a:lnTo>
                  <a:pt x="345059" y="628777"/>
                </a:lnTo>
                <a:close/>
              </a:path>
              <a:path w="2536825" h="672464">
                <a:moveTo>
                  <a:pt x="680339" y="339217"/>
                </a:moveTo>
                <a:lnTo>
                  <a:pt x="676148" y="334899"/>
                </a:lnTo>
                <a:lnTo>
                  <a:pt x="411480" y="334899"/>
                </a:lnTo>
                <a:lnTo>
                  <a:pt x="411480" y="306324"/>
                </a:lnTo>
                <a:lnTo>
                  <a:pt x="335280" y="344424"/>
                </a:lnTo>
                <a:lnTo>
                  <a:pt x="411480" y="382524"/>
                </a:lnTo>
                <a:lnTo>
                  <a:pt x="411480" y="353949"/>
                </a:lnTo>
                <a:lnTo>
                  <a:pt x="676148" y="353949"/>
                </a:lnTo>
                <a:lnTo>
                  <a:pt x="680339" y="349631"/>
                </a:lnTo>
                <a:lnTo>
                  <a:pt x="680339" y="339217"/>
                </a:lnTo>
                <a:close/>
              </a:path>
              <a:path w="2536825" h="672464">
                <a:moveTo>
                  <a:pt x="680339" y="32893"/>
                </a:moveTo>
                <a:lnTo>
                  <a:pt x="676148" y="28575"/>
                </a:lnTo>
                <a:lnTo>
                  <a:pt x="411480" y="28575"/>
                </a:lnTo>
                <a:lnTo>
                  <a:pt x="411480" y="0"/>
                </a:lnTo>
                <a:lnTo>
                  <a:pt x="335280" y="38100"/>
                </a:lnTo>
                <a:lnTo>
                  <a:pt x="411480" y="76200"/>
                </a:lnTo>
                <a:lnTo>
                  <a:pt x="411480" y="47625"/>
                </a:lnTo>
                <a:lnTo>
                  <a:pt x="676148" y="47625"/>
                </a:lnTo>
                <a:lnTo>
                  <a:pt x="680339" y="43307"/>
                </a:lnTo>
                <a:lnTo>
                  <a:pt x="680339" y="32893"/>
                </a:lnTo>
                <a:close/>
              </a:path>
              <a:path w="2536825" h="672464">
                <a:moveTo>
                  <a:pt x="2536571" y="337693"/>
                </a:moveTo>
                <a:lnTo>
                  <a:pt x="2532380" y="333375"/>
                </a:lnTo>
                <a:lnTo>
                  <a:pt x="2267712" y="333375"/>
                </a:lnTo>
                <a:lnTo>
                  <a:pt x="2267712" y="304800"/>
                </a:lnTo>
                <a:lnTo>
                  <a:pt x="2191512" y="342900"/>
                </a:lnTo>
                <a:lnTo>
                  <a:pt x="2267712" y="381000"/>
                </a:lnTo>
                <a:lnTo>
                  <a:pt x="2267712" y="352425"/>
                </a:lnTo>
                <a:lnTo>
                  <a:pt x="2532380" y="352425"/>
                </a:lnTo>
                <a:lnTo>
                  <a:pt x="2536571" y="348107"/>
                </a:lnTo>
                <a:lnTo>
                  <a:pt x="2536571" y="337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Instruction</a:t>
            </a:r>
            <a:r>
              <a:rPr spc="-220" dirty="0"/>
              <a:t> </a:t>
            </a:r>
            <a:r>
              <a:rPr spc="114" dirty="0"/>
              <a:t>Cycle</a:t>
            </a:r>
            <a:r>
              <a:rPr spc="-254" dirty="0"/>
              <a:t> </a:t>
            </a:r>
            <a:r>
              <a:rPr spc="-125" dirty="0"/>
              <a:t>State</a:t>
            </a:r>
            <a:r>
              <a:rPr spc="-245" dirty="0"/>
              <a:t> </a:t>
            </a:r>
            <a:r>
              <a:rPr spc="-10" dirty="0"/>
              <a:t>Diagram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6939" y="2290572"/>
            <a:ext cx="8712835" cy="4320540"/>
            <a:chOff x="2186939" y="2290572"/>
            <a:chExt cx="8712835" cy="432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9983" y="2290572"/>
              <a:ext cx="7475220" cy="432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86939" y="3881627"/>
              <a:ext cx="8712835" cy="0"/>
            </a:xfrm>
            <a:custGeom>
              <a:avLst/>
              <a:gdLst/>
              <a:ahLst/>
              <a:cxnLst/>
              <a:rect l="l" t="t" r="r" b="b"/>
              <a:pathLst>
                <a:path w="8712835">
                  <a:moveTo>
                    <a:pt x="0" y="0"/>
                  </a:moveTo>
                  <a:lnTo>
                    <a:pt x="8712708" y="0"/>
                  </a:lnTo>
                </a:path>
              </a:pathLst>
            </a:custGeom>
            <a:ln w="15875">
              <a:solidFill>
                <a:srgbClr val="B83C6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4602" y="4772405"/>
            <a:ext cx="1105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Internal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CPU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Operations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6092" y="2826766"/>
            <a:ext cx="1268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CPU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Access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Memory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I/O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84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05"/>
              </a:spcBef>
            </a:pPr>
            <a:r>
              <a:rPr sz="3200" spc="-165" dirty="0"/>
              <a:t>Instruction</a:t>
            </a:r>
            <a:r>
              <a:rPr sz="3200" spc="-215" dirty="0"/>
              <a:t> </a:t>
            </a:r>
            <a:r>
              <a:rPr sz="3200" spc="100" dirty="0"/>
              <a:t>Cycle</a:t>
            </a:r>
            <a:r>
              <a:rPr sz="3200" spc="-229" dirty="0"/>
              <a:t> </a:t>
            </a:r>
            <a:r>
              <a:rPr sz="3200" spc="-125" dirty="0"/>
              <a:t>State</a:t>
            </a:r>
            <a:r>
              <a:rPr sz="3200" spc="-204" dirty="0"/>
              <a:t> </a:t>
            </a:r>
            <a:r>
              <a:rPr sz="3200" spc="-40" dirty="0"/>
              <a:t>Diagram</a:t>
            </a:r>
            <a:r>
              <a:rPr sz="3200" spc="-215" dirty="0"/>
              <a:t> </a:t>
            </a:r>
            <a:r>
              <a:rPr sz="3200" spc="-125" dirty="0"/>
              <a:t>with</a:t>
            </a:r>
            <a:r>
              <a:rPr sz="3200" spc="-215" dirty="0"/>
              <a:t> </a:t>
            </a:r>
            <a:r>
              <a:rPr sz="3200" spc="-140" dirty="0"/>
              <a:t>Interrupt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111" y="2063494"/>
            <a:ext cx="8279892" cy="4722874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7547" y="3681806"/>
            <a:ext cx="285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8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194" y="2083435"/>
            <a:ext cx="5170170" cy="46729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Single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Bus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(Data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Path)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inside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Processor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Register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Transfers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1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Sequences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Fetching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Storing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Word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Sequences</a:t>
            </a:r>
            <a:r>
              <a:rPr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15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Execution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Complete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Instruction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Multi</a:t>
            </a:r>
            <a:r>
              <a:rPr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Bus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(Data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Path)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inside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Processor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Hardwired</a:t>
            </a:r>
            <a:r>
              <a:rPr sz="1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1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Microprogrammed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1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Unit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Stack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Revers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Polish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Notation</a:t>
            </a:r>
            <a:r>
              <a:rPr sz="1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(RPN)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Evaluation</a:t>
            </a:r>
            <a:r>
              <a:rPr sz="15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5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Arithmetic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Expression</a:t>
            </a:r>
            <a:r>
              <a:rPr sz="1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using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RPN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Subroutine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2834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39" y="2179167"/>
            <a:ext cx="9734550" cy="43942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 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fetched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successive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locations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Branch,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Jump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encountered.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keeps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(PC).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(IR)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decoding.</a:t>
            </a: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AutoNum type="arabicPeriod"/>
              <a:tabLst>
                <a:tab pos="52768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location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pointed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PC.</a:t>
            </a:r>
            <a:endParaRPr sz="2000">
              <a:latin typeface="Times New Roman"/>
              <a:cs typeface="Times New Roman"/>
            </a:endParaRPr>
          </a:p>
          <a:p>
            <a:pPr marL="527685" marR="6350" indent="-51562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AutoNum type="arabicPeriod"/>
              <a:tabLst>
                <a:tab pos="527685" algn="l"/>
                <a:tab pos="45847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Assuming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byte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addressable,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comprises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bytes,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PC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←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[PC]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AutoNum type="arabicPeriod"/>
              <a:tabLst>
                <a:tab pos="52768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instruction.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constitute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phase,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constitutes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phase.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6976" y="1880603"/>
              <a:ext cx="5298948" cy="7254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1171" y="1898904"/>
              <a:ext cx="5215128" cy="6416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81171" y="1898904"/>
              <a:ext cx="5215255" cy="641985"/>
            </a:xfrm>
            <a:custGeom>
              <a:avLst/>
              <a:gdLst/>
              <a:ahLst/>
              <a:cxnLst/>
              <a:rect l="l" t="t" r="r" b="b"/>
              <a:pathLst>
                <a:path w="5215255" h="641985">
                  <a:moveTo>
                    <a:pt x="0" y="641603"/>
                  </a:moveTo>
                  <a:lnTo>
                    <a:pt x="5215128" y="641603"/>
                  </a:lnTo>
                  <a:lnTo>
                    <a:pt x="5215128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411" y="2939795"/>
              <a:ext cx="5832347" cy="3657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15411" y="2939795"/>
              <a:ext cx="5832475" cy="3657600"/>
            </a:xfrm>
            <a:custGeom>
              <a:avLst/>
              <a:gdLst/>
              <a:ahLst/>
              <a:cxnLst/>
              <a:rect l="l" t="t" r="r" b="b"/>
              <a:pathLst>
                <a:path w="5832475" h="3657600">
                  <a:moveTo>
                    <a:pt x="0" y="3657600"/>
                  </a:moveTo>
                  <a:lnTo>
                    <a:pt x="5832347" y="3657600"/>
                  </a:lnTo>
                  <a:lnTo>
                    <a:pt x="5832347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5388" y="3337534"/>
              <a:ext cx="1164336" cy="6599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9584" y="3355847"/>
              <a:ext cx="1080515" cy="5760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29584" y="3355847"/>
              <a:ext cx="1080770" cy="576580"/>
            </a:xfrm>
            <a:custGeom>
              <a:avLst/>
              <a:gdLst/>
              <a:ahLst/>
              <a:cxnLst/>
              <a:rect l="l" t="t" r="r" b="b"/>
              <a:pathLst>
                <a:path w="1080770" h="576579">
                  <a:moveTo>
                    <a:pt x="0" y="576071"/>
                  </a:moveTo>
                  <a:lnTo>
                    <a:pt x="1080515" y="576071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5900" y="3264382"/>
              <a:ext cx="1164336" cy="6599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0096" y="3282696"/>
              <a:ext cx="1080515" cy="5760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40096" y="3282696"/>
              <a:ext cx="1080770" cy="576580"/>
            </a:xfrm>
            <a:custGeom>
              <a:avLst/>
              <a:gdLst/>
              <a:ahLst/>
              <a:cxnLst/>
              <a:rect l="l" t="t" r="r" b="b"/>
              <a:pathLst>
                <a:path w="1080770" h="576579">
                  <a:moveTo>
                    <a:pt x="0" y="576071"/>
                  </a:moveTo>
                  <a:lnTo>
                    <a:pt x="1080515" y="576071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5388" y="4130014"/>
              <a:ext cx="1164336" cy="6599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9584" y="4148328"/>
              <a:ext cx="1080515" cy="5760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29584" y="4148328"/>
              <a:ext cx="1080770" cy="576580"/>
            </a:xfrm>
            <a:custGeom>
              <a:avLst/>
              <a:gdLst/>
              <a:ahLst/>
              <a:cxnLst/>
              <a:rect l="l" t="t" r="r" b="b"/>
              <a:pathLst>
                <a:path w="1080770" h="576579">
                  <a:moveTo>
                    <a:pt x="0" y="576072"/>
                  </a:moveTo>
                  <a:lnTo>
                    <a:pt x="1080515" y="576072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5388" y="4994147"/>
              <a:ext cx="1164336" cy="6599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9584" y="5012435"/>
              <a:ext cx="1080515" cy="5760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2507" y="4506455"/>
              <a:ext cx="1423416" cy="10530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6704" y="4524755"/>
              <a:ext cx="1339596" cy="9692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0588" y="3264395"/>
              <a:ext cx="1616963" cy="10530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4783" y="3282696"/>
              <a:ext cx="1533144" cy="9692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34783" y="3282696"/>
              <a:ext cx="1533525" cy="969644"/>
            </a:xfrm>
            <a:custGeom>
              <a:avLst/>
              <a:gdLst/>
              <a:ahLst/>
              <a:cxnLst/>
              <a:rect l="l" t="t" r="r" b="b"/>
              <a:pathLst>
                <a:path w="1533525" h="969645">
                  <a:moveTo>
                    <a:pt x="0" y="969263"/>
                  </a:moveTo>
                  <a:lnTo>
                    <a:pt x="1533144" y="969263"/>
                  </a:lnTo>
                  <a:lnTo>
                    <a:pt x="1533144" y="0"/>
                  </a:lnTo>
                  <a:lnTo>
                    <a:pt x="0" y="0"/>
                  </a:lnTo>
                  <a:lnTo>
                    <a:pt x="0" y="969263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9540" y="2481072"/>
              <a:ext cx="274396" cy="5349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5364" y="2540507"/>
              <a:ext cx="47244" cy="3840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55364" y="2540507"/>
              <a:ext cx="47625" cy="384175"/>
            </a:xfrm>
            <a:custGeom>
              <a:avLst/>
              <a:gdLst/>
              <a:ahLst/>
              <a:cxnLst/>
              <a:rect l="l" t="t" r="r" b="b"/>
              <a:pathLst>
                <a:path w="47625" h="384175">
                  <a:moveTo>
                    <a:pt x="47244" y="23621"/>
                  </a:moveTo>
                  <a:lnTo>
                    <a:pt x="23622" y="0"/>
                  </a:lnTo>
                  <a:lnTo>
                    <a:pt x="0" y="23621"/>
                  </a:lnTo>
                  <a:lnTo>
                    <a:pt x="11811" y="23621"/>
                  </a:lnTo>
                  <a:lnTo>
                    <a:pt x="11811" y="384047"/>
                  </a:lnTo>
                  <a:lnTo>
                    <a:pt x="35433" y="384047"/>
                  </a:lnTo>
                  <a:lnTo>
                    <a:pt x="35433" y="23621"/>
                  </a:lnTo>
                  <a:lnTo>
                    <a:pt x="47244" y="23621"/>
                  </a:lnTo>
                  <a:close/>
                </a:path>
              </a:pathLst>
            </a:custGeom>
            <a:ln w="6350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9008" y="2519184"/>
              <a:ext cx="243814" cy="4724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0823" y="2540507"/>
              <a:ext cx="144779" cy="38404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30823" y="2540507"/>
              <a:ext cx="144780" cy="384175"/>
            </a:xfrm>
            <a:custGeom>
              <a:avLst/>
              <a:gdLst/>
              <a:ahLst/>
              <a:cxnLst/>
              <a:rect l="l" t="t" r="r" b="b"/>
              <a:pathLst>
                <a:path w="144779" h="384175">
                  <a:moveTo>
                    <a:pt x="0" y="72389"/>
                  </a:moveTo>
                  <a:lnTo>
                    <a:pt x="72389" y="0"/>
                  </a:lnTo>
                  <a:lnTo>
                    <a:pt x="144779" y="72389"/>
                  </a:lnTo>
                  <a:lnTo>
                    <a:pt x="108585" y="72389"/>
                  </a:lnTo>
                  <a:lnTo>
                    <a:pt x="108585" y="311657"/>
                  </a:lnTo>
                  <a:lnTo>
                    <a:pt x="144779" y="311657"/>
                  </a:lnTo>
                  <a:lnTo>
                    <a:pt x="72389" y="384047"/>
                  </a:lnTo>
                  <a:lnTo>
                    <a:pt x="0" y="311657"/>
                  </a:lnTo>
                  <a:lnTo>
                    <a:pt x="36195" y="311657"/>
                  </a:lnTo>
                  <a:lnTo>
                    <a:pt x="36195" y="7238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9623" y="2537460"/>
              <a:ext cx="179793" cy="4526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03819" y="2555748"/>
              <a:ext cx="96011" cy="3688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703819" y="2555748"/>
              <a:ext cx="96520" cy="368935"/>
            </a:xfrm>
            <a:custGeom>
              <a:avLst/>
              <a:gdLst/>
              <a:ahLst/>
              <a:cxnLst/>
              <a:rect l="l" t="t" r="r" b="b"/>
              <a:pathLst>
                <a:path w="96520" h="368935">
                  <a:moveTo>
                    <a:pt x="0" y="368808"/>
                  </a:moveTo>
                  <a:lnTo>
                    <a:pt x="96011" y="368808"/>
                  </a:lnTo>
                  <a:lnTo>
                    <a:pt x="96011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Basic</a:t>
            </a:r>
            <a:r>
              <a:rPr spc="-180" dirty="0"/>
              <a:t> </a:t>
            </a:r>
            <a:r>
              <a:rPr dirty="0"/>
              <a:t>Operational</a:t>
            </a:r>
            <a:r>
              <a:rPr spc="-165" dirty="0"/>
              <a:t> </a:t>
            </a:r>
            <a:r>
              <a:rPr spc="155" dirty="0"/>
              <a:t>Concept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905247" y="2010917"/>
            <a:ext cx="155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Verdana"/>
                <a:cs typeface="Verdana"/>
              </a:rPr>
              <a:t>Main</a:t>
            </a:r>
            <a:r>
              <a:rPr sz="1800" spc="-5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Verdana"/>
                <a:cs typeface="Verdana"/>
              </a:rPr>
              <a:t>Memory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70172" y="3514090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Verdana"/>
                <a:cs typeface="Verdana"/>
              </a:rPr>
              <a:t>MAR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52059" y="3387979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00"/>
                </a:solidFill>
                <a:latin typeface="Verdana"/>
                <a:cs typeface="Verdana"/>
              </a:rPr>
              <a:t>MBR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59784" y="4220413"/>
            <a:ext cx="347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00"/>
                </a:solidFill>
                <a:latin typeface="Verdana"/>
                <a:cs typeface="Verdana"/>
              </a:rPr>
              <a:t>PC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9584" y="5012435"/>
            <a:ext cx="1080770" cy="576580"/>
          </a:xfrm>
          <a:prstGeom prst="rect">
            <a:avLst/>
          </a:prstGeom>
          <a:ln w="9525">
            <a:solidFill>
              <a:srgbClr val="B83C68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R="116839" algn="ctr">
              <a:lnSpc>
                <a:spcPct val="100000"/>
              </a:lnSpc>
              <a:spcBef>
                <a:spcPts val="905"/>
              </a:spcBef>
            </a:pPr>
            <a:r>
              <a:rPr sz="1800" spc="-25" dirty="0">
                <a:solidFill>
                  <a:srgbClr val="FFFF00"/>
                </a:solidFill>
                <a:latin typeface="Verdana"/>
                <a:cs typeface="Verdana"/>
              </a:rPr>
              <a:t>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20482" y="3386073"/>
            <a:ext cx="840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00"/>
                </a:solidFill>
                <a:latin typeface="Verdana"/>
                <a:cs typeface="Verdana"/>
              </a:rPr>
              <a:t>Control </a:t>
            </a:r>
            <a:r>
              <a:rPr sz="1800" spc="-20" dirty="0">
                <a:solidFill>
                  <a:srgbClr val="FFFF00"/>
                </a:solidFill>
                <a:latin typeface="Verdana"/>
                <a:cs typeface="Verdana"/>
              </a:rPr>
              <a:t>Unit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6704" y="4524755"/>
            <a:ext cx="1339850" cy="969644"/>
          </a:xfrm>
          <a:prstGeom prst="rect">
            <a:avLst/>
          </a:prstGeom>
          <a:ln w="9525">
            <a:solidFill>
              <a:srgbClr val="B83C68"/>
            </a:solidFill>
          </a:ln>
        </p:spPr>
        <p:txBody>
          <a:bodyPr vert="horz" wrap="square" lIns="0" tIns="249554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964"/>
              </a:spcBef>
            </a:pPr>
            <a:r>
              <a:rPr sz="1800" spc="-25" dirty="0">
                <a:solidFill>
                  <a:srgbClr val="FFFF00"/>
                </a:solidFill>
                <a:latin typeface="Verdana"/>
                <a:cs typeface="Verdana"/>
              </a:rPr>
              <a:t>ALU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55895" y="4114927"/>
            <a:ext cx="1308100" cy="2423160"/>
            <a:chOff x="5255895" y="4114927"/>
            <a:chExt cx="1308100" cy="2423160"/>
          </a:xfrm>
        </p:grpSpPr>
        <p:sp>
          <p:nvSpPr>
            <p:cNvPr id="42" name="object 42"/>
            <p:cNvSpPr/>
            <p:nvPr/>
          </p:nvSpPr>
          <p:spPr>
            <a:xfrm>
              <a:off x="5268595" y="4127627"/>
              <a:ext cx="1283335" cy="370840"/>
            </a:xfrm>
            <a:custGeom>
              <a:avLst/>
              <a:gdLst/>
              <a:ahLst/>
              <a:cxnLst/>
              <a:rect l="l" t="t" r="r" b="b"/>
              <a:pathLst>
                <a:path w="1283334" h="370839">
                  <a:moveTo>
                    <a:pt x="1282827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282827" y="370840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68595" y="4498467"/>
              <a:ext cx="1283335" cy="370840"/>
            </a:xfrm>
            <a:custGeom>
              <a:avLst/>
              <a:gdLst/>
              <a:ahLst/>
              <a:cxnLst/>
              <a:rect l="l" t="t" r="r" b="b"/>
              <a:pathLst>
                <a:path w="1283334" h="370839">
                  <a:moveTo>
                    <a:pt x="1282827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282827" y="370839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8595" y="4869307"/>
              <a:ext cx="1283335" cy="370840"/>
            </a:xfrm>
            <a:custGeom>
              <a:avLst/>
              <a:gdLst/>
              <a:ahLst/>
              <a:cxnLst/>
              <a:rect l="l" t="t" r="r" b="b"/>
              <a:pathLst>
                <a:path w="1283334" h="370839">
                  <a:moveTo>
                    <a:pt x="1282827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282827" y="370840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68595" y="5240109"/>
              <a:ext cx="1283335" cy="914400"/>
            </a:xfrm>
            <a:custGeom>
              <a:avLst/>
              <a:gdLst/>
              <a:ahLst/>
              <a:cxnLst/>
              <a:rect l="l" t="t" r="r" b="b"/>
              <a:pathLst>
                <a:path w="1283334" h="914400">
                  <a:moveTo>
                    <a:pt x="128282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82827" y="914400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68595" y="6154509"/>
              <a:ext cx="1283335" cy="370840"/>
            </a:xfrm>
            <a:custGeom>
              <a:avLst/>
              <a:gdLst/>
              <a:ahLst/>
              <a:cxnLst/>
              <a:rect l="l" t="t" r="r" b="b"/>
              <a:pathLst>
                <a:path w="1283334" h="370840">
                  <a:moveTo>
                    <a:pt x="1282827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282827" y="370840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2245" y="4479417"/>
              <a:ext cx="1295400" cy="1681480"/>
            </a:xfrm>
            <a:custGeom>
              <a:avLst/>
              <a:gdLst/>
              <a:ahLst/>
              <a:cxnLst/>
              <a:rect l="l" t="t" r="r" b="b"/>
              <a:pathLst>
                <a:path w="1295400" h="1681479">
                  <a:moveTo>
                    <a:pt x="1295400" y="1668741"/>
                  </a:moveTo>
                  <a:lnTo>
                    <a:pt x="0" y="1668741"/>
                  </a:lnTo>
                  <a:lnTo>
                    <a:pt x="0" y="1681441"/>
                  </a:lnTo>
                  <a:lnTo>
                    <a:pt x="1295400" y="1681441"/>
                  </a:lnTo>
                  <a:lnTo>
                    <a:pt x="1295400" y="1668741"/>
                  </a:lnTo>
                  <a:close/>
                </a:path>
                <a:path w="1295400" h="1681479">
                  <a:moveTo>
                    <a:pt x="1295400" y="754380"/>
                  </a:moveTo>
                  <a:lnTo>
                    <a:pt x="0" y="754380"/>
                  </a:lnTo>
                  <a:lnTo>
                    <a:pt x="0" y="767080"/>
                  </a:lnTo>
                  <a:lnTo>
                    <a:pt x="1295400" y="767080"/>
                  </a:lnTo>
                  <a:lnTo>
                    <a:pt x="1295400" y="754380"/>
                  </a:lnTo>
                  <a:close/>
                </a:path>
                <a:path w="1295400" h="1681479">
                  <a:moveTo>
                    <a:pt x="1295400" y="383540"/>
                  </a:moveTo>
                  <a:lnTo>
                    <a:pt x="0" y="383540"/>
                  </a:lnTo>
                  <a:lnTo>
                    <a:pt x="0" y="396240"/>
                  </a:lnTo>
                  <a:lnTo>
                    <a:pt x="1295400" y="396240"/>
                  </a:lnTo>
                  <a:lnTo>
                    <a:pt x="1295400" y="383540"/>
                  </a:lnTo>
                  <a:close/>
                </a:path>
                <a:path w="1295400" h="1681479">
                  <a:moveTo>
                    <a:pt x="12954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295400" y="381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62245" y="4121277"/>
              <a:ext cx="1295400" cy="2410460"/>
            </a:xfrm>
            <a:custGeom>
              <a:avLst/>
              <a:gdLst/>
              <a:ahLst/>
              <a:cxnLst/>
              <a:rect l="l" t="t" r="r" b="b"/>
              <a:pathLst>
                <a:path w="1295400" h="2410459">
                  <a:moveTo>
                    <a:pt x="6350" y="0"/>
                  </a:moveTo>
                  <a:lnTo>
                    <a:pt x="6350" y="2410421"/>
                  </a:lnTo>
                </a:path>
                <a:path w="1295400" h="2410459">
                  <a:moveTo>
                    <a:pt x="1289050" y="0"/>
                  </a:moveTo>
                  <a:lnTo>
                    <a:pt x="1289050" y="2410421"/>
                  </a:lnTo>
                </a:path>
                <a:path w="1295400" h="2410459">
                  <a:moveTo>
                    <a:pt x="0" y="6350"/>
                  </a:moveTo>
                  <a:lnTo>
                    <a:pt x="1295400" y="6350"/>
                  </a:lnTo>
                </a:path>
                <a:path w="1295400" h="2410459">
                  <a:moveTo>
                    <a:pt x="0" y="2404071"/>
                  </a:moveTo>
                  <a:lnTo>
                    <a:pt x="1295400" y="24040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48096" y="4156964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Registers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64784" y="4527930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R0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64784" y="4898897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Verdana"/>
                <a:cs typeface="Verdana"/>
              </a:rPr>
              <a:t>R1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66891" y="5269738"/>
            <a:ext cx="88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58103" y="6184188"/>
            <a:ext cx="50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Rn-</a:t>
            </a:r>
            <a:r>
              <a:rPr sz="1800" spc="-75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80815" y="5858255"/>
            <a:ext cx="1164590" cy="660400"/>
            <a:chOff x="3480815" y="5858255"/>
            <a:chExt cx="1164590" cy="660400"/>
          </a:xfrm>
        </p:grpSpPr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815" y="5858255"/>
              <a:ext cx="1164336" cy="65991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5011" y="5876543"/>
              <a:ext cx="1080515" cy="5760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25011" y="5876543"/>
              <a:ext cx="1080770" cy="576580"/>
            </a:xfrm>
            <a:custGeom>
              <a:avLst/>
              <a:gdLst/>
              <a:ahLst/>
              <a:cxnLst/>
              <a:rect l="l" t="t" r="r" b="b"/>
              <a:pathLst>
                <a:path w="1080770" h="576579">
                  <a:moveTo>
                    <a:pt x="0" y="576071"/>
                  </a:moveTo>
                  <a:lnTo>
                    <a:pt x="1080515" y="576071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945128" y="5969304"/>
            <a:ext cx="219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FFFF00"/>
                </a:solidFill>
                <a:latin typeface="Verdana"/>
                <a:cs typeface="Verdana"/>
              </a:rPr>
              <a:t>IP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662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95"/>
              </a:spcBef>
            </a:pPr>
            <a:r>
              <a:rPr sz="2800" spc="-125" dirty="0"/>
              <a:t>Single</a:t>
            </a:r>
            <a:r>
              <a:rPr sz="2800" spc="-175" dirty="0"/>
              <a:t> </a:t>
            </a:r>
            <a:r>
              <a:rPr sz="2800" spc="-265" dirty="0"/>
              <a:t>Bus</a:t>
            </a:r>
            <a:r>
              <a:rPr sz="2800" spc="-190" dirty="0"/>
              <a:t> </a:t>
            </a:r>
            <a:r>
              <a:rPr sz="2800" spc="-55" dirty="0"/>
              <a:t>organization</a:t>
            </a:r>
            <a:r>
              <a:rPr sz="2800" spc="-180" dirty="0"/>
              <a:t> </a:t>
            </a:r>
            <a:r>
              <a:rPr sz="2800" spc="-10" dirty="0"/>
              <a:t>(Data</a:t>
            </a:r>
            <a:r>
              <a:rPr sz="2800" spc="-180" dirty="0"/>
              <a:t> </a:t>
            </a:r>
            <a:r>
              <a:rPr sz="2800" spc="-70" dirty="0"/>
              <a:t>Path)</a:t>
            </a:r>
            <a:r>
              <a:rPr sz="2800" spc="-165" dirty="0"/>
              <a:t> </a:t>
            </a:r>
            <a:r>
              <a:rPr sz="2800" spc="-105" dirty="0"/>
              <a:t>inside</a:t>
            </a:r>
            <a:r>
              <a:rPr sz="2800" spc="-185" dirty="0"/>
              <a:t> </a:t>
            </a:r>
            <a:r>
              <a:rPr sz="2800" spc="-50" dirty="0"/>
              <a:t>Processor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19022" y="2324480"/>
            <a:ext cx="4742180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8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sub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18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Datapath.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  <a:tab pos="1503045" algn="l"/>
                <a:tab pos="2155190" algn="l"/>
                <a:tab pos="2503170" algn="l"/>
                <a:tab pos="3281679" algn="l"/>
                <a:tab pos="380746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Physically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hardly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difference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Datapath.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022" y="3676650"/>
            <a:ext cx="473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867410" algn="l"/>
                <a:tab pos="1871980" algn="l"/>
                <a:tab pos="2218055" algn="l"/>
                <a:tab pos="2780665" algn="l"/>
                <a:tab pos="3696335" algn="l"/>
                <a:tab pos="413067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subunits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tightly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022" y="3824478"/>
            <a:ext cx="474345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coupled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  <a:tab pos="844550" algn="l"/>
                <a:tab pos="1802130" algn="l"/>
                <a:tab pos="2694940" algn="l"/>
                <a:tab pos="3106420" algn="l"/>
                <a:tab pos="3937000" algn="l"/>
                <a:tab pos="446278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Datapath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includes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path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9022" y="4625797"/>
            <a:ext cx="4742815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movement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3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hardware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temporary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storage,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lathes,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multiplexers,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demultiplexers,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decoders,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counters,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delay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connects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755" y="2298191"/>
            <a:ext cx="5085588" cy="455980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15667"/>
            <a:ext cx="9612630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</a:pPr>
            <a:r>
              <a:rPr sz="13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interconnected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17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 and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should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confused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connects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devices.</a:t>
            </a:r>
            <a:endParaRPr sz="17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(MDR),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(MAR),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respectively.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3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bus,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R0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R(n-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1)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vary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another.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2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registers,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17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Z,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TEMP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transparent</a:t>
            </a:r>
            <a:r>
              <a:rPr sz="17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programmer.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7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temporary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MUX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selects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constant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provided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endParaRPr sz="17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ALU.</a:t>
            </a:r>
            <a:r>
              <a:rPr sz="17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constant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(PC).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2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7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7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responsible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implementing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actions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Register</a:t>
            </a:r>
            <a:r>
              <a:rPr spc="-245" dirty="0"/>
              <a:t> </a:t>
            </a:r>
            <a:r>
              <a:rPr spc="-270" dirty="0"/>
              <a:t>Transfers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080" y="2247391"/>
            <a:ext cx="6468745" cy="4164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120650" indent="-342900">
              <a:lnSpc>
                <a:spcPct val="110000"/>
              </a:lnSpc>
              <a:spcBef>
                <a:spcPts val="100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involves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  <a:p>
            <a:pPr marL="457200" marR="120650" indent="-342900">
              <a:lnSpc>
                <a:spcPct val="11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18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1800">
              <a:latin typeface="Times New Roman"/>
              <a:cs typeface="Times New Roman"/>
            </a:endParaRPr>
          </a:p>
          <a:p>
            <a:pPr marL="457200" marR="120650" indent="-342900">
              <a:lnSpc>
                <a:spcPct val="110000"/>
              </a:lnSpc>
              <a:spcBef>
                <a:spcPts val="600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via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switches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controlled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i="1" spc="179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i="1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respectively.</a:t>
            </a:r>
            <a:endParaRPr sz="18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165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 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i="1" spc="20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bus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57200" marR="120650" indent="-342900">
              <a:lnSpc>
                <a:spcPct val="100000"/>
              </a:lnSpc>
              <a:spcBef>
                <a:spcPts val="1010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i="1" spc="59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800">
              <a:latin typeface="Times New Roman"/>
              <a:cs typeface="Times New Roman"/>
            </a:endParaRPr>
          </a:p>
          <a:p>
            <a:pPr marL="457200" marR="119380" indent="-342900">
              <a:lnSpc>
                <a:spcPct val="100000"/>
              </a:lnSpc>
              <a:spcBef>
                <a:spcPts val="994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i="1" spc="39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0,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transferring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registers.</a:t>
            </a:r>
            <a:endParaRPr sz="18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00"/>
              </a:spcBef>
              <a:tabLst>
                <a:tab pos="4565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transfers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5580" y="6385966"/>
            <a:ext cx="525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periods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defined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54873" y="2922714"/>
            <a:ext cx="2806065" cy="3203575"/>
            <a:chOff x="7754873" y="2922714"/>
            <a:chExt cx="2806065" cy="3203575"/>
          </a:xfrm>
        </p:grpSpPr>
        <p:sp>
          <p:nvSpPr>
            <p:cNvPr id="6" name="object 6"/>
            <p:cNvSpPr/>
            <p:nvPr/>
          </p:nvSpPr>
          <p:spPr>
            <a:xfrm>
              <a:off x="10240517" y="3096005"/>
              <a:ext cx="311150" cy="3020695"/>
            </a:xfrm>
            <a:custGeom>
              <a:avLst/>
              <a:gdLst/>
              <a:ahLst/>
              <a:cxnLst/>
              <a:rect l="l" t="t" r="r" b="b"/>
              <a:pathLst>
                <a:path w="311150" h="3020695">
                  <a:moveTo>
                    <a:pt x="155448" y="0"/>
                  </a:moveTo>
                  <a:lnTo>
                    <a:pt x="0" y="155448"/>
                  </a:lnTo>
                  <a:lnTo>
                    <a:pt x="77724" y="155448"/>
                  </a:lnTo>
                  <a:lnTo>
                    <a:pt x="77724" y="2865120"/>
                  </a:lnTo>
                  <a:lnTo>
                    <a:pt x="0" y="2865120"/>
                  </a:lnTo>
                  <a:lnTo>
                    <a:pt x="155448" y="3020568"/>
                  </a:lnTo>
                  <a:lnTo>
                    <a:pt x="310896" y="2865120"/>
                  </a:lnTo>
                  <a:lnTo>
                    <a:pt x="233172" y="2865120"/>
                  </a:lnTo>
                  <a:lnTo>
                    <a:pt x="233172" y="155448"/>
                  </a:lnTo>
                  <a:lnTo>
                    <a:pt x="310896" y="1554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40517" y="3096005"/>
              <a:ext cx="311150" cy="3020695"/>
            </a:xfrm>
            <a:custGeom>
              <a:avLst/>
              <a:gdLst/>
              <a:ahLst/>
              <a:cxnLst/>
              <a:rect l="l" t="t" r="r" b="b"/>
              <a:pathLst>
                <a:path w="311150" h="3020695">
                  <a:moveTo>
                    <a:pt x="0" y="155448"/>
                  </a:moveTo>
                  <a:lnTo>
                    <a:pt x="155448" y="0"/>
                  </a:lnTo>
                  <a:lnTo>
                    <a:pt x="310896" y="155448"/>
                  </a:lnTo>
                  <a:lnTo>
                    <a:pt x="233172" y="155448"/>
                  </a:lnTo>
                  <a:lnTo>
                    <a:pt x="233172" y="2865120"/>
                  </a:lnTo>
                  <a:lnTo>
                    <a:pt x="310896" y="2865120"/>
                  </a:lnTo>
                  <a:lnTo>
                    <a:pt x="155448" y="3020568"/>
                  </a:lnTo>
                  <a:lnTo>
                    <a:pt x="0" y="2865120"/>
                  </a:lnTo>
                  <a:lnTo>
                    <a:pt x="77724" y="2865120"/>
                  </a:lnTo>
                  <a:lnTo>
                    <a:pt x="77724" y="155448"/>
                  </a:lnTo>
                  <a:lnTo>
                    <a:pt x="0" y="155448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57893" y="3464813"/>
              <a:ext cx="533400" cy="292735"/>
            </a:xfrm>
            <a:custGeom>
              <a:avLst/>
              <a:gdLst/>
              <a:ahLst/>
              <a:cxnLst/>
              <a:rect l="l" t="t" r="r" b="b"/>
              <a:pathLst>
                <a:path w="533400" h="292735">
                  <a:moveTo>
                    <a:pt x="533400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533400" y="29260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54874" y="4293882"/>
              <a:ext cx="1836420" cy="1193800"/>
            </a:xfrm>
            <a:custGeom>
              <a:avLst/>
              <a:gdLst/>
              <a:ahLst/>
              <a:cxnLst/>
              <a:rect l="l" t="t" r="r" b="b"/>
              <a:pathLst>
                <a:path w="1836420" h="1193800">
                  <a:moveTo>
                    <a:pt x="886968" y="0"/>
                  </a:moveTo>
                  <a:lnTo>
                    <a:pt x="0" y="0"/>
                  </a:lnTo>
                  <a:lnTo>
                    <a:pt x="0" y="291071"/>
                  </a:lnTo>
                  <a:lnTo>
                    <a:pt x="886968" y="291071"/>
                  </a:lnTo>
                  <a:lnTo>
                    <a:pt x="886968" y="0"/>
                  </a:lnTo>
                  <a:close/>
                </a:path>
                <a:path w="1836420" h="1193800">
                  <a:moveTo>
                    <a:pt x="1836420" y="902195"/>
                  </a:moveTo>
                  <a:lnTo>
                    <a:pt x="1303020" y="902195"/>
                  </a:lnTo>
                  <a:lnTo>
                    <a:pt x="1303020" y="1193279"/>
                  </a:lnTo>
                  <a:lnTo>
                    <a:pt x="1836420" y="1193279"/>
                  </a:lnTo>
                  <a:lnTo>
                    <a:pt x="1836420" y="902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0258" y="3573017"/>
              <a:ext cx="2157730" cy="1807845"/>
            </a:xfrm>
            <a:custGeom>
              <a:avLst/>
              <a:gdLst/>
              <a:ahLst/>
              <a:cxnLst/>
              <a:rect l="l" t="t" r="r" b="b"/>
              <a:pathLst>
                <a:path w="2157729" h="1807845">
                  <a:moveTo>
                    <a:pt x="897890" y="1768983"/>
                  </a:moveTo>
                  <a:lnTo>
                    <a:pt x="878840" y="1759458"/>
                  </a:lnTo>
                  <a:lnTo>
                    <a:pt x="821690" y="1730883"/>
                  </a:lnTo>
                  <a:lnTo>
                    <a:pt x="821690" y="1759458"/>
                  </a:lnTo>
                  <a:lnTo>
                    <a:pt x="47625" y="1759458"/>
                  </a:lnTo>
                  <a:lnTo>
                    <a:pt x="47625" y="1006729"/>
                  </a:lnTo>
                  <a:lnTo>
                    <a:pt x="43307" y="1002411"/>
                  </a:lnTo>
                  <a:lnTo>
                    <a:pt x="32893" y="1002411"/>
                  </a:lnTo>
                  <a:lnTo>
                    <a:pt x="28575" y="1006729"/>
                  </a:lnTo>
                  <a:lnTo>
                    <a:pt x="28575" y="1774317"/>
                  </a:lnTo>
                  <a:lnTo>
                    <a:pt x="32893" y="1778508"/>
                  </a:lnTo>
                  <a:lnTo>
                    <a:pt x="821690" y="1778508"/>
                  </a:lnTo>
                  <a:lnTo>
                    <a:pt x="821690" y="1807083"/>
                  </a:lnTo>
                  <a:lnTo>
                    <a:pt x="878840" y="1778508"/>
                  </a:lnTo>
                  <a:lnTo>
                    <a:pt x="897890" y="1768983"/>
                  </a:lnTo>
                  <a:close/>
                </a:path>
                <a:path w="2157729" h="1807845">
                  <a:moveTo>
                    <a:pt x="907415" y="32893"/>
                  </a:moveTo>
                  <a:lnTo>
                    <a:pt x="903224" y="28575"/>
                  </a:lnTo>
                  <a:lnTo>
                    <a:pt x="32893" y="28575"/>
                  </a:lnTo>
                  <a:lnTo>
                    <a:pt x="28575" y="32893"/>
                  </a:lnTo>
                  <a:lnTo>
                    <a:pt x="28575" y="644144"/>
                  </a:lnTo>
                  <a:lnTo>
                    <a:pt x="0" y="644144"/>
                  </a:lnTo>
                  <a:lnTo>
                    <a:pt x="38100" y="720344"/>
                  </a:lnTo>
                  <a:lnTo>
                    <a:pt x="65087" y="666369"/>
                  </a:lnTo>
                  <a:lnTo>
                    <a:pt x="76200" y="644144"/>
                  </a:lnTo>
                  <a:lnTo>
                    <a:pt x="47625" y="644144"/>
                  </a:lnTo>
                  <a:lnTo>
                    <a:pt x="47625" y="47625"/>
                  </a:lnTo>
                  <a:lnTo>
                    <a:pt x="903224" y="47625"/>
                  </a:lnTo>
                  <a:lnTo>
                    <a:pt x="907415" y="43307"/>
                  </a:lnTo>
                  <a:lnTo>
                    <a:pt x="907415" y="38100"/>
                  </a:lnTo>
                  <a:lnTo>
                    <a:pt x="907415" y="32893"/>
                  </a:lnTo>
                  <a:close/>
                </a:path>
                <a:path w="2157729" h="1807845">
                  <a:moveTo>
                    <a:pt x="2148078" y="1769364"/>
                  </a:moveTo>
                  <a:lnTo>
                    <a:pt x="2129028" y="1759839"/>
                  </a:lnTo>
                  <a:lnTo>
                    <a:pt x="2071878" y="1731264"/>
                  </a:lnTo>
                  <a:lnTo>
                    <a:pt x="2071878" y="1759839"/>
                  </a:lnTo>
                  <a:lnTo>
                    <a:pt x="1425829" y="1759839"/>
                  </a:lnTo>
                  <a:lnTo>
                    <a:pt x="1421511" y="1764157"/>
                  </a:lnTo>
                  <a:lnTo>
                    <a:pt x="1421511" y="1774571"/>
                  </a:lnTo>
                  <a:lnTo>
                    <a:pt x="1425829" y="1778889"/>
                  </a:lnTo>
                  <a:lnTo>
                    <a:pt x="2071878" y="1778889"/>
                  </a:lnTo>
                  <a:lnTo>
                    <a:pt x="2071878" y="1807464"/>
                  </a:lnTo>
                  <a:lnTo>
                    <a:pt x="2129028" y="1778889"/>
                  </a:lnTo>
                  <a:lnTo>
                    <a:pt x="2148078" y="1769364"/>
                  </a:lnTo>
                  <a:close/>
                </a:path>
                <a:path w="2157729" h="1807845">
                  <a:moveTo>
                    <a:pt x="2157603" y="32893"/>
                  </a:moveTo>
                  <a:lnTo>
                    <a:pt x="2153412" y="28575"/>
                  </a:lnTo>
                  <a:lnTo>
                    <a:pt x="1507236" y="28575"/>
                  </a:lnTo>
                  <a:lnTo>
                    <a:pt x="1507236" y="0"/>
                  </a:lnTo>
                  <a:lnTo>
                    <a:pt x="1431036" y="38100"/>
                  </a:lnTo>
                  <a:lnTo>
                    <a:pt x="1507236" y="76200"/>
                  </a:lnTo>
                  <a:lnTo>
                    <a:pt x="1507236" y="47625"/>
                  </a:lnTo>
                  <a:lnTo>
                    <a:pt x="2153412" y="47625"/>
                  </a:lnTo>
                  <a:lnTo>
                    <a:pt x="2157603" y="43307"/>
                  </a:lnTo>
                  <a:lnTo>
                    <a:pt x="2157603" y="32893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07907" y="2930651"/>
              <a:ext cx="916940" cy="3003550"/>
            </a:xfrm>
            <a:custGeom>
              <a:avLst/>
              <a:gdLst/>
              <a:ahLst/>
              <a:cxnLst/>
              <a:rect l="l" t="t" r="r" b="b"/>
              <a:pathLst>
                <a:path w="916940" h="3003550">
                  <a:moveTo>
                    <a:pt x="114300" y="0"/>
                  </a:moveTo>
                  <a:lnTo>
                    <a:pt x="916813" y="0"/>
                  </a:lnTo>
                  <a:lnTo>
                    <a:pt x="916813" y="534035"/>
                  </a:lnTo>
                </a:path>
                <a:path w="916940" h="3003550">
                  <a:moveTo>
                    <a:pt x="0" y="3003029"/>
                  </a:moveTo>
                  <a:lnTo>
                    <a:pt x="915670" y="3003029"/>
                  </a:lnTo>
                  <a:lnTo>
                    <a:pt x="915670" y="2555748"/>
                  </a:lnTo>
                </a:path>
              </a:pathLst>
            </a:custGeom>
            <a:ln w="1587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57893" y="3464814"/>
            <a:ext cx="533400" cy="29273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340"/>
              </a:spcBef>
            </a:pPr>
            <a:r>
              <a:rPr sz="1200" b="1" spc="-50" dirty="0">
                <a:latin typeface="Tahoma"/>
                <a:cs typeface="Tahoma"/>
              </a:rPr>
              <a:t>X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7893" y="5196078"/>
            <a:ext cx="533400" cy="29146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40"/>
              </a:spcBef>
            </a:pPr>
            <a:r>
              <a:rPr sz="1200" b="1" spc="-50" dirty="0">
                <a:latin typeface="Tahoma"/>
                <a:cs typeface="Tahoma"/>
              </a:rPr>
              <a:t>X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1503" y="2822828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Tahoma"/>
                <a:cs typeface="Tahoma"/>
              </a:rPr>
              <a:t>Ri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in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4305" y="5826963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Tahoma"/>
                <a:cs typeface="Tahoma"/>
              </a:rPr>
              <a:t>Ri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out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4873" y="4293870"/>
            <a:ext cx="887094" cy="29146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R="71755" algn="ctr">
              <a:lnSpc>
                <a:spcPct val="100000"/>
              </a:lnSpc>
              <a:spcBef>
                <a:spcPts val="400"/>
              </a:spcBef>
            </a:pPr>
            <a:r>
              <a:rPr sz="1200" b="1" spc="-25" dirty="0">
                <a:latin typeface="Tahoma"/>
                <a:cs typeface="Tahoma"/>
              </a:rPr>
              <a:t>Ri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2269234"/>
            <a:ext cx="4911852" cy="4518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3932" y="2370836"/>
            <a:ext cx="4528185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5"/>
              </a:spcBef>
              <a:tabLst>
                <a:tab pos="507365" algn="l"/>
                <a:tab pos="1045844" algn="l"/>
                <a:tab pos="1711325" algn="l"/>
                <a:tab pos="2021205" algn="l"/>
                <a:tab pos="2275840" algn="l"/>
                <a:tab pos="386651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storage.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507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MUX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232" y="3411982"/>
            <a:ext cx="4033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2610" algn="l"/>
                <a:tab pos="1162685" algn="l"/>
                <a:tab pos="1739264" algn="l"/>
                <a:tab pos="2486025" algn="l"/>
                <a:tab pos="283781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temporarily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3589375"/>
            <a:ext cx="4528820" cy="15011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08000" algn="just">
              <a:lnSpc>
                <a:spcPct val="100000"/>
              </a:lnSpc>
              <a:spcBef>
                <a:spcPts val="1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Z.</a:t>
            </a:r>
            <a:endParaRPr sz="2000">
              <a:latin typeface="Times New Roman"/>
              <a:cs typeface="Times New Roman"/>
            </a:endParaRPr>
          </a:p>
          <a:p>
            <a:pPr marL="508000" marR="5080" indent="-4953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20" dirty="0">
                <a:solidFill>
                  <a:srgbClr val="B83C68"/>
                </a:solidFill>
                <a:latin typeface="Lucida Sans Unicode"/>
                <a:cs typeface="Lucida Sans Unicode"/>
              </a:rPr>
              <a:t>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 add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R3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8355" y="5242686"/>
            <a:ext cx="179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B83C68"/>
                </a:solidFill>
                <a:latin typeface="Times New Roman"/>
                <a:cs typeface="Times New Roman"/>
              </a:rPr>
              <a:t>1.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2055" y="5253354"/>
            <a:ext cx="10236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000" i="1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300" i="1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300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3000" spc="-97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000" spc="-37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13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2955" y="5622137"/>
            <a:ext cx="2871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6565" algn="l"/>
              </a:tabLst>
            </a:pPr>
            <a:r>
              <a:rPr sz="1600" spc="-25" dirty="0">
                <a:solidFill>
                  <a:srgbClr val="B83C68"/>
                </a:solidFill>
                <a:latin typeface="Times New Roman"/>
                <a:cs typeface="Times New Roman"/>
              </a:rPr>
              <a:t>2.</a:t>
            </a:r>
            <a:r>
              <a:rPr sz="160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SelectY,</a:t>
            </a:r>
            <a:r>
              <a:rPr sz="20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Add,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i="1" spc="-37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8355" y="6106769"/>
            <a:ext cx="179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B83C68"/>
                </a:solidFill>
                <a:latin typeface="Times New Roman"/>
                <a:cs typeface="Times New Roman"/>
              </a:rPr>
              <a:t>3.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2055" y="6117437"/>
            <a:ext cx="1003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300" i="1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300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3000" spc="7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000" spc="-3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000" i="1" spc="-30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3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92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Control</a:t>
            </a:r>
            <a:r>
              <a:rPr sz="3200" spc="-240" dirty="0"/>
              <a:t> </a:t>
            </a:r>
            <a:r>
              <a:rPr sz="3200" spc="-10" dirty="0"/>
              <a:t>Sequences</a:t>
            </a:r>
            <a:endParaRPr sz="320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Fetching</a:t>
            </a:r>
            <a:r>
              <a:rPr spc="-235" dirty="0"/>
              <a:t> </a:t>
            </a:r>
            <a:r>
              <a:rPr spc="280" dirty="0"/>
              <a:t>a</a:t>
            </a:r>
            <a:r>
              <a:rPr spc="-250" dirty="0"/>
              <a:t> </a:t>
            </a:r>
            <a:r>
              <a:rPr spc="-60" dirty="0"/>
              <a:t>Word</a:t>
            </a:r>
            <a:r>
              <a:rPr spc="-254" dirty="0"/>
              <a:t> </a:t>
            </a:r>
            <a:r>
              <a:rPr spc="-155" dirty="0"/>
              <a:t>from</a:t>
            </a:r>
            <a:r>
              <a:rPr spc="-250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647" y="2577845"/>
            <a:ext cx="44081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specify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1713" y="3618991"/>
            <a:ext cx="1339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910" algn="l"/>
              </a:tabLst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issue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3647" y="3618991"/>
            <a:ext cx="304482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472565" algn="l"/>
                <a:tab pos="214757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MAR;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operation;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MDR.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8247" y="4788153"/>
            <a:ext cx="4470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43180" indent="-342900">
              <a:lnSpc>
                <a:spcPct val="100000"/>
              </a:lnSpc>
              <a:spcBef>
                <a:spcPts val="100"/>
              </a:spcBef>
              <a:tabLst>
                <a:tab pos="380365" algn="l"/>
                <a:tab pos="1388110" algn="l"/>
                <a:tab pos="2049780" algn="l"/>
                <a:tab pos="3096895" algn="l"/>
                <a:tab pos="4110354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950" i="1" spc="-15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950" i="1" spc="-15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2665" y="5586780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15" baseline="13888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3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outE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8247" y="5524296"/>
            <a:ext cx="4470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  <a:tab pos="1534795" algn="l"/>
                <a:tab pos="3180715" algn="l"/>
                <a:tab pos="4110354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950" i="1" spc="-15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inE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6547" y="5829096"/>
            <a:ext cx="3134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523" y="2415539"/>
            <a:ext cx="4425696" cy="4270248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244928"/>
            <a:ext cx="9420860" cy="4311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operations,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coordinated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response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cycle.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slower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other.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10000"/>
              </a:lnSpc>
              <a:spcBef>
                <a:spcPts val="409"/>
              </a:spcBef>
              <a:tabLst>
                <a:tab pos="354965" algn="l"/>
                <a:tab pos="766445" algn="l"/>
                <a:tab pos="2321560" algn="l"/>
                <a:tab pos="2897505" algn="l"/>
                <a:tab pos="3351529" algn="l"/>
                <a:tab pos="4470400" algn="l"/>
                <a:tab pos="5151755" algn="l"/>
                <a:tab pos="5763260" algn="l"/>
                <a:tab pos="6047740" algn="l"/>
                <a:tab pos="7026909" algn="l"/>
                <a:tab pos="7412355" algn="l"/>
                <a:tab pos="8570595" algn="l"/>
                <a:tab pos="909637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accommodate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this,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waits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receives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indication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requested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completed.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Memory-Function-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(MFC) is used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purpose.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MFC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1000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WMFC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causes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circuitry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arrival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MFC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signal.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980" y="2169032"/>
            <a:ext cx="4672330" cy="44977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30"/>
              </a:spcBef>
            </a:pP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Example:</a:t>
            </a:r>
            <a:r>
              <a:rPr sz="1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R2,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[R1]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  <a:tabLst>
                <a:tab pos="3930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actions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needed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read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507365" indent="-456565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73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←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[R1]</a:t>
            </a:r>
            <a:endParaRPr sz="1800">
              <a:latin typeface="Times New Roman"/>
              <a:cs typeface="Times New Roman"/>
            </a:endParaRPr>
          </a:p>
          <a:p>
            <a:pPr marL="507365" indent="-456565">
              <a:lnSpc>
                <a:spcPct val="100000"/>
              </a:lnSpc>
              <a:spcBef>
                <a:spcPts val="1035"/>
              </a:spcBef>
              <a:buClr>
                <a:srgbClr val="B83C68"/>
              </a:buClr>
              <a:buSzPct val="80555"/>
              <a:buAutoNum type="arabicPeriod"/>
              <a:tabLst>
                <a:tab pos="5073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  <a:p>
            <a:pPr marL="507365" indent="-456565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73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MFC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response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507365" indent="-456565">
              <a:lnSpc>
                <a:spcPct val="100000"/>
              </a:lnSpc>
              <a:spcBef>
                <a:spcPts val="1035"/>
              </a:spcBef>
              <a:buClr>
                <a:srgbClr val="B83C68"/>
              </a:buClr>
              <a:buSzPct val="80555"/>
              <a:buAutoNum type="arabicPeriod"/>
              <a:tabLst>
                <a:tab pos="5073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  <a:p>
            <a:pPr marL="507365" indent="-456565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73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←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25"/>
              </a:spcBef>
              <a:tabLst>
                <a:tab pos="3930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Sequences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393065" lvl="1" indent="-34226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555"/>
              <a:buAutoNum type="arabicPeriod"/>
              <a:tabLst>
                <a:tab pos="3930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1out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Read</a:t>
            </a:r>
            <a:endParaRPr sz="1800">
              <a:latin typeface="Times New Roman"/>
              <a:cs typeface="Times New Roman"/>
            </a:endParaRPr>
          </a:p>
          <a:p>
            <a:pPr marL="393065" lvl="1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555"/>
              <a:buAutoNum type="arabicPeriod"/>
              <a:tabLst>
                <a:tab pos="3930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WMFC</a:t>
            </a:r>
            <a:endParaRPr sz="1800">
              <a:latin typeface="Times New Roman"/>
              <a:cs typeface="Times New Roman"/>
            </a:endParaRPr>
          </a:p>
          <a:p>
            <a:pPr marL="393065" lvl="1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555"/>
              <a:buAutoNum type="arabicPeriod"/>
              <a:tabLst>
                <a:tab pos="3930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i="1" spc="-3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800" baseline="-20833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523" y="2415539"/>
            <a:ext cx="4425696" cy="4270248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Storing</a:t>
            </a:r>
            <a:r>
              <a:rPr spc="-220" dirty="0"/>
              <a:t> </a:t>
            </a:r>
            <a:r>
              <a:rPr spc="280" dirty="0"/>
              <a:t>a</a:t>
            </a:r>
            <a:r>
              <a:rPr spc="-245" dirty="0"/>
              <a:t> </a:t>
            </a:r>
            <a:r>
              <a:rPr spc="-60" dirty="0"/>
              <a:t>Word</a:t>
            </a:r>
            <a:r>
              <a:rPr spc="-250" dirty="0"/>
              <a:t> </a:t>
            </a:r>
            <a:r>
              <a:rPr spc="-185" dirty="0"/>
              <a:t>in</a:t>
            </a:r>
            <a:r>
              <a:rPr spc="-229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833" y="2203703"/>
            <a:ext cx="4672330" cy="428053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5"/>
              </a:spcBef>
            </a:pP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Example:</a:t>
            </a:r>
            <a:r>
              <a:rPr sz="1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[R1],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810"/>
              </a:spcBef>
              <a:tabLst>
                <a:tab pos="3930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actions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needed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memory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write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←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[R1]</a:t>
            </a:r>
            <a:endParaRPr sz="1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←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1035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1035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MFC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response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1030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30"/>
              </a:spcBef>
              <a:tabLst>
                <a:tab pos="3930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Sequences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are:</a:t>
            </a:r>
            <a:endParaRPr sz="1800">
              <a:latin typeface="Times New Roman"/>
              <a:cs typeface="Times New Roman"/>
            </a:endParaRPr>
          </a:p>
          <a:p>
            <a:pPr marL="508000" lvl="1" indent="-457200">
              <a:lnSpc>
                <a:spcPct val="100000"/>
              </a:lnSpc>
              <a:spcBef>
                <a:spcPts val="795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800" i="1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800" baseline="-20833">
              <a:latin typeface="Times New Roman"/>
              <a:cs typeface="Times New Roman"/>
            </a:endParaRPr>
          </a:p>
          <a:p>
            <a:pPr marL="508000" lvl="1" indent="-457200">
              <a:lnSpc>
                <a:spcPct val="100000"/>
              </a:lnSpc>
              <a:spcBef>
                <a:spcPts val="575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  <a:p>
            <a:pPr marL="508000" lvl="1" indent="-457200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AutoNum type="arabicPeriod"/>
              <a:tabLst>
                <a:tab pos="5080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i="1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WMFC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7143" y="2415539"/>
            <a:ext cx="4253484" cy="4270248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Execution</a:t>
            </a:r>
            <a:r>
              <a:rPr spc="-250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280" dirty="0"/>
              <a:t>a</a:t>
            </a:r>
            <a:r>
              <a:rPr spc="-229" dirty="0"/>
              <a:t> </a:t>
            </a:r>
            <a:r>
              <a:rPr spc="60" dirty="0"/>
              <a:t>Complete</a:t>
            </a:r>
            <a:r>
              <a:rPr spc="-250" dirty="0"/>
              <a:t> </a:t>
            </a:r>
            <a:r>
              <a:rPr spc="-150" dirty="0"/>
              <a:t>Instruction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651" y="2520321"/>
            <a:ext cx="6116320" cy="36436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4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Example: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4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[R3]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actions</a:t>
            </a:r>
            <a:r>
              <a:rPr sz="2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needed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execution</a:t>
            </a:r>
            <a:r>
              <a:rPr sz="2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complete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instruction</a:t>
            </a:r>
            <a:r>
              <a:rPr sz="2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890"/>
              </a:spcBef>
              <a:buClr>
                <a:srgbClr val="B83C68"/>
              </a:buClr>
              <a:buSzPct val="79166"/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Fetch 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10000"/>
              </a:lnSpc>
              <a:spcBef>
                <a:spcPts val="600"/>
              </a:spcBef>
              <a:buClr>
                <a:srgbClr val="B83C68"/>
              </a:buClr>
              <a:buSzPct val="79166"/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operand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R3)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890"/>
              </a:spcBef>
              <a:buClr>
                <a:srgbClr val="B83C68"/>
              </a:buClr>
              <a:buSzPct val="79166"/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885"/>
              </a:spcBef>
              <a:buClr>
                <a:srgbClr val="B83C68"/>
              </a:buClr>
              <a:buSzPct val="79166"/>
              <a:buAutoNum type="arabicPeriod"/>
              <a:tabLst>
                <a:tab pos="4692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2231134"/>
            <a:ext cx="3899915" cy="45506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2500" y="2054713"/>
            <a:ext cx="5923280" cy="482028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00"/>
              </a:spcBef>
            </a:pPr>
            <a:r>
              <a:rPr sz="165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Example:</a:t>
            </a:r>
            <a:r>
              <a:rPr sz="165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165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65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65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[R3]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94"/>
              </a:spcBef>
              <a:tabLst>
                <a:tab pos="418465" algn="l"/>
              </a:tabLst>
            </a:pPr>
            <a:r>
              <a:rPr sz="13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65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65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6FC0"/>
                </a:solidFill>
                <a:latin typeface="Times New Roman"/>
                <a:cs typeface="Times New Roman"/>
              </a:rPr>
              <a:t>Sequences</a:t>
            </a:r>
            <a:r>
              <a:rPr sz="165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006FC0"/>
                </a:solidFill>
                <a:latin typeface="Times New Roman"/>
                <a:cs typeface="Times New Roman"/>
              </a:rPr>
              <a:t>are:</a:t>
            </a:r>
            <a:endParaRPr sz="1650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805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65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Read,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Select4,</a:t>
            </a:r>
            <a:r>
              <a:rPr sz="165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Add,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spc="-3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650" baseline="-20202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165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WMFC</a:t>
            </a:r>
            <a:endParaRPr sz="1650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15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i="1" spc="-60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 MDR</a:t>
            </a:r>
            <a:r>
              <a:rPr sz="165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IR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spc="-3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650" baseline="-20202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R3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MAR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endParaRPr sz="1650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R1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165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WMFC</a:t>
            </a:r>
            <a:endParaRPr sz="1650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15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i="1" spc="-52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MDR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35" dirty="0">
                <a:solidFill>
                  <a:srgbClr val="404040"/>
                </a:solidFill>
                <a:latin typeface="Times New Roman"/>
                <a:cs typeface="Times New Roman"/>
              </a:rPr>
              <a:t>SelectY,</a:t>
            </a:r>
            <a:r>
              <a:rPr sz="165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Add,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spc="-3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1650" baseline="-20202">
              <a:latin typeface="Times New Roman"/>
              <a:cs typeface="Times New Roman"/>
            </a:endParaRPr>
          </a:p>
          <a:p>
            <a:pPr marL="532765" indent="-4565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8787"/>
              <a:buAutoNum type="arabicPeriod"/>
              <a:tabLst>
                <a:tab pos="532765" algn="l"/>
              </a:tabLst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6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5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End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ts val="178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65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65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65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5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65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65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65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fetching</a:t>
            </a:r>
            <a:r>
              <a:rPr sz="165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5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165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16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1650">
              <a:latin typeface="Times New Roman"/>
              <a:cs typeface="Times New Roman"/>
            </a:endParaRPr>
          </a:p>
          <a:p>
            <a:pPr marL="419100">
              <a:lnSpc>
                <a:spcPts val="1780"/>
              </a:lnSpc>
            </a:pP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10"/>
              </a:spcBef>
              <a:tabLst>
                <a:tab pos="418465" algn="l"/>
              </a:tabLst>
            </a:pPr>
            <a:r>
              <a:rPr sz="13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65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65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locating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6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65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reading</a:t>
            </a:r>
            <a:r>
              <a:rPr sz="165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65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1650">
              <a:latin typeface="Times New Roman"/>
              <a:cs typeface="Times New Roman"/>
            </a:endParaRPr>
          </a:p>
          <a:p>
            <a:pPr marL="419100" marR="27940" indent="-342900">
              <a:lnSpc>
                <a:spcPts val="1580"/>
              </a:lnSpc>
              <a:spcBef>
                <a:spcPts val="990"/>
              </a:spcBef>
              <a:tabLst>
                <a:tab pos="418465" algn="l"/>
              </a:tabLst>
            </a:pPr>
            <a:r>
              <a:rPr sz="13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65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65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65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65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reading</a:t>
            </a:r>
            <a:r>
              <a:rPr sz="165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65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65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65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165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65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65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074920" y="1830323"/>
              <a:ext cx="4977765" cy="940435"/>
            </a:xfrm>
            <a:custGeom>
              <a:avLst/>
              <a:gdLst/>
              <a:ahLst/>
              <a:cxnLst/>
              <a:rect l="l" t="t" r="r" b="b"/>
              <a:pathLst>
                <a:path w="4977765" h="940435">
                  <a:moveTo>
                    <a:pt x="4820665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4820665" y="940308"/>
                  </a:lnTo>
                  <a:lnTo>
                    <a:pt x="4870224" y="932324"/>
                  </a:lnTo>
                  <a:lnTo>
                    <a:pt x="4913247" y="910088"/>
                  </a:lnTo>
                  <a:lnTo>
                    <a:pt x="4947164" y="876171"/>
                  </a:lnTo>
                  <a:lnTo>
                    <a:pt x="4969400" y="833148"/>
                  </a:lnTo>
                  <a:lnTo>
                    <a:pt x="4977383" y="783589"/>
                  </a:lnTo>
                  <a:lnTo>
                    <a:pt x="4977383" y="156717"/>
                  </a:lnTo>
                  <a:lnTo>
                    <a:pt x="4969400" y="107159"/>
                  </a:lnTo>
                  <a:lnTo>
                    <a:pt x="4947164" y="64136"/>
                  </a:lnTo>
                  <a:lnTo>
                    <a:pt x="4913247" y="30219"/>
                  </a:lnTo>
                  <a:lnTo>
                    <a:pt x="4870224" y="7983"/>
                  </a:lnTo>
                  <a:lnTo>
                    <a:pt x="4820665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4920" y="1830323"/>
              <a:ext cx="4977765" cy="940435"/>
            </a:xfrm>
            <a:custGeom>
              <a:avLst/>
              <a:gdLst/>
              <a:ahLst/>
              <a:cxnLst/>
              <a:rect l="l" t="t" r="r" b="b"/>
              <a:pathLst>
                <a:path w="4977765" h="940435">
                  <a:moveTo>
                    <a:pt x="4977383" y="156717"/>
                  </a:moveTo>
                  <a:lnTo>
                    <a:pt x="4977383" y="783589"/>
                  </a:lnTo>
                  <a:lnTo>
                    <a:pt x="4969400" y="833148"/>
                  </a:lnTo>
                  <a:lnTo>
                    <a:pt x="4947164" y="876171"/>
                  </a:lnTo>
                  <a:lnTo>
                    <a:pt x="4913247" y="910088"/>
                  </a:lnTo>
                  <a:lnTo>
                    <a:pt x="4870224" y="932324"/>
                  </a:lnTo>
                  <a:lnTo>
                    <a:pt x="4820665" y="940308"/>
                  </a:lnTo>
                  <a:lnTo>
                    <a:pt x="0" y="940308"/>
                  </a:lnTo>
                  <a:lnTo>
                    <a:pt x="0" y="0"/>
                  </a:lnTo>
                  <a:lnTo>
                    <a:pt x="4820665" y="0"/>
                  </a:lnTo>
                  <a:lnTo>
                    <a:pt x="4870224" y="7983"/>
                  </a:lnTo>
                  <a:lnTo>
                    <a:pt x="4913247" y="30219"/>
                  </a:lnTo>
                  <a:lnTo>
                    <a:pt x="4947164" y="64136"/>
                  </a:lnTo>
                  <a:lnTo>
                    <a:pt x="4969400" y="107159"/>
                  </a:lnTo>
                  <a:lnTo>
                    <a:pt x="4977383" y="156717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6255" y="1807451"/>
              <a:ext cx="355841" cy="41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0555" y="1807451"/>
              <a:ext cx="4623054" cy="4122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0555" y="2004047"/>
              <a:ext cx="1265681" cy="412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6255" y="2232647"/>
              <a:ext cx="355841" cy="412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0555" y="2232647"/>
              <a:ext cx="4572761" cy="4122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0555" y="2429243"/>
              <a:ext cx="1216914" cy="412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5707" y="1905012"/>
              <a:ext cx="2874264" cy="9753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4035" y="1958327"/>
              <a:ext cx="2290572" cy="9357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5332" y="1918716"/>
              <a:ext cx="2799588" cy="900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2135" y="1972055"/>
              <a:ext cx="2216658" cy="5798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5476" y="2252472"/>
              <a:ext cx="2038350" cy="5798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74920" y="2781300"/>
              <a:ext cx="4977765" cy="722630"/>
            </a:xfrm>
            <a:custGeom>
              <a:avLst/>
              <a:gdLst/>
              <a:ahLst/>
              <a:cxnLst/>
              <a:rect l="l" t="t" r="r" b="b"/>
              <a:pathLst>
                <a:path w="4977765" h="722629">
                  <a:moveTo>
                    <a:pt x="4856987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4856987" y="722376"/>
                  </a:lnTo>
                  <a:lnTo>
                    <a:pt x="4903874" y="712922"/>
                  </a:lnTo>
                  <a:lnTo>
                    <a:pt x="4942141" y="687133"/>
                  </a:lnTo>
                  <a:lnTo>
                    <a:pt x="4967930" y="648866"/>
                  </a:lnTo>
                  <a:lnTo>
                    <a:pt x="4977383" y="601979"/>
                  </a:lnTo>
                  <a:lnTo>
                    <a:pt x="4977383" y="120396"/>
                  </a:lnTo>
                  <a:lnTo>
                    <a:pt x="4967930" y="73509"/>
                  </a:lnTo>
                  <a:lnTo>
                    <a:pt x="4942141" y="35242"/>
                  </a:lnTo>
                  <a:lnTo>
                    <a:pt x="4903874" y="9453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4920" y="2781300"/>
              <a:ext cx="4977765" cy="722630"/>
            </a:xfrm>
            <a:custGeom>
              <a:avLst/>
              <a:gdLst/>
              <a:ahLst/>
              <a:cxnLst/>
              <a:rect l="l" t="t" r="r" b="b"/>
              <a:pathLst>
                <a:path w="4977765" h="722629">
                  <a:moveTo>
                    <a:pt x="4977383" y="120396"/>
                  </a:moveTo>
                  <a:lnTo>
                    <a:pt x="4977383" y="601979"/>
                  </a:lnTo>
                  <a:lnTo>
                    <a:pt x="4967930" y="648866"/>
                  </a:lnTo>
                  <a:lnTo>
                    <a:pt x="4942141" y="687133"/>
                  </a:lnTo>
                  <a:lnTo>
                    <a:pt x="4903874" y="712922"/>
                  </a:lnTo>
                  <a:lnTo>
                    <a:pt x="4856987" y="722376"/>
                  </a:lnTo>
                  <a:lnTo>
                    <a:pt x="0" y="722376"/>
                  </a:lnTo>
                  <a:lnTo>
                    <a:pt x="0" y="0"/>
                  </a:lnTo>
                  <a:lnTo>
                    <a:pt x="4856987" y="0"/>
                  </a:lnTo>
                  <a:lnTo>
                    <a:pt x="4903874" y="9453"/>
                  </a:lnTo>
                  <a:lnTo>
                    <a:pt x="4942141" y="35242"/>
                  </a:lnTo>
                  <a:lnTo>
                    <a:pt x="4967930" y="73509"/>
                  </a:lnTo>
                  <a:lnTo>
                    <a:pt x="4977383" y="120396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0244" y="2804147"/>
              <a:ext cx="427481" cy="4945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2455" y="2804147"/>
              <a:ext cx="4979670" cy="4945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72455" y="3041891"/>
              <a:ext cx="4357878" cy="49455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43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FFFFFF"/>
                </a:solidFill>
              </a:rPr>
              <a:t>Registers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128005" y="1858518"/>
            <a:ext cx="4820285" cy="153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755" indent="-114300">
              <a:lnSpc>
                <a:spcPts val="1614"/>
              </a:lnSpc>
              <a:spcBef>
                <a:spcPts val="105"/>
              </a:spcBef>
              <a:buSzPct val="92857"/>
              <a:buChar char="•"/>
              <a:tabLst>
                <a:tab pos="198755" algn="l"/>
              </a:tabLst>
            </a:pPr>
            <a:r>
              <a:rPr sz="1400" spc="-20" dirty="0">
                <a:latin typeface="Verdana"/>
                <a:cs typeface="Verdana"/>
              </a:rPr>
              <a:t>Contains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a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word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be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stored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memory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or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sent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</a:t>
            </a:r>
            <a:endParaRPr sz="1400">
              <a:latin typeface="Verdana"/>
              <a:cs typeface="Verdana"/>
            </a:endParaRPr>
          </a:p>
          <a:p>
            <a:pPr marL="199390">
              <a:lnSpc>
                <a:spcPts val="1614"/>
              </a:lnSpc>
            </a:pPr>
            <a:r>
              <a:rPr sz="1400" dirty="0">
                <a:latin typeface="Verdana"/>
                <a:cs typeface="Verdana"/>
              </a:rPr>
              <a:t>the</a:t>
            </a:r>
            <a:r>
              <a:rPr sz="1400" spc="23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I/O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unit</a:t>
            </a:r>
            <a:endParaRPr sz="1400">
              <a:latin typeface="Verdana"/>
              <a:cs typeface="Verdana"/>
            </a:endParaRPr>
          </a:p>
          <a:p>
            <a:pPr marL="199390" marR="336550" indent="-114935">
              <a:lnSpc>
                <a:spcPts val="1550"/>
              </a:lnSpc>
              <a:spcBef>
                <a:spcPts val="280"/>
              </a:spcBef>
              <a:buSzPct val="92857"/>
              <a:buChar char="•"/>
              <a:tabLst>
                <a:tab pos="199390" algn="l"/>
              </a:tabLst>
            </a:pPr>
            <a:r>
              <a:rPr sz="1400" spc="-35" dirty="0">
                <a:latin typeface="Verdana"/>
                <a:cs typeface="Verdana"/>
              </a:rPr>
              <a:t>Or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used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receive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a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word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from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memory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or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from the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I/O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unit</a:t>
            </a:r>
            <a:endParaRPr sz="1400">
              <a:latin typeface="Verdana"/>
              <a:cs typeface="Verdana"/>
            </a:endParaRPr>
          </a:p>
          <a:p>
            <a:pPr marL="184785" marR="5080" indent="-172720">
              <a:lnSpc>
                <a:spcPts val="1870"/>
              </a:lnSpc>
              <a:spcBef>
                <a:spcPts val="1530"/>
              </a:spcBef>
              <a:buChar char="•"/>
              <a:tabLst>
                <a:tab pos="184785" algn="l"/>
              </a:tabLst>
            </a:pPr>
            <a:r>
              <a:rPr sz="1700" spc="-50" dirty="0">
                <a:latin typeface="Verdana"/>
                <a:cs typeface="Verdana"/>
              </a:rPr>
              <a:t>Specifies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address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in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memory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the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word to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be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written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from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80" dirty="0">
                <a:latin typeface="Verdana"/>
                <a:cs typeface="Verdana"/>
              </a:rPr>
              <a:t>or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read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into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MBR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35707" y="2711170"/>
            <a:ext cx="7812405" cy="1581785"/>
            <a:chOff x="2235707" y="2711170"/>
            <a:chExt cx="7812405" cy="158178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35707" y="2711170"/>
              <a:ext cx="2874264" cy="9510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42971" y="2752331"/>
              <a:ext cx="2554224" cy="935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75331" y="2724911"/>
              <a:ext cx="2799588" cy="8763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81071" y="2764535"/>
              <a:ext cx="2480310" cy="5814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45663" y="3044951"/>
              <a:ext cx="2079498" cy="58140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65775" y="3532631"/>
              <a:ext cx="4977765" cy="730250"/>
            </a:xfrm>
            <a:custGeom>
              <a:avLst/>
              <a:gdLst/>
              <a:ahLst/>
              <a:cxnLst/>
              <a:rect l="l" t="t" r="r" b="b"/>
              <a:pathLst>
                <a:path w="4977765" h="730250">
                  <a:moveTo>
                    <a:pt x="4855718" y="0"/>
                  </a:moveTo>
                  <a:lnTo>
                    <a:pt x="0" y="0"/>
                  </a:lnTo>
                  <a:lnTo>
                    <a:pt x="0" y="729995"/>
                  </a:lnTo>
                  <a:lnTo>
                    <a:pt x="4855718" y="729995"/>
                  </a:lnTo>
                  <a:lnTo>
                    <a:pt x="4903071" y="720433"/>
                  </a:lnTo>
                  <a:lnTo>
                    <a:pt x="4941744" y="694356"/>
                  </a:lnTo>
                  <a:lnTo>
                    <a:pt x="4967821" y="655683"/>
                  </a:lnTo>
                  <a:lnTo>
                    <a:pt x="4977383" y="608329"/>
                  </a:lnTo>
                  <a:lnTo>
                    <a:pt x="4977383" y="121665"/>
                  </a:lnTo>
                  <a:lnTo>
                    <a:pt x="4967821" y="74312"/>
                  </a:lnTo>
                  <a:lnTo>
                    <a:pt x="4941744" y="35639"/>
                  </a:lnTo>
                  <a:lnTo>
                    <a:pt x="4903071" y="9562"/>
                  </a:lnTo>
                  <a:lnTo>
                    <a:pt x="4855718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65775" y="3532631"/>
              <a:ext cx="4977765" cy="730250"/>
            </a:xfrm>
            <a:custGeom>
              <a:avLst/>
              <a:gdLst/>
              <a:ahLst/>
              <a:cxnLst/>
              <a:rect l="l" t="t" r="r" b="b"/>
              <a:pathLst>
                <a:path w="4977765" h="730250">
                  <a:moveTo>
                    <a:pt x="4977383" y="121665"/>
                  </a:moveTo>
                  <a:lnTo>
                    <a:pt x="4977383" y="608329"/>
                  </a:lnTo>
                  <a:lnTo>
                    <a:pt x="4967821" y="655683"/>
                  </a:lnTo>
                  <a:lnTo>
                    <a:pt x="4941744" y="694356"/>
                  </a:lnTo>
                  <a:lnTo>
                    <a:pt x="4903071" y="720433"/>
                  </a:lnTo>
                  <a:lnTo>
                    <a:pt x="4855718" y="729995"/>
                  </a:lnTo>
                  <a:lnTo>
                    <a:pt x="0" y="729995"/>
                  </a:lnTo>
                  <a:lnTo>
                    <a:pt x="0" y="0"/>
                  </a:lnTo>
                  <a:lnTo>
                    <a:pt x="4855718" y="0"/>
                  </a:lnTo>
                  <a:lnTo>
                    <a:pt x="4903071" y="9562"/>
                  </a:lnTo>
                  <a:lnTo>
                    <a:pt x="4941744" y="35639"/>
                  </a:lnTo>
                  <a:lnTo>
                    <a:pt x="4967821" y="74312"/>
                  </a:lnTo>
                  <a:lnTo>
                    <a:pt x="4977383" y="121665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1100" y="3560051"/>
              <a:ext cx="427481" cy="494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3311" y="3560051"/>
              <a:ext cx="4086605" cy="4945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63311" y="3797795"/>
              <a:ext cx="3096006" cy="49455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118861" y="3622040"/>
            <a:ext cx="3926204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305"/>
              </a:spcBef>
              <a:buChar char="•"/>
              <a:tabLst>
                <a:tab pos="184785" algn="l"/>
              </a:tabLst>
            </a:pPr>
            <a:r>
              <a:rPr sz="1700" spc="-25" dirty="0">
                <a:latin typeface="Verdana"/>
                <a:cs typeface="Verdana"/>
              </a:rPr>
              <a:t>Contains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current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110" dirty="0">
                <a:latin typeface="Verdana"/>
                <a:cs typeface="Verdana"/>
              </a:rPr>
              <a:t>opcode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the </a:t>
            </a:r>
            <a:r>
              <a:rPr sz="1700" spc="-75" dirty="0">
                <a:latin typeface="Verdana"/>
                <a:cs typeface="Verdana"/>
              </a:rPr>
              <a:t>instruction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being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executed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35707" y="3485400"/>
            <a:ext cx="7821930" cy="1586230"/>
            <a:chOff x="2235707" y="3485400"/>
            <a:chExt cx="7821930" cy="1586230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35707" y="3485400"/>
              <a:ext cx="2874264" cy="9128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56103" y="3508235"/>
              <a:ext cx="2726436" cy="9357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75331" y="3499104"/>
              <a:ext cx="2799588" cy="8382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94203" y="3520440"/>
              <a:ext cx="2652522" cy="58140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05555" y="3800856"/>
              <a:ext cx="758189" cy="58140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074919" y="4300728"/>
              <a:ext cx="4977765" cy="751840"/>
            </a:xfrm>
            <a:custGeom>
              <a:avLst/>
              <a:gdLst/>
              <a:ahLst/>
              <a:cxnLst/>
              <a:rect l="l" t="t" r="r" b="b"/>
              <a:pathLst>
                <a:path w="4977765" h="751839">
                  <a:moveTo>
                    <a:pt x="4852161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852161" y="751332"/>
                  </a:lnTo>
                  <a:lnTo>
                    <a:pt x="4900928" y="741481"/>
                  </a:lnTo>
                  <a:lnTo>
                    <a:pt x="4940728" y="714629"/>
                  </a:lnTo>
                  <a:lnTo>
                    <a:pt x="4967551" y="674822"/>
                  </a:lnTo>
                  <a:lnTo>
                    <a:pt x="4977383" y="626110"/>
                  </a:lnTo>
                  <a:lnTo>
                    <a:pt x="4977383" y="125222"/>
                  </a:lnTo>
                  <a:lnTo>
                    <a:pt x="4967551" y="76455"/>
                  </a:lnTo>
                  <a:lnTo>
                    <a:pt x="4940728" y="36655"/>
                  </a:lnTo>
                  <a:lnTo>
                    <a:pt x="4900928" y="9832"/>
                  </a:lnTo>
                  <a:lnTo>
                    <a:pt x="4852161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74919" y="4300728"/>
              <a:ext cx="4977765" cy="751840"/>
            </a:xfrm>
            <a:custGeom>
              <a:avLst/>
              <a:gdLst/>
              <a:ahLst/>
              <a:cxnLst/>
              <a:rect l="l" t="t" r="r" b="b"/>
              <a:pathLst>
                <a:path w="4977765" h="751839">
                  <a:moveTo>
                    <a:pt x="4977383" y="125222"/>
                  </a:moveTo>
                  <a:lnTo>
                    <a:pt x="4977383" y="626110"/>
                  </a:lnTo>
                  <a:lnTo>
                    <a:pt x="4967551" y="674822"/>
                  </a:lnTo>
                  <a:lnTo>
                    <a:pt x="4940728" y="714629"/>
                  </a:lnTo>
                  <a:lnTo>
                    <a:pt x="4900928" y="741481"/>
                  </a:lnTo>
                  <a:lnTo>
                    <a:pt x="4852161" y="751332"/>
                  </a:lnTo>
                  <a:lnTo>
                    <a:pt x="0" y="751332"/>
                  </a:lnTo>
                  <a:lnTo>
                    <a:pt x="0" y="0"/>
                  </a:lnTo>
                  <a:lnTo>
                    <a:pt x="4852161" y="0"/>
                  </a:lnTo>
                  <a:lnTo>
                    <a:pt x="4900928" y="9832"/>
                  </a:lnTo>
                  <a:lnTo>
                    <a:pt x="4940728" y="36655"/>
                  </a:lnTo>
                  <a:lnTo>
                    <a:pt x="4967551" y="76455"/>
                  </a:lnTo>
                  <a:lnTo>
                    <a:pt x="4977383" y="125222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00243" y="4337304"/>
              <a:ext cx="427481" cy="4960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72455" y="4337304"/>
              <a:ext cx="4798313" cy="49606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72455" y="4575048"/>
              <a:ext cx="3623309" cy="49606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128005" y="4400169"/>
            <a:ext cx="4639945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1955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700" spc="-70" dirty="0">
                <a:latin typeface="Verdana"/>
                <a:cs typeface="Verdana"/>
              </a:rPr>
              <a:t>Holds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address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current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instruction</a:t>
            </a:r>
            <a:endParaRPr sz="1700">
              <a:latin typeface="Verdana"/>
              <a:cs typeface="Verdana"/>
            </a:endParaRPr>
          </a:p>
          <a:p>
            <a:pPr marL="184785">
              <a:lnSpc>
                <a:spcPts val="1955"/>
              </a:lnSpc>
            </a:pPr>
            <a:r>
              <a:rPr sz="1700" dirty="0">
                <a:latin typeface="Verdana"/>
                <a:cs typeface="Verdana"/>
              </a:rPr>
              <a:t>on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which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processing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80" dirty="0">
                <a:latin typeface="Verdana"/>
                <a:cs typeface="Verdana"/>
              </a:rPr>
              <a:t>is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going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on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35707" y="4233684"/>
            <a:ext cx="7821930" cy="1625600"/>
            <a:chOff x="2235707" y="4233684"/>
            <a:chExt cx="7821930" cy="1625600"/>
          </a:xfrm>
        </p:grpSpPr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5707" y="4233684"/>
              <a:ext cx="2874264" cy="97534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88107" y="4286999"/>
              <a:ext cx="2660904" cy="9357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75331" y="4247387"/>
              <a:ext cx="2799588" cy="90068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26207" y="4299203"/>
              <a:ext cx="2586990" cy="58140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08603" y="4579619"/>
              <a:ext cx="753618" cy="58140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074919" y="5077967"/>
              <a:ext cx="4977765" cy="774700"/>
            </a:xfrm>
            <a:custGeom>
              <a:avLst/>
              <a:gdLst/>
              <a:ahLst/>
              <a:cxnLst/>
              <a:rect l="l" t="t" r="r" b="b"/>
              <a:pathLst>
                <a:path w="4977765" h="774700">
                  <a:moveTo>
                    <a:pt x="4848352" y="0"/>
                  </a:moveTo>
                  <a:lnTo>
                    <a:pt x="0" y="0"/>
                  </a:lnTo>
                  <a:lnTo>
                    <a:pt x="0" y="774191"/>
                  </a:lnTo>
                  <a:lnTo>
                    <a:pt x="4848352" y="774191"/>
                  </a:lnTo>
                  <a:lnTo>
                    <a:pt x="4898570" y="764051"/>
                  </a:lnTo>
                  <a:lnTo>
                    <a:pt x="4939585" y="736398"/>
                  </a:lnTo>
                  <a:lnTo>
                    <a:pt x="4967241" y="695383"/>
                  </a:lnTo>
                  <a:lnTo>
                    <a:pt x="4977383" y="645159"/>
                  </a:lnTo>
                  <a:lnTo>
                    <a:pt x="4977383" y="129031"/>
                  </a:lnTo>
                  <a:lnTo>
                    <a:pt x="4967241" y="78813"/>
                  </a:lnTo>
                  <a:lnTo>
                    <a:pt x="4939585" y="37798"/>
                  </a:lnTo>
                  <a:lnTo>
                    <a:pt x="4898570" y="10142"/>
                  </a:lnTo>
                  <a:lnTo>
                    <a:pt x="4848352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74919" y="5077967"/>
              <a:ext cx="4977765" cy="774700"/>
            </a:xfrm>
            <a:custGeom>
              <a:avLst/>
              <a:gdLst/>
              <a:ahLst/>
              <a:cxnLst/>
              <a:rect l="l" t="t" r="r" b="b"/>
              <a:pathLst>
                <a:path w="4977765" h="774700">
                  <a:moveTo>
                    <a:pt x="4977383" y="129031"/>
                  </a:moveTo>
                  <a:lnTo>
                    <a:pt x="4977383" y="645159"/>
                  </a:lnTo>
                  <a:lnTo>
                    <a:pt x="4967241" y="695383"/>
                  </a:lnTo>
                  <a:lnTo>
                    <a:pt x="4939585" y="736398"/>
                  </a:lnTo>
                  <a:lnTo>
                    <a:pt x="4898570" y="764051"/>
                  </a:lnTo>
                  <a:lnTo>
                    <a:pt x="4848352" y="774191"/>
                  </a:lnTo>
                  <a:lnTo>
                    <a:pt x="0" y="774191"/>
                  </a:lnTo>
                  <a:lnTo>
                    <a:pt x="0" y="0"/>
                  </a:lnTo>
                  <a:lnTo>
                    <a:pt x="4848352" y="0"/>
                  </a:lnTo>
                  <a:lnTo>
                    <a:pt x="4898570" y="10142"/>
                  </a:lnTo>
                  <a:lnTo>
                    <a:pt x="4939585" y="37798"/>
                  </a:lnTo>
                  <a:lnTo>
                    <a:pt x="4967241" y="78813"/>
                  </a:lnTo>
                  <a:lnTo>
                    <a:pt x="4977383" y="129031"/>
                  </a:lnTo>
                  <a:close/>
                </a:path>
              </a:pathLst>
            </a:custGeom>
            <a:ln w="9524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00243" y="5126735"/>
              <a:ext cx="427481" cy="4945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72455" y="5126735"/>
              <a:ext cx="4863846" cy="4945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72455" y="5364479"/>
              <a:ext cx="3224022" cy="49455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5128005" y="5188966"/>
            <a:ext cx="4705350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305"/>
              </a:spcBef>
              <a:buChar char="•"/>
              <a:tabLst>
                <a:tab pos="184785" algn="l"/>
              </a:tabLst>
            </a:pPr>
            <a:r>
              <a:rPr sz="1700" spc="-25" dirty="0">
                <a:latin typeface="Verdana"/>
                <a:cs typeface="Verdana"/>
              </a:rPr>
              <a:t>Contains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address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next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instruction </a:t>
            </a:r>
            <a:r>
              <a:rPr sz="1700" spc="-20" dirty="0">
                <a:latin typeface="Verdana"/>
                <a:cs typeface="Verdana"/>
              </a:rPr>
              <a:t>to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be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fetched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from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memory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235707" y="5042915"/>
            <a:ext cx="7821930" cy="1666239"/>
            <a:chOff x="2235707" y="5042915"/>
            <a:chExt cx="7821930" cy="1666239"/>
          </a:xfrm>
        </p:grpSpPr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35707" y="5042915"/>
              <a:ext cx="2874264" cy="92048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41447" y="5068823"/>
              <a:ext cx="2554224" cy="9357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75331" y="5056631"/>
              <a:ext cx="2799588" cy="8458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79547" y="5082539"/>
              <a:ext cx="2480310" cy="58140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44595" y="5362955"/>
              <a:ext cx="880109" cy="58140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74919" y="5887211"/>
              <a:ext cx="4977765" cy="817244"/>
            </a:xfrm>
            <a:custGeom>
              <a:avLst/>
              <a:gdLst/>
              <a:ahLst/>
              <a:cxnLst/>
              <a:rect l="l" t="t" r="r" b="b"/>
              <a:pathLst>
                <a:path w="4977765" h="817245">
                  <a:moveTo>
                    <a:pt x="4841239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4841239" y="816863"/>
                  </a:lnTo>
                  <a:lnTo>
                    <a:pt x="4884269" y="809922"/>
                  </a:lnTo>
                  <a:lnTo>
                    <a:pt x="4921642" y="790594"/>
                  </a:lnTo>
                  <a:lnTo>
                    <a:pt x="4951114" y="761122"/>
                  </a:lnTo>
                  <a:lnTo>
                    <a:pt x="4970442" y="723749"/>
                  </a:lnTo>
                  <a:lnTo>
                    <a:pt x="4977383" y="680719"/>
                  </a:lnTo>
                  <a:lnTo>
                    <a:pt x="4977383" y="136144"/>
                  </a:lnTo>
                  <a:lnTo>
                    <a:pt x="4970442" y="93114"/>
                  </a:lnTo>
                  <a:lnTo>
                    <a:pt x="4951114" y="55741"/>
                  </a:lnTo>
                  <a:lnTo>
                    <a:pt x="4921642" y="26269"/>
                  </a:lnTo>
                  <a:lnTo>
                    <a:pt x="4884269" y="6941"/>
                  </a:lnTo>
                  <a:lnTo>
                    <a:pt x="4841239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74919" y="5887211"/>
              <a:ext cx="4977765" cy="817244"/>
            </a:xfrm>
            <a:custGeom>
              <a:avLst/>
              <a:gdLst/>
              <a:ahLst/>
              <a:cxnLst/>
              <a:rect l="l" t="t" r="r" b="b"/>
              <a:pathLst>
                <a:path w="4977765" h="817245">
                  <a:moveTo>
                    <a:pt x="4977383" y="136144"/>
                  </a:moveTo>
                  <a:lnTo>
                    <a:pt x="4977383" y="680719"/>
                  </a:lnTo>
                  <a:lnTo>
                    <a:pt x="4970442" y="723749"/>
                  </a:lnTo>
                  <a:lnTo>
                    <a:pt x="4951114" y="761122"/>
                  </a:lnTo>
                  <a:lnTo>
                    <a:pt x="4921642" y="790594"/>
                  </a:lnTo>
                  <a:lnTo>
                    <a:pt x="4884269" y="809922"/>
                  </a:lnTo>
                  <a:lnTo>
                    <a:pt x="4841239" y="816863"/>
                  </a:lnTo>
                  <a:lnTo>
                    <a:pt x="0" y="816863"/>
                  </a:lnTo>
                  <a:lnTo>
                    <a:pt x="0" y="0"/>
                  </a:lnTo>
                  <a:lnTo>
                    <a:pt x="4841239" y="0"/>
                  </a:lnTo>
                  <a:lnTo>
                    <a:pt x="4884269" y="6941"/>
                  </a:lnTo>
                  <a:lnTo>
                    <a:pt x="4921642" y="26269"/>
                  </a:lnTo>
                  <a:lnTo>
                    <a:pt x="4951114" y="55741"/>
                  </a:lnTo>
                  <a:lnTo>
                    <a:pt x="4970442" y="93114"/>
                  </a:lnTo>
                  <a:lnTo>
                    <a:pt x="4977383" y="136144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00243" y="6076187"/>
              <a:ext cx="427481" cy="49606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72455" y="6076187"/>
              <a:ext cx="4653534" cy="496062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5128005" y="6138773"/>
            <a:ext cx="45535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184150" algn="l"/>
              </a:tabLst>
            </a:pPr>
            <a:r>
              <a:rPr sz="1700" spc="-95" dirty="0">
                <a:latin typeface="Verdana"/>
                <a:cs typeface="Verdana"/>
              </a:rPr>
              <a:t>Arrays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105" dirty="0">
                <a:latin typeface="Verdana"/>
                <a:cs typeface="Verdana"/>
              </a:rPr>
              <a:t>registers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present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in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the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processor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235707" y="5820155"/>
            <a:ext cx="2874645" cy="1001394"/>
            <a:chOff x="2235707" y="5820155"/>
            <a:chExt cx="2874645" cy="1001394"/>
          </a:xfrm>
        </p:grpSpPr>
        <p:pic>
          <p:nvPicPr>
            <p:cNvPr id="71" name="object 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35707" y="5820155"/>
              <a:ext cx="2874264" cy="9982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47543" y="5885681"/>
              <a:ext cx="2543556" cy="9357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75331" y="5833871"/>
              <a:ext cx="2799588" cy="9235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85643" y="5897879"/>
              <a:ext cx="2469642" cy="58140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87751" y="6178301"/>
              <a:ext cx="2196846" cy="581406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2545207" y="2045665"/>
            <a:ext cx="2260600" cy="4539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buffer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305"/>
              </a:lnSpc>
            </a:pP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(MBR)</a:t>
            </a:r>
            <a:endParaRPr sz="2000">
              <a:latin typeface="Tahoma"/>
              <a:cs typeface="Tahoma"/>
            </a:endParaRPr>
          </a:p>
          <a:p>
            <a:pPr marL="1905" algn="ctr">
              <a:lnSpc>
                <a:spcPts val="2305"/>
              </a:lnSpc>
              <a:spcBef>
                <a:spcPts val="1639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endParaRPr sz="2000">
              <a:latin typeface="Tahoma"/>
              <a:cs typeface="Tahoma"/>
            </a:endParaRPr>
          </a:p>
          <a:p>
            <a:pPr marL="1270" algn="ctr">
              <a:lnSpc>
                <a:spcPts val="2305"/>
              </a:lnSpc>
            </a:pP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(MAR)</a:t>
            </a:r>
            <a:endParaRPr sz="2000">
              <a:latin typeface="Tahoma"/>
              <a:cs typeface="Tahoma"/>
            </a:endParaRPr>
          </a:p>
          <a:p>
            <a:pPr marL="12065" marR="5080" algn="ctr">
              <a:lnSpc>
                <a:spcPts val="2210"/>
              </a:lnSpc>
              <a:spcBef>
                <a:spcPts val="1575"/>
              </a:spcBef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2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register </a:t>
            </a:r>
            <a:r>
              <a:rPr sz="2000" b="1" spc="-275" dirty="0">
                <a:solidFill>
                  <a:srgbClr val="FFFFFF"/>
                </a:solidFill>
                <a:latin typeface="Tahoma"/>
                <a:cs typeface="Tahoma"/>
              </a:rPr>
              <a:t>(IR)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305"/>
              </a:lnSpc>
              <a:spcBef>
                <a:spcPts val="1480"/>
              </a:spcBef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2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Pointer</a:t>
            </a:r>
            <a:endParaRPr sz="2000">
              <a:latin typeface="Tahoma"/>
              <a:cs typeface="Tahoma"/>
            </a:endParaRPr>
          </a:p>
          <a:p>
            <a:pPr marL="635" algn="ctr">
              <a:lnSpc>
                <a:spcPts val="2305"/>
              </a:lnSpc>
            </a:pP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(IP)</a:t>
            </a:r>
            <a:endParaRPr sz="2000">
              <a:latin typeface="Tahoma"/>
              <a:cs typeface="Tahoma"/>
            </a:endParaRPr>
          </a:p>
          <a:p>
            <a:pPr marL="97790" marR="89535" algn="ctr">
              <a:lnSpc>
                <a:spcPts val="2210"/>
              </a:lnSpc>
              <a:spcBef>
                <a:spcPts val="1785"/>
              </a:spcBef>
            </a:pP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counter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(PC)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305"/>
              </a:lnSpc>
              <a:spcBef>
                <a:spcPts val="1775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General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Purpose</a:t>
            </a:r>
            <a:endParaRPr sz="2000">
              <a:latin typeface="Tahoma"/>
              <a:cs typeface="Tahoma"/>
            </a:endParaRPr>
          </a:p>
          <a:p>
            <a:pPr marL="1270" algn="ctr">
              <a:lnSpc>
                <a:spcPts val="2305"/>
              </a:lnSpc>
            </a:pP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Registers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(GPR)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202" y="2274189"/>
            <a:ext cx="485838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organization,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resulting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sequences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quite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long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only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item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cycle.</a:t>
            </a:r>
            <a:endParaRPr sz="180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reduce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needed,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most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commercial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internal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paths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transfers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place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parallel.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general-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combined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into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file.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file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said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ports.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outputs,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allowing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accessed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placed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555" y="781938"/>
            <a:ext cx="47453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5" dirty="0"/>
              <a:t>Multi</a:t>
            </a:r>
            <a:r>
              <a:rPr sz="2800" spc="-170" dirty="0"/>
              <a:t> </a:t>
            </a:r>
            <a:r>
              <a:rPr sz="2800" spc="-265" dirty="0"/>
              <a:t>Bus</a:t>
            </a:r>
            <a:r>
              <a:rPr sz="2800" spc="-195" dirty="0"/>
              <a:t> </a:t>
            </a:r>
            <a:r>
              <a:rPr sz="2800" spc="-10" dirty="0"/>
              <a:t>organization (Data</a:t>
            </a:r>
            <a:r>
              <a:rPr sz="2800" spc="-210" dirty="0"/>
              <a:t> </a:t>
            </a:r>
            <a:r>
              <a:rPr sz="2800" spc="-85" dirty="0"/>
              <a:t>Path)inside</a:t>
            </a:r>
            <a:r>
              <a:rPr sz="2800" spc="-180" dirty="0"/>
              <a:t> </a:t>
            </a:r>
            <a:r>
              <a:rPr sz="2800" spc="-75" dirty="0"/>
              <a:t>Processor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455" y="448054"/>
            <a:ext cx="5013959" cy="6301737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2342" y="2251329"/>
            <a:ext cx="4788535" cy="4131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6350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third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port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C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third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cycle.</a:t>
            </a:r>
            <a:endParaRPr sz="20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ts val="216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ALU.</a:t>
            </a:r>
            <a:endParaRPr sz="20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ts val="2160"/>
              </a:lnSpc>
              <a:spcBef>
                <a:spcPts val="10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destination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needed,</a:t>
            </a:r>
            <a:r>
              <a:rPr sz="20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simply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pass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  its  two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operands  unmodified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280"/>
              </a:lnSpc>
              <a:spcBef>
                <a:spcPts val="7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354965" algn="just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 be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 =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466344"/>
            <a:ext cx="5013959" cy="617982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847" y="2326335"/>
            <a:ext cx="4942205" cy="40049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three-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arrangement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obviates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need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(available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single-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organization).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16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feature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Incrementor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unit,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increment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endParaRPr sz="20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ts val="216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Incrementor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eliminates 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main</a:t>
            </a:r>
            <a:r>
              <a:rPr sz="20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ALU.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96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constant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ALU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  still  useful.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increment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addresses,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LoadMultiple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StoreMultiple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2511" y="466344"/>
            <a:ext cx="5012436" cy="617982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555" y="2249551"/>
            <a:ext cx="2014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R6,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R5,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R4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6896" y="3215894"/>
            <a:ext cx="4511675" cy="1889125"/>
          </a:xfrm>
          <a:custGeom>
            <a:avLst/>
            <a:gdLst/>
            <a:ahLst/>
            <a:cxnLst/>
            <a:rect l="l" t="t" r="r" b="b"/>
            <a:pathLst>
              <a:path w="4511675" h="1889125">
                <a:moveTo>
                  <a:pt x="0" y="377825"/>
                </a:moveTo>
                <a:lnTo>
                  <a:pt x="4511675" y="377825"/>
                </a:lnTo>
              </a:path>
              <a:path w="4511675" h="1889125">
                <a:moveTo>
                  <a:pt x="0" y="0"/>
                </a:moveTo>
                <a:lnTo>
                  <a:pt x="4511675" y="0"/>
                </a:lnTo>
              </a:path>
              <a:path w="4511675" h="1889125">
                <a:moveTo>
                  <a:pt x="0" y="1889124"/>
                </a:moveTo>
                <a:lnTo>
                  <a:pt x="4511675" y="18891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3030" y="3194684"/>
            <a:ext cx="44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Step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1658" y="3194684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Action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3030" y="3469004"/>
            <a:ext cx="132715" cy="15373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spc="-5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spc="-5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spc="-5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6258" y="3469004"/>
            <a:ext cx="3420110" cy="153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93395">
              <a:lnSpc>
                <a:spcPct val="137800"/>
              </a:lnSpc>
              <a:spcBef>
                <a:spcPts val="100"/>
              </a:spcBef>
            </a:pPr>
            <a:r>
              <a:rPr sz="1800" spc="-75" dirty="0">
                <a:latin typeface="Times New Roman"/>
                <a:cs typeface="Times New Roman"/>
              </a:rPr>
              <a:t>PC</a:t>
            </a:r>
            <a:r>
              <a:rPr sz="1800" i="1" spc="-112" baseline="-20833" dirty="0">
                <a:latin typeface="Times New Roman"/>
                <a:cs typeface="Times New Roman"/>
              </a:rPr>
              <a:t>out</a:t>
            </a:r>
            <a:r>
              <a:rPr sz="1800" spc="-75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R=B,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MAR</a:t>
            </a:r>
            <a:r>
              <a:rPr sz="1800" i="1" spc="-120" baseline="-20833" dirty="0">
                <a:latin typeface="Times New Roman"/>
                <a:cs typeface="Times New Roman"/>
              </a:rPr>
              <a:t>in</a:t>
            </a:r>
            <a:r>
              <a:rPr sz="1800" spc="-8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Read,</a:t>
            </a:r>
            <a:r>
              <a:rPr sz="1800" spc="-20" dirty="0">
                <a:latin typeface="Times New Roman"/>
                <a:cs typeface="Times New Roman"/>
              </a:rPr>
              <a:t> IncPC WMFC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1800" spc="-30" dirty="0">
                <a:latin typeface="Times New Roman"/>
                <a:cs typeface="Times New Roman"/>
              </a:rPr>
              <a:t>MDR</a:t>
            </a:r>
            <a:r>
              <a:rPr sz="1800" i="1" spc="-44" baseline="-20833" dirty="0">
                <a:latin typeface="Times New Roman"/>
                <a:cs typeface="Times New Roman"/>
              </a:rPr>
              <a:t>inE,</a:t>
            </a:r>
            <a:r>
              <a:rPr sz="1800" i="1" spc="-67" baseline="-20833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MDR</a:t>
            </a:r>
            <a:r>
              <a:rPr sz="1800" i="1" spc="-97" baseline="-20833" dirty="0">
                <a:latin typeface="Times New Roman"/>
                <a:cs typeface="Times New Roman"/>
              </a:rPr>
              <a:t>outB</a:t>
            </a:r>
            <a:r>
              <a:rPr sz="1800" spc="-65" dirty="0">
                <a:latin typeface="Times New Roman"/>
                <a:cs typeface="Times New Roman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R=B,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IR</a:t>
            </a:r>
            <a:r>
              <a:rPr sz="1800" i="1" spc="-30" baseline="-20833" dirty="0">
                <a:latin typeface="Times New Roman"/>
                <a:cs typeface="Times New Roman"/>
              </a:rPr>
              <a:t>in</a:t>
            </a:r>
            <a:endParaRPr sz="18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1800" spc="-50" dirty="0">
                <a:latin typeface="Times New Roman"/>
                <a:cs typeface="Times New Roman"/>
              </a:rPr>
              <a:t>R4</a:t>
            </a:r>
            <a:r>
              <a:rPr sz="1800" i="1" spc="-75" baseline="-20833" dirty="0">
                <a:latin typeface="Times New Roman"/>
                <a:cs typeface="Times New Roman"/>
              </a:rPr>
              <a:t>outA</a:t>
            </a:r>
            <a:r>
              <a:rPr sz="1800" spc="-5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R5</a:t>
            </a:r>
            <a:r>
              <a:rPr sz="1800" i="1" spc="-127" baseline="-20833" dirty="0">
                <a:latin typeface="Times New Roman"/>
                <a:cs typeface="Times New Roman"/>
              </a:rPr>
              <a:t>outB</a:t>
            </a:r>
            <a:r>
              <a:rPr sz="1800" spc="-85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SelectA,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Add,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R6</a:t>
            </a:r>
            <a:r>
              <a:rPr sz="1800" i="1" spc="-97" baseline="-20833" dirty="0">
                <a:latin typeface="Times New Roman"/>
                <a:cs typeface="Times New Roman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End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278" y="5299659"/>
            <a:ext cx="6139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the instruction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the three-bus</a:t>
            </a:r>
            <a:r>
              <a:rPr sz="1800" spc="-10" dirty="0">
                <a:latin typeface="Times New Roman"/>
                <a:cs typeface="Times New Roman"/>
              </a:rPr>
              <a:t> organization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2259" y="609600"/>
            <a:ext cx="4471415" cy="6102096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613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Control</a:t>
            </a:r>
            <a:r>
              <a:rPr spc="-250" dirty="0"/>
              <a:t> </a:t>
            </a:r>
            <a:r>
              <a:rPr spc="-185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9694" y="2775584"/>
            <a:ext cx="7750175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4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4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coordinated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synchronized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way,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effectively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nerve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center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system.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 concept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reasonable 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think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control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well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defined  physically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5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  interacts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parts</a:t>
            </a:r>
            <a:r>
              <a:rPr sz="2400" spc="5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practice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r>
              <a:rPr sz="2400" spc="5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circuitry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physically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distributed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throughout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machine.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487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Organization</a:t>
            </a:r>
            <a:r>
              <a:rPr spc="-190" dirty="0"/>
              <a:t> </a:t>
            </a:r>
            <a:r>
              <a:rPr dirty="0"/>
              <a:t>of</a:t>
            </a:r>
            <a:r>
              <a:rPr spc="-210" dirty="0"/>
              <a:t> </a:t>
            </a:r>
            <a:r>
              <a:rPr dirty="0"/>
              <a:t>basic</a:t>
            </a:r>
            <a:r>
              <a:rPr spc="-204" dirty="0"/>
              <a:t> </a:t>
            </a:r>
            <a:r>
              <a:rPr spc="-40" dirty="0"/>
              <a:t>Control</a:t>
            </a:r>
            <a:r>
              <a:rPr spc="-180" dirty="0"/>
              <a:t> </a:t>
            </a:r>
            <a:r>
              <a:rPr spc="-170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047" y="2337942"/>
            <a:ext cx="3887470" cy="261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blocks.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100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Generating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Instruction</a:t>
            </a:r>
            <a:r>
              <a:rPr sz="2000" b="1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Decoding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block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047" y="5050916"/>
            <a:ext cx="3887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047" y="5726379"/>
            <a:ext cx="3886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decodes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46928" y="2303145"/>
            <a:ext cx="5452110" cy="4225290"/>
            <a:chOff x="5146928" y="2303145"/>
            <a:chExt cx="5452110" cy="4225290"/>
          </a:xfrm>
        </p:grpSpPr>
        <p:sp>
          <p:nvSpPr>
            <p:cNvPr id="7" name="object 7"/>
            <p:cNvSpPr/>
            <p:nvPr/>
          </p:nvSpPr>
          <p:spPr>
            <a:xfrm>
              <a:off x="7888985" y="4964430"/>
              <a:ext cx="2112645" cy="1529080"/>
            </a:xfrm>
            <a:custGeom>
              <a:avLst/>
              <a:gdLst/>
              <a:ahLst/>
              <a:cxnLst/>
              <a:rect l="l" t="t" r="r" b="b"/>
              <a:pathLst>
                <a:path w="2112645" h="1529079">
                  <a:moveTo>
                    <a:pt x="2112264" y="0"/>
                  </a:moveTo>
                  <a:lnTo>
                    <a:pt x="0" y="0"/>
                  </a:lnTo>
                  <a:lnTo>
                    <a:pt x="0" y="1528572"/>
                  </a:lnTo>
                  <a:lnTo>
                    <a:pt x="2112264" y="1528572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8985" y="4964430"/>
              <a:ext cx="2112645" cy="1529080"/>
            </a:xfrm>
            <a:custGeom>
              <a:avLst/>
              <a:gdLst/>
              <a:ahLst/>
              <a:cxnLst/>
              <a:rect l="l" t="t" r="r" b="b"/>
              <a:pathLst>
                <a:path w="2112645" h="1529079">
                  <a:moveTo>
                    <a:pt x="0" y="1528572"/>
                  </a:moveTo>
                  <a:lnTo>
                    <a:pt x="2112264" y="1528572"/>
                  </a:lnTo>
                  <a:lnTo>
                    <a:pt x="2112264" y="0"/>
                  </a:lnTo>
                  <a:lnTo>
                    <a:pt x="0" y="0"/>
                  </a:lnTo>
                  <a:lnTo>
                    <a:pt x="0" y="1528572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6453" y="4990338"/>
              <a:ext cx="2113915" cy="1529080"/>
            </a:xfrm>
            <a:custGeom>
              <a:avLst/>
              <a:gdLst/>
              <a:ahLst/>
              <a:cxnLst/>
              <a:rect l="l" t="t" r="r" b="b"/>
              <a:pathLst>
                <a:path w="2113915" h="1529079">
                  <a:moveTo>
                    <a:pt x="2113788" y="0"/>
                  </a:moveTo>
                  <a:lnTo>
                    <a:pt x="0" y="0"/>
                  </a:lnTo>
                  <a:lnTo>
                    <a:pt x="0" y="1528572"/>
                  </a:lnTo>
                  <a:lnTo>
                    <a:pt x="2113788" y="1528572"/>
                  </a:lnTo>
                  <a:lnTo>
                    <a:pt x="2113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6453" y="4990338"/>
              <a:ext cx="2113915" cy="1529080"/>
            </a:xfrm>
            <a:custGeom>
              <a:avLst/>
              <a:gdLst/>
              <a:ahLst/>
              <a:cxnLst/>
              <a:rect l="l" t="t" r="r" b="b"/>
              <a:pathLst>
                <a:path w="2113915" h="1529079">
                  <a:moveTo>
                    <a:pt x="0" y="1528572"/>
                  </a:moveTo>
                  <a:lnTo>
                    <a:pt x="2113788" y="1528572"/>
                  </a:lnTo>
                  <a:lnTo>
                    <a:pt x="2113788" y="0"/>
                  </a:lnTo>
                  <a:lnTo>
                    <a:pt x="0" y="0"/>
                  </a:lnTo>
                  <a:lnTo>
                    <a:pt x="0" y="1528572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6265" y="2312670"/>
              <a:ext cx="2112645" cy="1529080"/>
            </a:xfrm>
            <a:custGeom>
              <a:avLst/>
              <a:gdLst/>
              <a:ahLst/>
              <a:cxnLst/>
              <a:rect l="l" t="t" r="r" b="b"/>
              <a:pathLst>
                <a:path w="2112645" h="1529079">
                  <a:moveTo>
                    <a:pt x="2112264" y="0"/>
                  </a:moveTo>
                  <a:lnTo>
                    <a:pt x="0" y="0"/>
                  </a:lnTo>
                  <a:lnTo>
                    <a:pt x="0" y="1528571"/>
                  </a:lnTo>
                  <a:lnTo>
                    <a:pt x="2112264" y="1528571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76265" y="2312670"/>
              <a:ext cx="2112645" cy="1529080"/>
            </a:xfrm>
            <a:custGeom>
              <a:avLst/>
              <a:gdLst/>
              <a:ahLst/>
              <a:cxnLst/>
              <a:rect l="l" t="t" r="r" b="b"/>
              <a:pathLst>
                <a:path w="2112645" h="1529079">
                  <a:moveTo>
                    <a:pt x="0" y="1528571"/>
                  </a:moveTo>
                  <a:lnTo>
                    <a:pt x="2112264" y="1528571"/>
                  </a:lnTo>
                  <a:lnTo>
                    <a:pt x="2112264" y="0"/>
                  </a:lnTo>
                  <a:lnTo>
                    <a:pt x="0" y="0"/>
                  </a:lnTo>
                  <a:lnTo>
                    <a:pt x="0" y="1528571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1865" y="3754374"/>
              <a:ext cx="1780539" cy="881380"/>
            </a:xfrm>
            <a:custGeom>
              <a:avLst/>
              <a:gdLst/>
              <a:ahLst/>
              <a:cxnLst/>
              <a:rect l="l" t="t" r="r" b="b"/>
              <a:pathLst>
                <a:path w="1780540" h="881379">
                  <a:moveTo>
                    <a:pt x="1780031" y="0"/>
                  </a:moveTo>
                  <a:lnTo>
                    <a:pt x="0" y="0"/>
                  </a:lnTo>
                  <a:lnTo>
                    <a:pt x="0" y="880871"/>
                  </a:lnTo>
                  <a:lnTo>
                    <a:pt x="1780031" y="880871"/>
                  </a:lnTo>
                  <a:lnTo>
                    <a:pt x="1780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9333" y="3402330"/>
              <a:ext cx="1780539" cy="2216150"/>
            </a:xfrm>
            <a:custGeom>
              <a:avLst/>
              <a:gdLst/>
              <a:ahLst/>
              <a:cxnLst/>
              <a:rect l="l" t="t" r="r" b="b"/>
              <a:pathLst>
                <a:path w="1780540" h="2216150">
                  <a:moveTo>
                    <a:pt x="0" y="2215895"/>
                  </a:moveTo>
                  <a:lnTo>
                    <a:pt x="1780032" y="2215895"/>
                  </a:lnTo>
                  <a:lnTo>
                    <a:pt x="1780032" y="1677923"/>
                  </a:lnTo>
                  <a:lnTo>
                    <a:pt x="0" y="1677923"/>
                  </a:lnTo>
                  <a:lnTo>
                    <a:pt x="0" y="2215895"/>
                  </a:lnTo>
                  <a:close/>
                </a:path>
                <a:path w="1780540" h="2216150">
                  <a:moveTo>
                    <a:pt x="0" y="355091"/>
                  </a:moveTo>
                  <a:lnTo>
                    <a:pt x="1780032" y="355091"/>
                  </a:lnTo>
                  <a:lnTo>
                    <a:pt x="1780032" y="0"/>
                  </a:lnTo>
                  <a:lnTo>
                    <a:pt x="0" y="0"/>
                  </a:lnTo>
                  <a:lnTo>
                    <a:pt x="0" y="355091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9537" y="3004566"/>
              <a:ext cx="44450" cy="356870"/>
            </a:xfrm>
            <a:custGeom>
              <a:avLst/>
              <a:gdLst/>
              <a:ahLst/>
              <a:cxnLst/>
              <a:rect l="l" t="t" r="r" b="b"/>
              <a:pathLst>
                <a:path w="44450" h="356870">
                  <a:moveTo>
                    <a:pt x="33147" y="0"/>
                  </a:moveTo>
                  <a:lnTo>
                    <a:pt x="11049" y="0"/>
                  </a:lnTo>
                  <a:lnTo>
                    <a:pt x="11049" y="334518"/>
                  </a:lnTo>
                  <a:lnTo>
                    <a:pt x="0" y="334518"/>
                  </a:lnTo>
                  <a:lnTo>
                    <a:pt x="22098" y="356616"/>
                  </a:lnTo>
                  <a:lnTo>
                    <a:pt x="44196" y="334518"/>
                  </a:lnTo>
                  <a:lnTo>
                    <a:pt x="33147" y="334518"/>
                  </a:lnTo>
                  <a:lnTo>
                    <a:pt x="3314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9537" y="3004566"/>
              <a:ext cx="44450" cy="356870"/>
            </a:xfrm>
            <a:custGeom>
              <a:avLst/>
              <a:gdLst/>
              <a:ahLst/>
              <a:cxnLst/>
              <a:rect l="l" t="t" r="r" b="b"/>
              <a:pathLst>
                <a:path w="44450" h="356870">
                  <a:moveTo>
                    <a:pt x="0" y="334518"/>
                  </a:moveTo>
                  <a:lnTo>
                    <a:pt x="11049" y="334518"/>
                  </a:lnTo>
                  <a:lnTo>
                    <a:pt x="11049" y="0"/>
                  </a:lnTo>
                  <a:lnTo>
                    <a:pt x="33147" y="0"/>
                  </a:lnTo>
                  <a:lnTo>
                    <a:pt x="33147" y="334518"/>
                  </a:lnTo>
                  <a:lnTo>
                    <a:pt x="44196" y="334518"/>
                  </a:lnTo>
                  <a:lnTo>
                    <a:pt x="22098" y="356616"/>
                  </a:lnTo>
                  <a:lnTo>
                    <a:pt x="0" y="334518"/>
                  </a:lnTo>
                  <a:close/>
                </a:path>
              </a:pathLst>
            </a:custGeom>
            <a:ln w="444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3733" y="3922014"/>
              <a:ext cx="1818639" cy="128270"/>
            </a:xfrm>
            <a:custGeom>
              <a:avLst/>
              <a:gdLst/>
              <a:ahLst/>
              <a:cxnLst/>
              <a:rect l="l" t="t" r="r" b="b"/>
              <a:pathLst>
                <a:path w="1818640" h="128270">
                  <a:moveTo>
                    <a:pt x="1754123" y="0"/>
                  </a:moveTo>
                  <a:lnTo>
                    <a:pt x="1754123" y="32004"/>
                  </a:lnTo>
                  <a:lnTo>
                    <a:pt x="0" y="32004"/>
                  </a:lnTo>
                  <a:lnTo>
                    <a:pt x="0" y="96012"/>
                  </a:lnTo>
                  <a:lnTo>
                    <a:pt x="1754123" y="96012"/>
                  </a:lnTo>
                  <a:lnTo>
                    <a:pt x="1754123" y="128016"/>
                  </a:lnTo>
                  <a:lnTo>
                    <a:pt x="1818132" y="64008"/>
                  </a:lnTo>
                  <a:lnTo>
                    <a:pt x="175412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53733" y="3922014"/>
              <a:ext cx="1818639" cy="128270"/>
            </a:xfrm>
            <a:custGeom>
              <a:avLst/>
              <a:gdLst/>
              <a:ahLst/>
              <a:cxnLst/>
              <a:rect l="l" t="t" r="r" b="b"/>
              <a:pathLst>
                <a:path w="1818640" h="128270">
                  <a:moveTo>
                    <a:pt x="0" y="32004"/>
                  </a:moveTo>
                  <a:lnTo>
                    <a:pt x="1754123" y="32004"/>
                  </a:lnTo>
                  <a:lnTo>
                    <a:pt x="1754123" y="0"/>
                  </a:lnTo>
                  <a:lnTo>
                    <a:pt x="1818132" y="64008"/>
                  </a:lnTo>
                  <a:lnTo>
                    <a:pt x="1754123" y="128016"/>
                  </a:lnTo>
                  <a:lnTo>
                    <a:pt x="1754123" y="96012"/>
                  </a:lnTo>
                  <a:lnTo>
                    <a:pt x="0" y="96012"/>
                  </a:lnTo>
                  <a:lnTo>
                    <a:pt x="0" y="3200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53733" y="3754374"/>
              <a:ext cx="44450" cy="266700"/>
            </a:xfrm>
            <a:custGeom>
              <a:avLst/>
              <a:gdLst/>
              <a:ahLst/>
              <a:cxnLst/>
              <a:rect l="l" t="t" r="r" b="b"/>
              <a:pathLst>
                <a:path w="44450" h="266700">
                  <a:moveTo>
                    <a:pt x="44196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44196" y="26670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53733" y="3754374"/>
              <a:ext cx="44450" cy="266700"/>
            </a:xfrm>
            <a:custGeom>
              <a:avLst/>
              <a:gdLst/>
              <a:ahLst/>
              <a:cxnLst/>
              <a:rect l="l" t="t" r="r" b="b"/>
              <a:pathLst>
                <a:path w="44450" h="266700">
                  <a:moveTo>
                    <a:pt x="0" y="266700"/>
                  </a:moveTo>
                  <a:lnTo>
                    <a:pt x="44196" y="266700"/>
                  </a:lnTo>
                  <a:lnTo>
                    <a:pt x="44196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97929" y="4400550"/>
              <a:ext cx="1774189" cy="104139"/>
            </a:xfrm>
            <a:custGeom>
              <a:avLst/>
              <a:gdLst/>
              <a:ahLst/>
              <a:cxnLst/>
              <a:rect l="l" t="t" r="r" b="b"/>
              <a:pathLst>
                <a:path w="1774190" h="104139">
                  <a:moveTo>
                    <a:pt x="1722120" y="0"/>
                  </a:moveTo>
                  <a:lnTo>
                    <a:pt x="1722120" y="25907"/>
                  </a:lnTo>
                  <a:lnTo>
                    <a:pt x="0" y="25907"/>
                  </a:lnTo>
                  <a:lnTo>
                    <a:pt x="0" y="77724"/>
                  </a:lnTo>
                  <a:lnTo>
                    <a:pt x="1722120" y="77724"/>
                  </a:lnTo>
                  <a:lnTo>
                    <a:pt x="1722120" y="103631"/>
                  </a:lnTo>
                  <a:lnTo>
                    <a:pt x="1773936" y="51816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7929" y="4400550"/>
              <a:ext cx="1774189" cy="104139"/>
            </a:xfrm>
            <a:custGeom>
              <a:avLst/>
              <a:gdLst/>
              <a:ahLst/>
              <a:cxnLst/>
              <a:rect l="l" t="t" r="r" b="b"/>
              <a:pathLst>
                <a:path w="1774190" h="104139">
                  <a:moveTo>
                    <a:pt x="0" y="25907"/>
                  </a:moveTo>
                  <a:lnTo>
                    <a:pt x="1722120" y="25907"/>
                  </a:lnTo>
                  <a:lnTo>
                    <a:pt x="1722120" y="0"/>
                  </a:lnTo>
                  <a:lnTo>
                    <a:pt x="1773936" y="51816"/>
                  </a:lnTo>
                  <a:lnTo>
                    <a:pt x="1722120" y="103631"/>
                  </a:lnTo>
                  <a:lnTo>
                    <a:pt x="1722120" y="77724"/>
                  </a:lnTo>
                  <a:lnTo>
                    <a:pt x="0" y="77724"/>
                  </a:lnTo>
                  <a:lnTo>
                    <a:pt x="0" y="2590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7929" y="4452366"/>
              <a:ext cx="44450" cy="628015"/>
            </a:xfrm>
            <a:custGeom>
              <a:avLst/>
              <a:gdLst/>
              <a:ahLst/>
              <a:cxnLst/>
              <a:rect l="l" t="t" r="r" b="b"/>
              <a:pathLst>
                <a:path w="44450" h="628014">
                  <a:moveTo>
                    <a:pt x="44196" y="0"/>
                  </a:moveTo>
                  <a:lnTo>
                    <a:pt x="0" y="0"/>
                  </a:lnTo>
                  <a:lnTo>
                    <a:pt x="0" y="627887"/>
                  </a:lnTo>
                  <a:lnTo>
                    <a:pt x="44196" y="627887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97929" y="4452366"/>
              <a:ext cx="44450" cy="628015"/>
            </a:xfrm>
            <a:custGeom>
              <a:avLst/>
              <a:gdLst/>
              <a:ahLst/>
              <a:cxnLst/>
              <a:rect l="l" t="t" r="r" b="b"/>
              <a:pathLst>
                <a:path w="44450" h="628014">
                  <a:moveTo>
                    <a:pt x="0" y="627887"/>
                  </a:moveTo>
                  <a:lnTo>
                    <a:pt x="44196" y="627887"/>
                  </a:lnTo>
                  <a:lnTo>
                    <a:pt x="44196" y="0"/>
                  </a:lnTo>
                  <a:lnTo>
                    <a:pt x="0" y="0"/>
                  </a:lnTo>
                  <a:lnTo>
                    <a:pt x="0" y="62788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10065" y="4635246"/>
              <a:ext cx="102235" cy="426720"/>
            </a:xfrm>
            <a:custGeom>
              <a:avLst/>
              <a:gdLst/>
              <a:ahLst/>
              <a:cxnLst/>
              <a:rect l="l" t="t" r="r" b="b"/>
              <a:pathLst>
                <a:path w="102234" h="426720">
                  <a:moveTo>
                    <a:pt x="51053" y="0"/>
                  </a:moveTo>
                  <a:lnTo>
                    <a:pt x="0" y="51053"/>
                  </a:lnTo>
                  <a:lnTo>
                    <a:pt x="25526" y="51053"/>
                  </a:lnTo>
                  <a:lnTo>
                    <a:pt x="25526" y="426719"/>
                  </a:lnTo>
                  <a:lnTo>
                    <a:pt x="76580" y="426719"/>
                  </a:lnTo>
                  <a:lnTo>
                    <a:pt x="76580" y="51053"/>
                  </a:lnTo>
                  <a:lnTo>
                    <a:pt x="102107" y="51053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10065" y="4635246"/>
              <a:ext cx="102235" cy="426720"/>
            </a:xfrm>
            <a:custGeom>
              <a:avLst/>
              <a:gdLst/>
              <a:ahLst/>
              <a:cxnLst/>
              <a:rect l="l" t="t" r="r" b="b"/>
              <a:pathLst>
                <a:path w="102234" h="426720">
                  <a:moveTo>
                    <a:pt x="0" y="51053"/>
                  </a:moveTo>
                  <a:lnTo>
                    <a:pt x="51053" y="0"/>
                  </a:lnTo>
                  <a:lnTo>
                    <a:pt x="102107" y="51053"/>
                  </a:lnTo>
                  <a:lnTo>
                    <a:pt x="76580" y="51053"/>
                  </a:lnTo>
                  <a:lnTo>
                    <a:pt x="76580" y="426719"/>
                  </a:lnTo>
                  <a:lnTo>
                    <a:pt x="25526" y="426719"/>
                  </a:lnTo>
                  <a:lnTo>
                    <a:pt x="25526" y="51053"/>
                  </a:lnTo>
                  <a:lnTo>
                    <a:pt x="0" y="51053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20639" y="2991865"/>
              <a:ext cx="4968875" cy="2923540"/>
            </a:xfrm>
            <a:custGeom>
              <a:avLst/>
              <a:gdLst/>
              <a:ahLst/>
              <a:cxnLst/>
              <a:rect l="l" t="t" r="r" b="b"/>
              <a:pathLst>
                <a:path w="4968875" h="2923540">
                  <a:moveTo>
                    <a:pt x="76200" y="2702102"/>
                  </a:moveTo>
                  <a:lnTo>
                    <a:pt x="63398" y="2677236"/>
                  </a:lnTo>
                  <a:lnTo>
                    <a:pt x="37211" y="2626360"/>
                  </a:lnTo>
                  <a:lnTo>
                    <a:pt x="0" y="2703004"/>
                  </a:lnTo>
                  <a:lnTo>
                    <a:pt x="25425" y="2702712"/>
                  </a:lnTo>
                  <a:lnTo>
                    <a:pt x="27927" y="2910065"/>
                  </a:lnTo>
                  <a:lnTo>
                    <a:pt x="27940" y="2917380"/>
                  </a:lnTo>
                  <a:lnTo>
                    <a:pt x="33782" y="2922994"/>
                  </a:lnTo>
                  <a:lnTo>
                    <a:pt x="47586" y="2922994"/>
                  </a:lnTo>
                  <a:lnTo>
                    <a:pt x="53340" y="2917075"/>
                  </a:lnTo>
                  <a:lnTo>
                    <a:pt x="53340" y="2910065"/>
                  </a:lnTo>
                  <a:lnTo>
                    <a:pt x="50825" y="2703004"/>
                  </a:lnTo>
                  <a:lnTo>
                    <a:pt x="50825" y="2702407"/>
                  </a:lnTo>
                  <a:lnTo>
                    <a:pt x="76200" y="2702102"/>
                  </a:lnTo>
                  <a:close/>
                </a:path>
                <a:path w="4968875" h="2923540">
                  <a:moveTo>
                    <a:pt x="1188720" y="2685338"/>
                  </a:moveTo>
                  <a:lnTo>
                    <a:pt x="1175918" y="2660472"/>
                  </a:lnTo>
                  <a:lnTo>
                    <a:pt x="1149731" y="2609596"/>
                  </a:lnTo>
                  <a:lnTo>
                    <a:pt x="1112520" y="2686240"/>
                  </a:lnTo>
                  <a:lnTo>
                    <a:pt x="1137945" y="2685948"/>
                  </a:lnTo>
                  <a:lnTo>
                    <a:pt x="1140447" y="2893301"/>
                  </a:lnTo>
                  <a:lnTo>
                    <a:pt x="1140460" y="2900616"/>
                  </a:lnTo>
                  <a:lnTo>
                    <a:pt x="1146302" y="2906230"/>
                  </a:lnTo>
                  <a:lnTo>
                    <a:pt x="1160106" y="2906230"/>
                  </a:lnTo>
                  <a:lnTo>
                    <a:pt x="1165860" y="2900311"/>
                  </a:lnTo>
                  <a:lnTo>
                    <a:pt x="1165860" y="2893301"/>
                  </a:lnTo>
                  <a:lnTo>
                    <a:pt x="1163345" y="2686240"/>
                  </a:lnTo>
                  <a:lnTo>
                    <a:pt x="1163345" y="2685643"/>
                  </a:lnTo>
                  <a:lnTo>
                    <a:pt x="1188720" y="2685338"/>
                  </a:lnTo>
                  <a:close/>
                </a:path>
                <a:path w="4968875" h="2923540">
                  <a:moveTo>
                    <a:pt x="2831592" y="2685338"/>
                  </a:moveTo>
                  <a:lnTo>
                    <a:pt x="2818790" y="2660472"/>
                  </a:lnTo>
                  <a:lnTo>
                    <a:pt x="2792603" y="2609596"/>
                  </a:lnTo>
                  <a:lnTo>
                    <a:pt x="2755392" y="2686240"/>
                  </a:lnTo>
                  <a:lnTo>
                    <a:pt x="2780817" y="2685948"/>
                  </a:lnTo>
                  <a:lnTo>
                    <a:pt x="2783319" y="2893301"/>
                  </a:lnTo>
                  <a:lnTo>
                    <a:pt x="2783332" y="2900616"/>
                  </a:lnTo>
                  <a:lnTo>
                    <a:pt x="2789174" y="2906230"/>
                  </a:lnTo>
                  <a:lnTo>
                    <a:pt x="2802979" y="2906230"/>
                  </a:lnTo>
                  <a:lnTo>
                    <a:pt x="2808732" y="2900311"/>
                  </a:lnTo>
                  <a:lnTo>
                    <a:pt x="2808732" y="2893301"/>
                  </a:lnTo>
                  <a:lnTo>
                    <a:pt x="2806217" y="2686240"/>
                  </a:lnTo>
                  <a:lnTo>
                    <a:pt x="2806217" y="2685643"/>
                  </a:lnTo>
                  <a:lnTo>
                    <a:pt x="2831592" y="2685338"/>
                  </a:lnTo>
                  <a:close/>
                </a:path>
                <a:path w="4968875" h="2923540">
                  <a:moveTo>
                    <a:pt x="3344291" y="685038"/>
                  </a:moveTo>
                  <a:lnTo>
                    <a:pt x="3318891" y="685038"/>
                  </a:lnTo>
                  <a:lnTo>
                    <a:pt x="3318891" y="5715"/>
                  </a:lnTo>
                  <a:lnTo>
                    <a:pt x="3313176" y="0"/>
                  </a:lnTo>
                  <a:lnTo>
                    <a:pt x="3299206" y="0"/>
                  </a:lnTo>
                  <a:lnTo>
                    <a:pt x="3293491" y="5715"/>
                  </a:lnTo>
                  <a:lnTo>
                    <a:pt x="3293491" y="685038"/>
                  </a:lnTo>
                  <a:lnTo>
                    <a:pt x="3268091" y="685038"/>
                  </a:lnTo>
                  <a:lnTo>
                    <a:pt x="3306191" y="761238"/>
                  </a:lnTo>
                  <a:lnTo>
                    <a:pt x="3331591" y="710438"/>
                  </a:lnTo>
                  <a:lnTo>
                    <a:pt x="3344291" y="685038"/>
                  </a:lnTo>
                  <a:close/>
                </a:path>
                <a:path w="4968875" h="2923540">
                  <a:moveTo>
                    <a:pt x="3927348" y="2685338"/>
                  </a:moveTo>
                  <a:lnTo>
                    <a:pt x="3914546" y="2660472"/>
                  </a:lnTo>
                  <a:lnTo>
                    <a:pt x="3888359" y="2609596"/>
                  </a:lnTo>
                  <a:lnTo>
                    <a:pt x="3851148" y="2686240"/>
                  </a:lnTo>
                  <a:lnTo>
                    <a:pt x="3876573" y="2685948"/>
                  </a:lnTo>
                  <a:lnTo>
                    <a:pt x="3879075" y="2893301"/>
                  </a:lnTo>
                  <a:lnTo>
                    <a:pt x="3879088" y="2900616"/>
                  </a:lnTo>
                  <a:lnTo>
                    <a:pt x="3884930" y="2906230"/>
                  </a:lnTo>
                  <a:lnTo>
                    <a:pt x="3898735" y="2906230"/>
                  </a:lnTo>
                  <a:lnTo>
                    <a:pt x="3904488" y="2900311"/>
                  </a:lnTo>
                  <a:lnTo>
                    <a:pt x="3904488" y="2893301"/>
                  </a:lnTo>
                  <a:lnTo>
                    <a:pt x="3901973" y="2686240"/>
                  </a:lnTo>
                  <a:lnTo>
                    <a:pt x="3901973" y="2685643"/>
                  </a:lnTo>
                  <a:lnTo>
                    <a:pt x="3927348" y="2685338"/>
                  </a:lnTo>
                  <a:close/>
                </a:path>
                <a:path w="4968875" h="2923540">
                  <a:moveTo>
                    <a:pt x="4968875" y="1233424"/>
                  </a:moveTo>
                  <a:lnTo>
                    <a:pt x="4793615" y="1058164"/>
                  </a:lnTo>
                  <a:lnTo>
                    <a:pt x="4793615" y="1145794"/>
                  </a:lnTo>
                  <a:lnTo>
                    <a:pt x="4231259" y="1145794"/>
                  </a:lnTo>
                  <a:lnTo>
                    <a:pt x="4231259" y="1321054"/>
                  </a:lnTo>
                  <a:lnTo>
                    <a:pt x="4793615" y="1321054"/>
                  </a:lnTo>
                  <a:lnTo>
                    <a:pt x="4793615" y="1408684"/>
                  </a:lnTo>
                  <a:lnTo>
                    <a:pt x="4968875" y="1233424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51897" y="4050030"/>
              <a:ext cx="737870" cy="350520"/>
            </a:xfrm>
            <a:custGeom>
              <a:avLst/>
              <a:gdLst/>
              <a:ahLst/>
              <a:cxnLst/>
              <a:rect l="l" t="t" r="r" b="b"/>
              <a:pathLst>
                <a:path w="737870" h="350520">
                  <a:moveTo>
                    <a:pt x="0" y="87630"/>
                  </a:moveTo>
                  <a:lnTo>
                    <a:pt x="562355" y="87630"/>
                  </a:lnTo>
                  <a:lnTo>
                    <a:pt x="562355" y="0"/>
                  </a:lnTo>
                  <a:lnTo>
                    <a:pt x="737616" y="175260"/>
                  </a:lnTo>
                  <a:lnTo>
                    <a:pt x="562355" y="350520"/>
                  </a:lnTo>
                  <a:lnTo>
                    <a:pt x="562355" y="262890"/>
                  </a:lnTo>
                  <a:lnTo>
                    <a:pt x="0" y="262890"/>
                  </a:lnTo>
                  <a:lnTo>
                    <a:pt x="0" y="8763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28665" y="2437638"/>
            <a:ext cx="1781810" cy="541020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225"/>
              </a:spcBef>
            </a:pPr>
            <a:r>
              <a:rPr sz="1200" b="1" dirty="0">
                <a:latin typeface="Times New Roman"/>
                <a:cs typeface="Times New Roman"/>
              </a:rPr>
              <a:t>Instruction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Register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48859" y="3411854"/>
            <a:ext cx="1761489" cy="334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Times New Roman"/>
                <a:cs typeface="Times New Roman"/>
              </a:rPr>
              <a:t>Instruction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Decoder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6958" y="5200650"/>
            <a:ext cx="746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Decoder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71866" y="5061965"/>
            <a:ext cx="1780539" cy="539750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571500">
              <a:lnSpc>
                <a:spcPct val="100000"/>
              </a:lnSpc>
              <a:spcBef>
                <a:spcPts val="685"/>
              </a:spcBef>
            </a:pPr>
            <a:r>
              <a:rPr sz="1600" b="1" spc="-10" dirty="0">
                <a:latin typeface="Times New Roman"/>
                <a:cs typeface="Times New Roman"/>
              </a:rPr>
              <a:t>Decoder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8665" y="5901690"/>
            <a:ext cx="664845" cy="445134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00"/>
              </a:spcBef>
            </a:pPr>
            <a:r>
              <a:rPr sz="1100" b="1" spc="-10" dirty="0">
                <a:latin typeface="Times New Roman"/>
                <a:cs typeface="Times New Roman"/>
              </a:rPr>
              <a:t>Start/</a:t>
            </a:r>
            <a:endParaRPr sz="11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Stop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Times New Roman"/>
                <a:cs typeface="Times New Roman"/>
              </a:rPr>
              <a:t>FF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45758" y="5901690"/>
            <a:ext cx="664845" cy="445134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05"/>
              </a:spcBef>
            </a:pPr>
            <a:r>
              <a:rPr sz="1100" b="1" spc="-10" dirty="0">
                <a:latin typeface="Times New Roman"/>
                <a:cs typeface="Times New Roman"/>
              </a:rPr>
              <a:t>Sequence</a:t>
            </a:r>
            <a:endParaRPr sz="11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10" dirty="0">
                <a:latin typeface="Times New Roman"/>
                <a:cs typeface="Times New Roman"/>
              </a:rPr>
              <a:t>Counter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71866" y="5906261"/>
            <a:ext cx="662940" cy="440690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825"/>
              </a:spcBef>
            </a:pPr>
            <a:r>
              <a:rPr sz="1400" b="1" spc="-10" dirty="0">
                <a:latin typeface="Times New Roman"/>
                <a:cs typeface="Times New Roman"/>
              </a:rPr>
              <a:t>F-</a:t>
            </a:r>
            <a:r>
              <a:rPr sz="1400" b="1" spc="-25" dirty="0">
                <a:latin typeface="Times New Roman"/>
                <a:cs typeface="Times New Roman"/>
              </a:rPr>
              <a:t>FF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87433" y="5906261"/>
            <a:ext cx="664845" cy="440690"/>
          </a:xfrm>
          <a:prstGeom prst="rect">
            <a:avLst/>
          </a:prstGeom>
          <a:solidFill>
            <a:srgbClr val="FFFFFF"/>
          </a:solidFill>
          <a:ln w="19050">
            <a:solidFill>
              <a:srgbClr val="852A49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810"/>
              </a:spcBef>
            </a:pPr>
            <a:r>
              <a:rPr sz="1400" b="1" spc="-10" dirty="0">
                <a:latin typeface="Times New Roman"/>
                <a:cs typeface="Times New Roman"/>
              </a:rPr>
              <a:t>R-</a:t>
            </a:r>
            <a:r>
              <a:rPr sz="1400" b="1" spc="-25" dirty="0">
                <a:latin typeface="Times New Roman"/>
                <a:cs typeface="Times New Roman"/>
              </a:rPr>
              <a:t>FF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71866" y="3754373"/>
            <a:ext cx="1780539" cy="881380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600075" marR="520065" indent="-105410">
              <a:lnSpc>
                <a:spcPct val="100000"/>
              </a:lnSpc>
              <a:spcBef>
                <a:spcPts val="1225"/>
              </a:spcBef>
            </a:pPr>
            <a:r>
              <a:rPr sz="1800" b="1" spc="-20" dirty="0">
                <a:latin typeface="Times New Roman"/>
                <a:cs typeface="Times New Roman"/>
              </a:rPr>
              <a:t>Control </a:t>
            </a:r>
            <a:r>
              <a:rPr sz="1800" b="1" spc="-10" dirty="0">
                <a:latin typeface="Times New Roman"/>
                <a:cs typeface="Times New Roman"/>
              </a:rPr>
              <a:t>Logic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05696" y="2764282"/>
            <a:ext cx="738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Other Conditions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12806" y="3748532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Control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Function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68031" y="2442464"/>
            <a:ext cx="103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Instruction </a:t>
            </a:r>
            <a:r>
              <a:rPr sz="1200" b="1" dirty="0">
                <a:latin typeface="Times New Roman"/>
                <a:cs typeface="Times New Roman"/>
              </a:rPr>
              <a:t>Decoding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block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60390" y="6575552"/>
            <a:ext cx="2112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Timing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Signal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Generating</a:t>
            </a:r>
            <a:r>
              <a:rPr sz="1200" b="1" spc="-20" dirty="0">
                <a:latin typeface="Times New Roman"/>
                <a:cs typeface="Times New Roman"/>
              </a:rPr>
              <a:t> block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93177" y="6568237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Computer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Cycle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Control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block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0941" y="2108428"/>
            <a:ext cx="9491980" cy="3048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Timing</a:t>
            </a:r>
            <a:r>
              <a:rPr sz="20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Signal</a:t>
            </a:r>
            <a:r>
              <a:rPr sz="20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Generating</a:t>
            </a:r>
            <a:r>
              <a:rPr sz="20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block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essentially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Sequence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Start/Stop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Start/Stop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decoder.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Computer</a:t>
            </a:r>
            <a:r>
              <a:rPr sz="2000" b="1" u="sng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Cycle</a:t>
            </a:r>
            <a:r>
              <a:rPr sz="20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sz="2000" b="1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block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1465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depending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37178" y="5175377"/>
          <a:ext cx="3211830" cy="152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Cycle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Fetch</a:t>
                      </a:r>
                      <a:r>
                        <a:rPr sz="1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30" dirty="0">
                          <a:latin typeface="Tahoma"/>
                          <a:cs typeface="Tahoma"/>
                        </a:rPr>
                        <a:t>Cycle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Operand</a:t>
                      </a:r>
                      <a:r>
                        <a:rPr sz="1400" b="1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40" dirty="0">
                          <a:latin typeface="Tahoma"/>
                          <a:cs typeface="Tahoma"/>
                        </a:rPr>
                        <a:t>Cycle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20" dirty="0">
                          <a:latin typeface="Tahoma"/>
                          <a:cs typeface="Tahoma"/>
                        </a:rPr>
                        <a:t>Execute</a:t>
                      </a:r>
                      <a:r>
                        <a:rPr sz="14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40" dirty="0">
                          <a:latin typeface="Tahoma"/>
                          <a:cs typeface="Tahoma"/>
                        </a:rPr>
                        <a:t>Cycle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120" dirty="0">
                          <a:latin typeface="Tahoma"/>
                          <a:cs typeface="Tahoma"/>
                        </a:rPr>
                        <a:t>Interrupt</a:t>
                      </a:r>
                      <a:r>
                        <a:rPr sz="1400" b="1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40" dirty="0">
                          <a:latin typeface="Tahoma"/>
                          <a:cs typeface="Tahoma"/>
                        </a:rPr>
                        <a:t>Cycle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041626"/>
            <a:ext cx="9912350" cy="44615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sz="20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Logic</a:t>
            </a:r>
            <a:endParaRPr sz="2000">
              <a:latin typeface="Times New Roman"/>
              <a:cs typeface="Times New Roman"/>
            </a:endParaRPr>
          </a:p>
          <a:p>
            <a:pPr marL="355600" marR="198755" indent="-343535">
              <a:lnSpc>
                <a:spcPts val="216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complex circuit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block,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Computer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6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generates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appropriate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(CW).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instructions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Control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 have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 means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implementing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wide variety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technologies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perform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this.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technologies,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fall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categories.</a:t>
            </a:r>
            <a:endParaRPr sz="20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Hardwired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endParaRPr sz="20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Microprogrammed</a:t>
            </a:r>
            <a:r>
              <a:rPr sz="20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36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Hardwired</a:t>
            </a:r>
            <a:r>
              <a:rPr spc="-225" dirty="0"/>
              <a:t> </a:t>
            </a:r>
            <a:r>
              <a:rPr spc="-40" dirty="0"/>
              <a:t>Control</a:t>
            </a:r>
            <a:r>
              <a:rPr spc="-204" dirty="0"/>
              <a:t> </a:t>
            </a:r>
            <a:r>
              <a:rPr spc="-145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2210816"/>
            <a:ext cx="5706745" cy="451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period.</a:t>
            </a:r>
            <a:endParaRPr sz="2000">
              <a:latin typeface="Times New Roman"/>
              <a:cs typeface="Times New Roman"/>
            </a:endParaRPr>
          </a:p>
          <a:p>
            <a:pPr marL="354965" marR="212725" indent="-342900">
              <a:lnSpc>
                <a:spcPts val="216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keep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control steps.</a:t>
            </a:r>
            <a:endParaRPr sz="2000">
              <a:latin typeface="Times New Roman"/>
              <a:cs typeface="Times New Roman"/>
            </a:endParaRPr>
          </a:p>
          <a:p>
            <a:pPr marL="354965" marR="203200" indent="-342900">
              <a:lnSpc>
                <a:spcPts val="216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corresponds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step.</a:t>
            </a:r>
            <a:endParaRPr sz="2000">
              <a:latin typeface="Times New Roman"/>
              <a:cs typeface="Times New Roman"/>
            </a:endParaRPr>
          </a:p>
          <a:p>
            <a:pPr marL="354965" marR="224790" indent="-342900">
              <a:lnSpc>
                <a:spcPts val="216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2000">
              <a:latin typeface="Times New Roman"/>
              <a:cs typeface="Times New Roman"/>
            </a:endParaRPr>
          </a:p>
          <a:p>
            <a:pPr marL="647700" indent="-286385">
              <a:lnSpc>
                <a:spcPct val="100000"/>
              </a:lnSpc>
              <a:spcBef>
                <a:spcPts val="72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6477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endParaRPr sz="2000">
              <a:latin typeface="Times New Roman"/>
              <a:cs typeface="Times New Roman"/>
            </a:endParaRPr>
          </a:p>
          <a:p>
            <a:pPr marL="647700" indent="-28638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6477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 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flags</a:t>
            </a:r>
            <a:endParaRPr sz="2000">
              <a:latin typeface="Times New Roman"/>
              <a:cs typeface="Times New Roman"/>
            </a:endParaRPr>
          </a:p>
          <a:p>
            <a:pPr marL="647700" indent="-286385">
              <a:lnSpc>
                <a:spcPts val="228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6477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MFC 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endParaRPr sz="2000">
              <a:latin typeface="Times New Roman"/>
              <a:cs typeface="Times New Roman"/>
            </a:endParaRPr>
          </a:p>
          <a:p>
            <a:pPr marL="647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requests</a:t>
            </a:r>
            <a:endParaRPr sz="2000">
              <a:latin typeface="Times New Roman"/>
              <a:cs typeface="Times New Roman"/>
            </a:endParaRPr>
          </a:p>
          <a:p>
            <a:pPr marL="647700" indent="-28638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6477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00671" y="2302762"/>
            <a:ext cx="4520565" cy="4478020"/>
            <a:chOff x="6900671" y="2302762"/>
            <a:chExt cx="4520565" cy="4478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0671" y="2302762"/>
              <a:ext cx="4520183" cy="44775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39405" y="4955286"/>
              <a:ext cx="381000" cy="45720"/>
            </a:xfrm>
            <a:custGeom>
              <a:avLst/>
              <a:gdLst/>
              <a:ahLst/>
              <a:cxnLst/>
              <a:rect l="l" t="t" r="r" b="b"/>
              <a:pathLst>
                <a:path w="381000" h="45720">
                  <a:moveTo>
                    <a:pt x="358140" y="0"/>
                  </a:moveTo>
                  <a:lnTo>
                    <a:pt x="358140" y="11430"/>
                  </a:lnTo>
                  <a:lnTo>
                    <a:pt x="0" y="11430"/>
                  </a:lnTo>
                  <a:lnTo>
                    <a:pt x="0" y="34289"/>
                  </a:lnTo>
                  <a:lnTo>
                    <a:pt x="358140" y="34289"/>
                  </a:lnTo>
                  <a:lnTo>
                    <a:pt x="358140" y="45719"/>
                  </a:lnTo>
                  <a:lnTo>
                    <a:pt x="381000" y="22859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39405" y="4955286"/>
              <a:ext cx="381000" cy="45720"/>
            </a:xfrm>
            <a:custGeom>
              <a:avLst/>
              <a:gdLst/>
              <a:ahLst/>
              <a:cxnLst/>
              <a:rect l="l" t="t" r="r" b="b"/>
              <a:pathLst>
                <a:path w="381000" h="45720">
                  <a:moveTo>
                    <a:pt x="0" y="11430"/>
                  </a:moveTo>
                  <a:lnTo>
                    <a:pt x="358140" y="11430"/>
                  </a:lnTo>
                  <a:lnTo>
                    <a:pt x="358140" y="0"/>
                  </a:lnTo>
                  <a:lnTo>
                    <a:pt x="381000" y="22859"/>
                  </a:lnTo>
                  <a:lnTo>
                    <a:pt x="358140" y="45719"/>
                  </a:lnTo>
                  <a:lnTo>
                    <a:pt x="358140" y="34289"/>
                  </a:lnTo>
                  <a:lnTo>
                    <a:pt x="0" y="34289"/>
                  </a:lnTo>
                  <a:lnTo>
                    <a:pt x="0" y="11430"/>
                  </a:lnTo>
                  <a:close/>
                </a:path>
              </a:pathLst>
            </a:custGeom>
            <a:ln w="254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032" y="2202180"/>
            <a:ext cx="9897110" cy="437197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880"/>
              </a:spcBef>
              <a:tabLst>
                <a:tab pos="4438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step,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slot,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1800">
              <a:latin typeface="Times New Roman"/>
              <a:cs typeface="Times New Roman"/>
            </a:endParaRPr>
          </a:p>
          <a:p>
            <a:pPr marL="444500" marR="107950" indent="-342900">
              <a:lnSpc>
                <a:spcPts val="1939"/>
              </a:lnSpc>
              <a:spcBef>
                <a:spcPts val="1030"/>
              </a:spcBef>
              <a:tabLst>
                <a:tab pos="443865" algn="l"/>
                <a:tab pos="1470025" algn="l"/>
                <a:tab pos="1881505" algn="l"/>
                <a:tab pos="2596515" algn="l"/>
                <a:tab pos="2917825" algn="l"/>
                <a:tab pos="3329304" algn="l"/>
                <a:tab pos="4439285" algn="l"/>
                <a:tab pos="5292725" algn="l"/>
                <a:tab pos="6149340" algn="l"/>
                <a:tab pos="6469380" algn="l"/>
                <a:tab pos="6704330" algn="l"/>
                <a:tab pos="7583170" algn="l"/>
                <a:tab pos="8058784" algn="l"/>
                <a:tab pos="8456930" algn="l"/>
                <a:tab pos="900747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Similarly,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machine instruction.</a:t>
            </a:r>
            <a:endParaRPr sz="1800">
              <a:latin typeface="Times New Roman"/>
              <a:cs typeface="Times New Roman"/>
            </a:endParaRPr>
          </a:p>
          <a:p>
            <a:pPr marL="444500" marR="109220" indent="-342900">
              <a:lnSpc>
                <a:spcPts val="1939"/>
              </a:lnSpc>
              <a:spcBef>
                <a:spcPts val="1020"/>
              </a:spcBef>
              <a:tabLst>
                <a:tab pos="4438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IR,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46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800" spc="46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0.</a:t>
            </a:r>
            <a:endParaRPr sz="1800">
              <a:latin typeface="Times New Roman"/>
              <a:cs typeface="Times New Roman"/>
            </a:endParaRPr>
          </a:p>
          <a:p>
            <a:pPr marL="101600">
              <a:lnSpc>
                <a:spcPts val="2050"/>
              </a:lnSpc>
              <a:spcBef>
                <a:spcPts val="755"/>
              </a:spcBef>
              <a:tabLst>
                <a:tab pos="4438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combined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individual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endParaRPr sz="1800">
              <a:latin typeface="Times New Roman"/>
              <a:cs typeface="Times New Roman"/>
            </a:endParaRPr>
          </a:p>
          <a:p>
            <a:pPr marL="4445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1800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PC</a:t>
            </a:r>
            <a:r>
              <a:rPr sz="1800" i="1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Add, End,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on.</a:t>
            </a:r>
            <a:endParaRPr sz="1800">
              <a:latin typeface="Times New Roman"/>
              <a:cs typeface="Times New Roman"/>
            </a:endParaRPr>
          </a:p>
          <a:p>
            <a:pPr marL="444500" marR="106680" indent="-342900" algn="just">
              <a:lnSpc>
                <a:spcPts val="1939"/>
              </a:lnSpc>
              <a:spcBef>
                <a:spcPts val="103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viewed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cycle,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depending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codes,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inputs.</a:t>
            </a:r>
            <a:endParaRPr sz="1800">
              <a:latin typeface="Times New Roman"/>
              <a:cs typeface="Times New Roman"/>
            </a:endParaRPr>
          </a:p>
          <a:p>
            <a:pPr marL="101600" algn="just">
              <a:lnSpc>
                <a:spcPts val="2050"/>
              </a:lnSpc>
              <a:spcBef>
                <a:spcPts val="77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  <a:p>
            <a:pPr marL="444500">
              <a:lnSpc>
                <a:spcPts val="2050"/>
              </a:lnSpc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activated.</a:t>
            </a:r>
            <a:endParaRPr sz="1800">
              <a:latin typeface="Times New Roman"/>
              <a:cs typeface="Times New Roman"/>
            </a:endParaRPr>
          </a:p>
          <a:p>
            <a:pPr marL="444500" marR="111125" indent="-342900" algn="just">
              <a:lnSpc>
                <a:spcPts val="1939"/>
              </a:lnSpc>
              <a:spcBef>
                <a:spcPts val="103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carried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wiring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elements,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hence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name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“hardwired”.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Other</a:t>
            </a:r>
            <a:r>
              <a:rPr spc="-220" dirty="0"/>
              <a:t> </a:t>
            </a:r>
            <a:r>
              <a:rPr spc="-175" dirty="0"/>
              <a:t>Registers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96794"/>
            <a:ext cx="9371965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r>
              <a:rPr sz="22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Pointer</a:t>
            </a: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(SP):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 a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pointer.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points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STACK.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beginning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defined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loading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starting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pointer.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Base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Register: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memory.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calculated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logically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Temporary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(TR):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Holds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temporary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processing.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Flag</a:t>
            </a:r>
            <a:r>
              <a:rPr sz="2200" spc="5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Register(FR):</a:t>
            </a:r>
            <a:r>
              <a:rPr sz="2200" spc="5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Shows</a:t>
            </a:r>
            <a:r>
              <a:rPr sz="22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status</a:t>
            </a:r>
            <a:r>
              <a:rPr sz="22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2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processing.</a:t>
            </a:r>
            <a:r>
              <a:rPr sz="22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affected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ALU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operations.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90801" y="5597347"/>
          <a:ext cx="799781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7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79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61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3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800" b="1" spc="-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ZF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800" b="1" spc="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CF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316" y="2210536"/>
            <a:ext cx="8997315" cy="393255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Advantages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hardwired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works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160"/>
              </a:lnSpc>
              <a:spcBef>
                <a:spcPts val="10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generate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status.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generation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availability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path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path.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points,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becomes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flexibility.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modification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required,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extremely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difficult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correction.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96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Microprogrammed</a:t>
            </a:r>
            <a:r>
              <a:rPr spc="-185" dirty="0"/>
              <a:t> </a:t>
            </a:r>
            <a:r>
              <a:rPr spc="-40" dirty="0"/>
              <a:t>Control</a:t>
            </a:r>
            <a:r>
              <a:rPr spc="-175" dirty="0"/>
              <a:t> </a:t>
            </a:r>
            <a:r>
              <a:rPr spc="-145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047" y="2251709"/>
            <a:ext cx="499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Microprogramming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selection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047" y="2800350"/>
            <a:ext cx="4996180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sequencing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ROM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RAM,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(CM).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activated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047" y="4426711"/>
            <a:ext cx="4995545" cy="232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968375" algn="l"/>
                <a:tab pos="2630805" algn="l"/>
                <a:tab pos="3154045" algn="l"/>
                <a:tab pos="4094479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microoperation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Microprogram.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Microprogram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relatively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(CM).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  <a:tab pos="848994" algn="l"/>
                <a:tab pos="2769870" algn="l"/>
                <a:tab pos="3614420" algn="l"/>
                <a:tab pos="4165600" algn="l"/>
                <a:tab pos="451358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Microprogrammed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flexible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Hardwired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9718" y="6079997"/>
            <a:ext cx="1388745" cy="63246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424815" marR="249554" indent="24130">
              <a:lnSpc>
                <a:spcPct val="100600"/>
              </a:lnSpc>
              <a:spcBef>
                <a:spcPts val="470"/>
              </a:spcBef>
            </a:pPr>
            <a:r>
              <a:rPr sz="1600" spc="-10" dirty="0">
                <a:latin typeface="Calibri"/>
                <a:cs typeface="Calibri"/>
              </a:rPr>
              <a:t>Control 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1165" y="4944617"/>
            <a:ext cx="760730" cy="50165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935"/>
              </a:spcBef>
            </a:pPr>
            <a:r>
              <a:rPr sz="1600" spc="-10" dirty="0">
                <a:latin typeface="Calibri"/>
                <a:cs typeface="Calibri"/>
              </a:rPr>
              <a:t>Clock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30529" y="5174297"/>
            <a:ext cx="608965" cy="65405"/>
            <a:chOff x="7030529" y="5174297"/>
            <a:chExt cx="608965" cy="654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681" y="5174297"/>
              <a:ext cx="154812" cy="648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41642" y="5206745"/>
              <a:ext cx="454659" cy="1905"/>
            </a:xfrm>
            <a:custGeom>
              <a:avLst/>
              <a:gdLst/>
              <a:ahLst/>
              <a:cxnLst/>
              <a:rect l="l" t="t" r="r" b="b"/>
              <a:pathLst>
                <a:path w="454659" h="1904">
                  <a:moveTo>
                    <a:pt x="454151" y="0"/>
                  </a:moveTo>
                  <a:lnTo>
                    <a:pt x="0" y="1523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49718" y="2302001"/>
            <a:ext cx="1388745" cy="203200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35"/>
              </a:spcBef>
            </a:pPr>
            <a:endParaRPr sz="1600">
              <a:latin typeface="Times New Roman"/>
              <a:cs typeface="Times New Roman"/>
            </a:endParaRPr>
          </a:p>
          <a:p>
            <a:pPr marL="587375" marR="337820" indent="-189230">
              <a:lnSpc>
                <a:spcPct val="100600"/>
              </a:lnSpc>
            </a:pPr>
            <a:r>
              <a:rPr sz="1600" spc="-10" dirty="0">
                <a:latin typeface="Calibri"/>
                <a:cs typeface="Calibri"/>
              </a:rPr>
              <a:t>Starting </a:t>
            </a:r>
            <a:r>
              <a:rPr sz="1600" spc="-2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24765">
              <a:lnSpc>
                <a:spcPts val="1405"/>
              </a:lnSpc>
            </a:pPr>
            <a:r>
              <a:rPr sz="1600" dirty="0">
                <a:latin typeface="Calibri"/>
                <a:cs typeface="Calibri"/>
              </a:rPr>
              <a:t>branch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address</a:t>
            </a:r>
            <a:endParaRPr sz="1600">
              <a:latin typeface="Calibri"/>
              <a:cs typeface="Calibri"/>
            </a:endParaRPr>
          </a:p>
          <a:p>
            <a:pPr marL="325120">
              <a:lnSpc>
                <a:spcPts val="1820"/>
              </a:lnSpc>
            </a:pPr>
            <a:r>
              <a:rPr sz="1600" spc="-10" dirty="0">
                <a:latin typeface="Calibri"/>
                <a:cs typeface="Calibri"/>
              </a:rPr>
              <a:t>generator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9018" y="3024377"/>
            <a:ext cx="1369060" cy="565785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455930" marR="272415" indent="-172720">
              <a:lnSpc>
                <a:spcPct val="71700"/>
              </a:lnSpc>
              <a:spcBef>
                <a:spcPts val="790"/>
              </a:spcBef>
            </a:pPr>
            <a:r>
              <a:rPr sz="1600" spc="-10" dirty="0">
                <a:latin typeface="Calibri"/>
                <a:cs typeface="Calibri"/>
              </a:rPr>
              <a:t>Condition codes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69018" y="2302001"/>
            <a:ext cx="1369060" cy="56896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434340" marR="337185" indent="-87630">
              <a:lnSpc>
                <a:spcPts val="1550"/>
              </a:lnSpc>
              <a:spcBef>
                <a:spcPts val="625"/>
              </a:spcBef>
            </a:pPr>
            <a:r>
              <a:rPr sz="1600" spc="-10" dirty="0">
                <a:latin typeface="Calibri"/>
                <a:cs typeface="Calibri"/>
              </a:rPr>
              <a:t>External inputs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0213" y="2444813"/>
            <a:ext cx="3768725" cy="4082415"/>
            <a:chOff x="6280213" y="2444813"/>
            <a:chExt cx="3768725" cy="4082415"/>
          </a:xfrm>
        </p:grpSpPr>
        <p:sp>
          <p:nvSpPr>
            <p:cNvPr id="15" name="object 15"/>
            <p:cNvSpPr/>
            <p:nvPr/>
          </p:nvSpPr>
          <p:spPr>
            <a:xfrm>
              <a:off x="7018782" y="2455926"/>
              <a:ext cx="3019425" cy="4060190"/>
            </a:xfrm>
            <a:custGeom>
              <a:avLst/>
              <a:gdLst/>
              <a:ahLst/>
              <a:cxnLst/>
              <a:rect l="l" t="t" r="r" b="b"/>
              <a:pathLst>
                <a:path w="3019425" h="4060190">
                  <a:moveTo>
                    <a:pt x="2650236" y="917066"/>
                  </a:moveTo>
                  <a:lnTo>
                    <a:pt x="2214753" y="917066"/>
                  </a:lnTo>
                  <a:lnTo>
                    <a:pt x="2214753" y="982979"/>
                  </a:lnTo>
                  <a:lnTo>
                    <a:pt x="2040636" y="851153"/>
                  </a:lnTo>
                  <a:lnTo>
                    <a:pt x="2214753" y="719327"/>
                  </a:lnTo>
                  <a:lnTo>
                    <a:pt x="2214753" y="785240"/>
                  </a:lnTo>
                  <a:lnTo>
                    <a:pt x="2650236" y="785240"/>
                  </a:lnTo>
                </a:path>
                <a:path w="3019425" h="4060190">
                  <a:moveTo>
                    <a:pt x="2650236" y="195452"/>
                  </a:moveTo>
                  <a:lnTo>
                    <a:pt x="2214753" y="195452"/>
                  </a:lnTo>
                  <a:lnTo>
                    <a:pt x="2214753" y="260603"/>
                  </a:lnTo>
                  <a:lnTo>
                    <a:pt x="2040636" y="130301"/>
                  </a:lnTo>
                  <a:lnTo>
                    <a:pt x="2214753" y="0"/>
                  </a:lnTo>
                  <a:lnTo>
                    <a:pt x="2214753" y="65150"/>
                  </a:lnTo>
                  <a:lnTo>
                    <a:pt x="2650236" y="65150"/>
                  </a:lnTo>
                </a:path>
                <a:path w="3019425" h="4060190">
                  <a:moveTo>
                    <a:pt x="0" y="917321"/>
                  </a:moveTo>
                  <a:lnTo>
                    <a:pt x="435101" y="917321"/>
                  </a:lnTo>
                  <a:lnTo>
                    <a:pt x="435101" y="982979"/>
                  </a:lnTo>
                  <a:lnTo>
                    <a:pt x="630936" y="851662"/>
                  </a:lnTo>
                  <a:lnTo>
                    <a:pt x="435101" y="742188"/>
                  </a:lnTo>
                  <a:lnTo>
                    <a:pt x="435101" y="786002"/>
                  </a:lnTo>
                  <a:lnTo>
                    <a:pt x="0" y="786002"/>
                  </a:lnTo>
                </a:path>
                <a:path w="3019425" h="4060190">
                  <a:moveTo>
                    <a:pt x="1390269" y="2990088"/>
                  </a:moveTo>
                  <a:lnTo>
                    <a:pt x="1390269" y="3427323"/>
                  </a:lnTo>
                  <a:lnTo>
                    <a:pt x="1455420" y="3427323"/>
                  </a:lnTo>
                  <a:lnTo>
                    <a:pt x="1325118" y="3624072"/>
                  </a:lnTo>
                  <a:lnTo>
                    <a:pt x="1194816" y="3427323"/>
                  </a:lnTo>
                  <a:lnTo>
                    <a:pt x="1259967" y="3427323"/>
                  </a:lnTo>
                  <a:lnTo>
                    <a:pt x="1259967" y="2990088"/>
                  </a:lnTo>
                </a:path>
                <a:path w="3019425" h="4060190">
                  <a:moveTo>
                    <a:pt x="1390269" y="1856232"/>
                  </a:moveTo>
                  <a:lnTo>
                    <a:pt x="1390269" y="2292350"/>
                  </a:lnTo>
                  <a:lnTo>
                    <a:pt x="1455420" y="2292350"/>
                  </a:lnTo>
                  <a:lnTo>
                    <a:pt x="1325118" y="2488692"/>
                  </a:lnTo>
                  <a:lnTo>
                    <a:pt x="1194816" y="2292350"/>
                  </a:lnTo>
                  <a:lnTo>
                    <a:pt x="1259967" y="2292350"/>
                  </a:lnTo>
                  <a:lnTo>
                    <a:pt x="1259967" y="1856232"/>
                  </a:lnTo>
                </a:path>
                <a:path w="3019425" h="4060190">
                  <a:moveTo>
                    <a:pt x="2476500" y="3884676"/>
                  </a:moveTo>
                  <a:lnTo>
                    <a:pt x="2476500" y="1505712"/>
                  </a:lnTo>
                  <a:lnTo>
                    <a:pt x="2215007" y="1505712"/>
                  </a:lnTo>
                  <a:lnTo>
                    <a:pt x="2215007" y="1440180"/>
                  </a:lnTo>
                  <a:lnTo>
                    <a:pt x="2040636" y="1571117"/>
                  </a:lnTo>
                  <a:lnTo>
                    <a:pt x="2215007" y="1702054"/>
                  </a:lnTo>
                  <a:lnTo>
                    <a:pt x="2215007" y="1636649"/>
                  </a:lnTo>
                  <a:lnTo>
                    <a:pt x="2345690" y="1636649"/>
                  </a:lnTo>
                </a:path>
                <a:path w="3019425" h="4060190">
                  <a:moveTo>
                    <a:pt x="2346960" y="1636776"/>
                  </a:moveTo>
                  <a:lnTo>
                    <a:pt x="2346960" y="3884676"/>
                  </a:lnTo>
                  <a:lnTo>
                    <a:pt x="2019300" y="3884676"/>
                  </a:lnTo>
                </a:path>
                <a:path w="3019425" h="4060190">
                  <a:moveTo>
                    <a:pt x="2019300" y="4016438"/>
                  </a:moveTo>
                  <a:lnTo>
                    <a:pt x="2845181" y="4016438"/>
                  </a:lnTo>
                  <a:lnTo>
                    <a:pt x="2845181" y="4059936"/>
                  </a:lnTo>
                  <a:lnTo>
                    <a:pt x="3019044" y="3951173"/>
                  </a:lnTo>
                  <a:lnTo>
                    <a:pt x="2845181" y="3820668"/>
                  </a:lnTo>
                  <a:lnTo>
                    <a:pt x="2845181" y="3885920"/>
                  </a:lnTo>
                  <a:lnTo>
                    <a:pt x="2454021" y="388592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1166" y="2565654"/>
              <a:ext cx="760730" cy="1506220"/>
            </a:xfrm>
            <a:custGeom>
              <a:avLst/>
              <a:gdLst/>
              <a:ahLst/>
              <a:cxnLst/>
              <a:rect l="l" t="t" r="r" b="b"/>
              <a:pathLst>
                <a:path w="760729" h="1506220">
                  <a:moveTo>
                    <a:pt x="760476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760476" y="1505712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1166" y="2565654"/>
              <a:ext cx="760730" cy="1506220"/>
            </a:xfrm>
            <a:custGeom>
              <a:avLst/>
              <a:gdLst/>
              <a:ahLst/>
              <a:cxnLst/>
              <a:rect l="l" t="t" r="r" b="b"/>
              <a:pathLst>
                <a:path w="760729" h="1506220">
                  <a:moveTo>
                    <a:pt x="0" y="1505712"/>
                  </a:moveTo>
                  <a:lnTo>
                    <a:pt x="760476" y="1505712"/>
                  </a:lnTo>
                  <a:lnTo>
                    <a:pt x="760476" y="0"/>
                  </a:lnTo>
                  <a:lnTo>
                    <a:pt x="0" y="0"/>
                  </a:lnTo>
                  <a:lnTo>
                    <a:pt x="0" y="15057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78033" y="6253378"/>
            <a:ext cx="314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CW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1165" y="2565654"/>
            <a:ext cx="760730" cy="150622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600">
              <a:latin typeface="Times New Roman"/>
              <a:cs typeface="Times New Roman"/>
            </a:endParaRPr>
          </a:p>
          <a:p>
            <a:pPr marR="26034" algn="ctr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IR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48829" y="4943728"/>
            <a:ext cx="1390650" cy="503555"/>
            <a:chOff x="7648829" y="4943728"/>
            <a:chExt cx="1390650" cy="503555"/>
          </a:xfrm>
        </p:grpSpPr>
        <p:sp>
          <p:nvSpPr>
            <p:cNvPr id="21" name="object 21"/>
            <p:cNvSpPr/>
            <p:nvPr/>
          </p:nvSpPr>
          <p:spPr>
            <a:xfrm>
              <a:off x="7649718" y="4944617"/>
              <a:ext cx="1388745" cy="501650"/>
            </a:xfrm>
            <a:custGeom>
              <a:avLst/>
              <a:gdLst/>
              <a:ahLst/>
              <a:cxnLst/>
              <a:rect l="l" t="t" r="r" b="b"/>
              <a:pathLst>
                <a:path w="1388745" h="501650">
                  <a:moveTo>
                    <a:pt x="1388364" y="0"/>
                  </a:moveTo>
                  <a:lnTo>
                    <a:pt x="0" y="0"/>
                  </a:lnTo>
                  <a:lnTo>
                    <a:pt x="0" y="501395"/>
                  </a:lnTo>
                  <a:lnTo>
                    <a:pt x="1388364" y="501395"/>
                  </a:lnTo>
                  <a:lnTo>
                    <a:pt x="138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49718" y="4944617"/>
              <a:ext cx="1388745" cy="501650"/>
            </a:xfrm>
            <a:custGeom>
              <a:avLst/>
              <a:gdLst/>
              <a:ahLst/>
              <a:cxnLst/>
              <a:rect l="l" t="t" r="r" b="b"/>
              <a:pathLst>
                <a:path w="1388745" h="501650">
                  <a:moveTo>
                    <a:pt x="0" y="501395"/>
                  </a:moveTo>
                  <a:lnTo>
                    <a:pt x="1388364" y="501395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50139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49718" y="4944617"/>
            <a:ext cx="1388745" cy="501650"/>
          </a:xfrm>
          <a:prstGeom prst="rect">
            <a:avLst/>
          </a:prstGeom>
          <a:ln w="22225">
            <a:solidFill>
              <a:srgbClr val="00FFFF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969"/>
              </a:spcBef>
            </a:pPr>
            <a:r>
              <a:rPr sz="1600" spc="-25" dirty="0">
                <a:latin typeface="Symbol"/>
                <a:cs typeface="Symbol"/>
              </a:rPr>
              <a:t></a:t>
            </a:r>
            <a:r>
              <a:rPr sz="2400" spc="-37" baseline="1736" dirty="0">
                <a:latin typeface="Calibri"/>
                <a:cs typeface="Calibri"/>
              </a:rPr>
              <a:t>PC</a:t>
            </a:r>
            <a:endParaRPr sz="2400" baseline="1736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6693" y="2204321"/>
            <a:ext cx="10339705" cy="45161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(IR).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9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branching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satisfied.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Microprogram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(µPC)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branching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starting</a:t>
            </a:r>
            <a:r>
              <a:rPr sz="19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9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branch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9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19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taking</a:t>
            </a:r>
            <a:r>
              <a:rPr sz="19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19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code,</a:t>
            </a:r>
            <a:r>
              <a:rPr sz="19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9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9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CW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consideration.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microinstruction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appropriate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signals,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(CW)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generated.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ROM,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modified.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flexibility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writeable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(WCM)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used.</a:t>
            </a:r>
            <a:endParaRPr sz="19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writeable</a:t>
            </a:r>
            <a:r>
              <a:rPr sz="19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(WCM)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said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dynamically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micro-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9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altered.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2249169"/>
            <a:ext cx="7187565" cy="37147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Flexible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due to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WCM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modified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changing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microprogram.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  <a:tab pos="841375" algn="l"/>
                <a:tab pos="2863850" algn="l"/>
                <a:tab pos="4010660" algn="l"/>
                <a:tab pos="4763135" algn="l"/>
                <a:tab pos="5790565" algn="l"/>
                <a:tab pos="66490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microprogram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works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slow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Hardwired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945372"/>
            <a:ext cx="9501505" cy="48971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Microprogram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Program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stored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memory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generates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signals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required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execute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instruction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set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correctly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75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Consists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microinstructions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7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Microinstruction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Contains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sequencing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word</a:t>
            </a:r>
            <a:endParaRPr sz="1700">
              <a:latin typeface="Times New Roman"/>
              <a:cs typeface="Times New Roman"/>
            </a:endParaRPr>
          </a:p>
          <a:p>
            <a:pPr marL="927100" marR="1399540">
              <a:lnSpc>
                <a:spcPts val="222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Word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clock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cycle</a:t>
            </a:r>
            <a:r>
              <a:rPr sz="1700" spc="5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Sequencing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Word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needed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decide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next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microinstruction</a:t>
            </a:r>
            <a:r>
              <a:rPr sz="1700" spc="-10" dirty="0">
                <a:latin typeface="Times New Roman"/>
                <a:cs typeface="Times New Roman"/>
              </a:rPr>
              <a:t> address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7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Memory</a:t>
            </a:r>
            <a:r>
              <a:rPr sz="17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(Control</a:t>
            </a:r>
            <a:r>
              <a:rPr sz="17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Storage:</a:t>
            </a:r>
            <a:r>
              <a:rPr sz="17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CS)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latin typeface="Times New Roman"/>
                <a:cs typeface="Times New Roman"/>
              </a:rPr>
              <a:t>Storage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microprogrammed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unit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store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microprogram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Writeable</a:t>
            </a:r>
            <a:r>
              <a:rPr sz="17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7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Memory</a:t>
            </a:r>
            <a:r>
              <a:rPr sz="17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(Writeable</a:t>
            </a:r>
            <a:r>
              <a:rPr sz="17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17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Storage:</a:t>
            </a:r>
            <a:r>
              <a:rPr sz="17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WCS)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CS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whose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contents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modified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latin typeface="Times New Roman"/>
                <a:cs typeface="Times New Roman"/>
              </a:rPr>
              <a:t>Allows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microprogram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changed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latin typeface="Times New Roman"/>
                <a:cs typeface="Times New Roman"/>
              </a:rPr>
              <a:t>Instruction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set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modified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Dynamic</a:t>
            </a:r>
            <a:r>
              <a:rPr sz="17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Microprogramming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80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Computer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system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whose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unit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implemented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microprogram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WCS</a:t>
            </a:r>
            <a:endParaRPr sz="1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80"/>
              </a:spcBef>
              <a:buClr>
                <a:srgbClr val="B83C68"/>
              </a:buClr>
              <a:buSzPct val="79411"/>
              <a:buFont typeface="Wingdings"/>
              <a:buChar char=""/>
              <a:tabLst>
                <a:tab pos="354965" algn="l"/>
              </a:tabLst>
            </a:pPr>
            <a:r>
              <a:rPr sz="1700" dirty="0">
                <a:latin typeface="Times New Roman"/>
                <a:cs typeface="Times New Roman"/>
              </a:rPr>
              <a:t>Microprogram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changed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systems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programmer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20" dirty="0">
                <a:latin typeface="Times New Roman"/>
                <a:cs typeface="Times New Roman"/>
              </a:rPr>
              <a:t> user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428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324480"/>
            <a:ext cx="9461500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Stack</a:t>
            </a:r>
            <a:r>
              <a:rPr sz="1800" spc="15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is</a:t>
            </a:r>
            <a:r>
              <a:rPr sz="1800" spc="1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</a:t>
            </a:r>
            <a:r>
              <a:rPr sz="1800" spc="16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contiguous</a:t>
            </a:r>
            <a:r>
              <a:rPr sz="1800" spc="14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memory</a:t>
            </a:r>
            <a:r>
              <a:rPr sz="1800" spc="16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location</a:t>
            </a:r>
            <a:r>
              <a:rPr sz="1800" spc="15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or</a:t>
            </a:r>
            <a:r>
              <a:rPr sz="1800" spc="15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collection</a:t>
            </a:r>
            <a:r>
              <a:rPr sz="1800" spc="16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14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finite</a:t>
            </a:r>
            <a:r>
              <a:rPr sz="1800" spc="16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number</a:t>
            </a:r>
            <a:r>
              <a:rPr sz="1800" spc="16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15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registers</a:t>
            </a:r>
            <a:r>
              <a:rPr sz="1800" spc="15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defined</a:t>
            </a:r>
            <a:r>
              <a:rPr sz="1800" spc="16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by</a:t>
            </a:r>
            <a:r>
              <a:rPr sz="1800" spc="15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user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stores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it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contiguous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memory locations,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memory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stack.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If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it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collection</a:t>
            </a:r>
            <a:r>
              <a:rPr sz="1800" spc="-4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finite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number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registers,</a:t>
            </a:r>
            <a:r>
              <a:rPr sz="1800" spc="-4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called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register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stack.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stack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is</a:t>
            </a:r>
            <a:r>
              <a:rPr sz="1800" spc="-4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reserved</a:t>
            </a:r>
            <a:r>
              <a:rPr sz="1800" spc="-4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area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where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we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can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store</a:t>
            </a:r>
            <a:r>
              <a:rPr sz="1800" spc="-35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3"/>
                </a:solidFill>
                <a:latin typeface="Times New Roman"/>
                <a:cs typeface="Times New Roman"/>
              </a:rPr>
              <a:t>temporary</a:t>
            </a:r>
            <a:r>
              <a:rPr sz="1800" spc="-30" dirty="0">
                <a:solidFill>
                  <a:srgbClr val="1F202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item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retrieved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first.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LIFO.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 hold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 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 is, top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 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 pointer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(SP).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insertion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deletion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item.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insertion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PUSH.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deletion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POP.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simulated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incrementing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decrementing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Pointer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register.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041" y="2240660"/>
            <a:ext cx="422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Full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Empty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4041" y="2641472"/>
            <a:ext cx="475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Descending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Ascending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3636" y="3140582"/>
          <a:ext cx="822325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8358" y="4237482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4885" y="4310634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6" y="0"/>
                </a:moveTo>
                <a:lnTo>
                  <a:pt x="359156" y="76200"/>
                </a:lnTo>
                <a:lnTo>
                  <a:pt x="416306" y="47625"/>
                </a:lnTo>
                <a:lnTo>
                  <a:pt x="377063" y="47625"/>
                </a:lnTo>
                <a:lnTo>
                  <a:pt x="381381" y="43307"/>
                </a:lnTo>
                <a:lnTo>
                  <a:pt x="381381" y="32893"/>
                </a:lnTo>
                <a:lnTo>
                  <a:pt x="377063" y="28575"/>
                </a:lnTo>
                <a:lnTo>
                  <a:pt x="416306" y="28575"/>
                </a:lnTo>
                <a:lnTo>
                  <a:pt x="359156" y="0"/>
                </a:lnTo>
                <a:close/>
              </a:path>
              <a:path w="435609" h="76200">
                <a:moveTo>
                  <a:pt x="359156" y="28575"/>
                </a:moveTo>
                <a:lnTo>
                  <a:pt x="4267" y="28575"/>
                </a:lnTo>
                <a:lnTo>
                  <a:pt x="0" y="32893"/>
                </a:lnTo>
                <a:lnTo>
                  <a:pt x="0" y="43307"/>
                </a:lnTo>
                <a:lnTo>
                  <a:pt x="4267" y="47625"/>
                </a:lnTo>
                <a:lnTo>
                  <a:pt x="359156" y="47625"/>
                </a:lnTo>
                <a:lnTo>
                  <a:pt x="359156" y="28575"/>
                </a:lnTo>
                <a:close/>
              </a:path>
              <a:path w="435609" h="76200">
                <a:moveTo>
                  <a:pt x="416306" y="28575"/>
                </a:moveTo>
                <a:lnTo>
                  <a:pt x="377063" y="28575"/>
                </a:lnTo>
                <a:lnTo>
                  <a:pt x="381381" y="32893"/>
                </a:lnTo>
                <a:lnTo>
                  <a:pt x="381381" y="43307"/>
                </a:lnTo>
                <a:lnTo>
                  <a:pt x="377063" y="47625"/>
                </a:lnTo>
                <a:lnTo>
                  <a:pt x="416306" y="47625"/>
                </a:lnTo>
                <a:lnTo>
                  <a:pt x="435356" y="38100"/>
                </a:lnTo>
                <a:lnTo>
                  <a:pt x="416306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6810" y="3147796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88790" y="3167888"/>
          <a:ext cx="765175" cy="217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54146" y="4264914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0672" y="4338065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10" h="76200">
                <a:moveTo>
                  <a:pt x="359155" y="0"/>
                </a:moveTo>
                <a:lnTo>
                  <a:pt x="359155" y="76199"/>
                </a:lnTo>
                <a:lnTo>
                  <a:pt x="416305" y="47624"/>
                </a:lnTo>
                <a:lnTo>
                  <a:pt x="377063" y="47624"/>
                </a:lnTo>
                <a:lnTo>
                  <a:pt x="381380" y="43306"/>
                </a:lnTo>
                <a:lnTo>
                  <a:pt x="381380" y="32892"/>
                </a:lnTo>
                <a:lnTo>
                  <a:pt x="377063" y="28574"/>
                </a:lnTo>
                <a:lnTo>
                  <a:pt x="416305" y="28574"/>
                </a:lnTo>
                <a:lnTo>
                  <a:pt x="359155" y="0"/>
                </a:lnTo>
                <a:close/>
              </a:path>
              <a:path w="435610" h="76200">
                <a:moveTo>
                  <a:pt x="359155" y="28574"/>
                </a:moveTo>
                <a:lnTo>
                  <a:pt x="4317" y="28574"/>
                </a:lnTo>
                <a:lnTo>
                  <a:pt x="0" y="32892"/>
                </a:lnTo>
                <a:lnTo>
                  <a:pt x="0" y="43306"/>
                </a:lnTo>
                <a:lnTo>
                  <a:pt x="4317" y="47624"/>
                </a:lnTo>
                <a:lnTo>
                  <a:pt x="359155" y="47624"/>
                </a:lnTo>
                <a:lnTo>
                  <a:pt x="359155" y="28574"/>
                </a:lnTo>
                <a:close/>
              </a:path>
              <a:path w="435610" h="76200">
                <a:moveTo>
                  <a:pt x="416305" y="28574"/>
                </a:moveTo>
                <a:lnTo>
                  <a:pt x="377063" y="28574"/>
                </a:lnTo>
                <a:lnTo>
                  <a:pt x="381380" y="32892"/>
                </a:lnTo>
                <a:lnTo>
                  <a:pt x="381380" y="43306"/>
                </a:lnTo>
                <a:lnTo>
                  <a:pt x="377063" y="47624"/>
                </a:lnTo>
                <a:lnTo>
                  <a:pt x="416305" y="47624"/>
                </a:lnTo>
                <a:lnTo>
                  <a:pt x="435355" y="38099"/>
                </a:lnTo>
                <a:lnTo>
                  <a:pt x="416305" y="28574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2344" y="3174171"/>
            <a:ext cx="125730" cy="21609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922509" y="3227197"/>
          <a:ext cx="822325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10" dirty="0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105138" y="4089653"/>
            <a:ext cx="387350" cy="224154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639"/>
              </a:lnSpc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94901" y="4158234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5" y="0"/>
                </a:moveTo>
                <a:lnTo>
                  <a:pt x="359155" y="76200"/>
                </a:lnTo>
                <a:lnTo>
                  <a:pt x="416305" y="47625"/>
                </a:lnTo>
                <a:lnTo>
                  <a:pt x="377063" y="47625"/>
                </a:lnTo>
                <a:lnTo>
                  <a:pt x="381380" y="43307"/>
                </a:lnTo>
                <a:lnTo>
                  <a:pt x="381380" y="32893"/>
                </a:lnTo>
                <a:lnTo>
                  <a:pt x="377063" y="28575"/>
                </a:lnTo>
                <a:lnTo>
                  <a:pt x="416305" y="28575"/>
                </a:lnTo>
                <a:lnTo>
                  <a:pt x="359155" y="0"/>
                </a:lnTo>
                <a:close/>
              </a:path>
              <a:path w="435609" h="76200">
                <a:moveTo>
                  <a:pt x="359155" y="28575"/>
                </a:moveTo>
                <a:lnTo>
                  <a:pt x="4318" y="28575"/>
                </a:lnTo>
                <a:lnTo>
                  <a:pt x="0" y="32893"/>
                </a:lnTo>
                <a:lnTo>
                  <a:pt x="0" y="43307"/>
                </a:lnTo>
                <a:lnTo>
                  <a:pt x="4318" y="47625"/>
                </a:lnTo>
                <a:lnTo>
                  <a:pt x="359155" y="47625"/>
                </a:lnTo>
                <a:lnTo>
                  <a:pt x="359155" y="28575"/>
                </a:lnTo>
                <a:close/>
              </a:path>
              <a:path w="435609" h="76200">
                <a:moveTo>
                  <a:pt x="416305" y="28575"/>
                </a:moveTo>
                <a:lnTo>
                  <a:pt x="377063" y="28575"/>
                </a:lnTo>
                <a:lnTo>
                  <a:pt x="381380" y="32893"/>
                </a:lnTo>
                <a:lnTo>
                  <a:pt x="381380" y="43307"/>
                </a:lnTo>
                <a:lnTo>
                  <a:pt x="377063" y="47625"/>
                </a:lnTo>
                <a:lnTo>
                  <a:pt x="416305" y="47625"/>
                </a:lnTo>
                <a:lnTo>
                  <a:pt x="435355" y="38100"/>
                </a:lnTo>
                <a:lnTo>
                  <a:pt x="416305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26826" y="3234283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159370" y="3141979"/>
          <a:ext cx="822325" cy="2175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323838" y="4239005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0365" y="4312158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5" y="0"/>
                </a:moveTo>
                <a:lnTo>
                  <a:pt x="359155" y="76200"/>
                </a:lnTo>
                <a:lnTo>
                  <a:pt x="416305" y="47625"/>
                </a:lnTo>
                <a:lnTo>
                  <a:pt x="377062" y="47625"/>
                </a:lnTo>
                <a:lnTo>
                  <a:pt x="381380" y="43307"/>
                </a:lnTo>
                <a:lnTo>
                  <a:pt x="381380" y="32893"/>
                </a:lnTo>
                <a:lnTo>
                  <a:pt x="377062" y="28575"/>
                </a:lnTo>
                <a:lnTo>
                  <a:pt x="416305" y="28575"/>
                </a:lnTo>
                <a:lnTo>
                  <a:pt x="359155" y="0"/>
                </a:lnTo>
                <a:close/>
              </a:path>
              <a:path w="435609" h="76200">
                <a:moveTo>
                  <a:pt x="359155" y="28575"/>
                </a:moveTo>
                <a:lnTo>
                  <a:pt x="4317" y="28575"/>
                </a:lnTo>
                <a:lnTo>
                  <a:pt x="0" y="32893"/>
                </a:lnTo>
                <a:lnTo>
                  <a:pt x="0" y="43307"/>
                </a:lnTo>
                <a:lnTo>
                  <a:pt x="4317" y="47625"/>
                </a:lnTo>
                <a:lnTo>
                  <a:pt x="359155" y="47625"/>
                </a:lnTo>
                <a:lnTo>
                  <a:pt x="359155" y="28575"/>
                </a:lnTo>
                <a:close/>
              </a:path>
              <a:path w="435609" h="76200">
                <a:moveTo>
                  <a:pt x="416305" y="28575"/>
                </a:moveTo>
                <a:lnTo>
                  <a:pt x="377062" y="28575"/>
                </a:lnTo>
                <a:lnTo>
                  <a:pt x="381380" y="32893"/>
                </a:lnTo>
                <a:lnTo>
                  <a:pt x="381380" y="43307"/>
                </a:lnTo>
                <a:lnTo>
                  <a:pt x="377062" y="47625"/>
                </a:lnTo>
                <a:lnTo>
                  <a:pt x="416305" y="47625"/>
                </a:lnTo>
                <a:lnTo>
                  <a:pt x="435355" y="38100"/>
                </a:lnTo>
                <a:lnTo>
                  <a:pt x="416305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63306" y="3149294"/>
            <a:ext cx="125730" cy="21596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9172" y="5439637"/>
            <a:ext cx="1057275" cy="9963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Full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SP-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08196" y="5407511"/>
            <a:ext cx="1148715" cy="106553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Empty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1035"/>
              </a:spcBef>
            </a:pP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SP-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9392" y="5495645"/>
            <a:ext cx="1553845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Descending</a:t>
            </a:r>
            <a:r>
              <a:rPr sz="16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276225" marR="186690">
              <a:lnSpc>
                <a:spcPct val="100000"/>
              </a:lnSpc>
              <a:spcBef>
                <a:spcPts val="1360"/>
              </a:spcBef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-</a:t>
            </a:r>
            <a:r>
              <a:rPr sz="1800" spc="-50" dirty="0">
                <a:latin typeface="Times New Roman"/>
                <a:cs typeface="Times New Roman"/>
              </a:rPr>
              <a:t>1 </a:t>
            </a: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88169" y="5363104"/>
            <a:ext cx="1553210" cy="10871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Ascending</a:t>
            </a:r>
            <a:r>
              <a:rPr sz="16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405130" marR="5080">
              <a:lnSpc>
                <a:spcPct val="100000"/>
              </a:lnSpc>
              <a:spcBef>
                <a:spcPts val="1120"/>
              </a:spcBef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+1 </a:t>
            </a: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72311" y="2326894"/>
          <a:ext cx="822325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37794" y="3423665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321" y="3496817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6" y="0"/>
                </a:moveTo>
                <a:lnTo>
                  <a:pt x="359156" y="76200"/>
                </a:lnTo>
                <a:lnTo>
                  <a:pt x="416306" y="47625"/>
                </a:lnTo>
                <a:lnTo>
                  <a:pt x="377063" y="47625"/>
                </a:lnTo>
                <a:lnTo>
                  <a:pt x="381381" y="43307"/>
                </a:lnTo>
                <a:lnTo>
                  <a:pt x="381381" y="32893"/>
                </a:lnTo>
                <a:lnTo>
                  <a:pt x="377063" y="28575"/>
                </a:lnTo>
                <a:lnTo>
                  <a:pt x="416306" y="28575"/>
                </a:lnTo>
                <a:lnTo>
                  <a:pt x="359156" y="0"/>
                </a:lnTo>
                <a:close/>
              </a:path>
              <a:path w="435609" h="76200">
                <a:moveTo>
                  <a:pt x="359156" y="28575"/>
                </a:moveTo>
                <a:lnTo>
                  <a:pt x="4267" y="28575"/>
                </a:lnTo>
                <a:lnTo>
                  <a:pt x="0" y="32893"/>
                </a:lnTo>
                <a:lnTo>
                  <a:pt x="0" y="43307"/>
                </a:lnTo>
                <a:lnTo>
                  <a:pt x="4267" y="47625"/>
                </a:lnTo>
                <a:lnTo>
                  <a:pt x="359156" y="47625"/>
                </a:lnTo>
                <a:lnTo>
                  <a:pt x="359156" y="28575"/>
                </a:lnTo>
                <a:close/>
              </a:path>
              <a:path w="435609" h="76200">
                <a:moveTo>
                  <a:pt x="416306" y="28575"/>
                </a:moveTo>
                <a:lnTo>
                  <a:pt x="377063" y="28575"/>
                </a:lnTo>
                <a:lnTo>
                  <a:pt x="381381" y="32893"/>
                </a:lnTo>
                <a:lnTo>
                  <a:pt x="381381" y="43307"/>
                </a:lnTo>
                <a:lnTo>
                  <a:pt x="377063" y="47625"/>
                </a:lnTo>
                <a:lnTo>
                  <a:pt x="416306" y="47625"/>
                </a:lnTo>
                <a:lnTo>
                  <a:pt x="435356" y="38100"/>
                </a:lnTo>
                <a:lnTo>
                  <a:pt x="416306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75738" y="2333980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47464" y="2354198"/>
          <a:ext cx="765175" cy="217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512058" y="3451097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8584" y="3524250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10" h="76200">
                <a:moveTo>
                  <a:pt x="359155" y="0"/>
                </a:moveTo>
                <a:lnTo>
                  <a:pt x="359155" y="76200"/>
                </a:lnTo>
                <a:lnTo>
                  <a:pt x="416305" y="47625"/>
                </a:lnTo>
                <a:lnTo>
                  <a:pt x="377063" y="47625"/>
                </a:lnTo>
                <a:lnTo>
                  <a:pt x="381380" y="43307"/>
                </a:lnTo>
                <a:lnTo>
                  <a:pt x="381380" y="32892"/>
                </a:lnTo>
                <a:lnTo>
                  <a:pt x="377063" y="28575"/>
                </a:lnTo>
                <a:lnTo>
                  <a:pt x="416305" y="28575"/>
                </a:lnTo>
                <a:lnTo>
                  <a:pt x="359155" y="0"/>
                </a:lnTo>
                <a:close/>
              </a:path>
              <a:path w="435610" h="76200">
                <a:moveTo>
                  <a:pt x="359155" y="28575"/>
                </a:moveTo>
                <a:lnTo>
                  <a:pt x="4317" y="28575"/>
                </a:lnTo>
                <a:lnTo>
                  <a:pt x="0" y="32892"/>
                </a:lnTo>
                <a:lnTo>
                  <a:pt x="0" y="43307"/>
                </a:lnTo>
                <a:lnTo>
                  <a:pt x="4317" y="47625"/>
                </a:lnTo>
                <a:lnTo>
                  <a:pt x="359155" y="47625"/>
                </a:lnTo>
                <a:lnTo>
                  <a:pt x="359155" y="28575"/>
                </a:lnTo>
                <a:close/>
              </a:path>
              <a:path w="435610" h="76200">
                <a:moveTo>
                  <a:pt x="416305" y="28575"/>
                </a:moveTo>
                <a:lnTo>
                  <a:pt x="377063" y="28575"/>
                </a:lnTo>
                <a:lnTo>
                  <a:pt x="381380" y="32892"/>
                </a:lnTo>
                <a:lnTo>
                  <a:pt x="381380" y="43307"/>
                </a:lnTo>
                <a:lnTo>
                  <a:pt x="377063" y="47625"/>
                </a:lnTo>
                <a:lnTo>
                  <a:pt x="416305" y="47625"/>
                </a:lnTo>
                <a:lnTo>
                  <a:pt x="435355" y="38100"/>
                </a:lnTo>
                <a:lnTo>
                  <a:pt x="416305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1145" y="2361031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981310" y="2413507"/>
          <a:ext cx="822325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10" dirty="0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9164573" y="3275838"/>
            <a:ext cx="387350" cy="224154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639"/>
              </a:lnSpc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52813" y="3344417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5" y="0"/>
                </a:moveTo>
                <a:lnTo>
                  <a:pt x="359155" y="76200"/>
                </a:lnTo>
                <a:lnTo>
                  <a:pt x="416305" y="47625"/>
                </a:lnTo>
                <a:lnTo>
                  <a:pt x="377062" y="47625"/>
                </a:lnTo>
                <a:lnTo>
                  <a:pt x="381380" y="43307"/>
                </a:lnTo>
                <a:lnTo>
                  <a:pt x="381380" y="32893"/>
                </a:lnTo>
                <a:lnTo>
                  <a:pt x="377062" y="28575"/>
                </a:lnTo>
                <a:lnTo>
                  <a:pt x="416305" y="28575"/>
                </a:lnTo>
                <a:lnTo>
                  <a:pt x="359155" y="0"/>
                </a:lnTo>
                <a:close/>
              </a:path>
              <a:path w="435609" h="76200">
                <a:moveTo>
                  <a:pt x="359155" y="28575"/>
                </a:moveTo>
                <a:lnTo>
                  <a:pt x="4317" y="28575"/>
                </a:lnTo>
                <a:lnTo>
                  <a:pt x="0" y="32893"/>
                </a:lnTo>
                <a:lnTo>
                  <a:pt x="0" y="43307"/>
                </a:lnTo>
                <a:lnTo>
                  <a:pt x="4317" y="47625"/>
                </a:lnTo>
                <a:lnTo>
                  <a:pt x="359155" y="47625"/>
                </a:lnTo>
                <a:lnTo>
                  <a:pt x="359155" y="28575"/>
                </a:lnTo>
                <a:close/>
              </a:path>
              <a:path w="435609" h="76200">
                <a:moveTo>
                  <a:pt x="416305" y="28575"/>
                </a:moveTo>
                <a:lnTo>
                  <a:pt x="377062" y="28575"/>
                </a:lnTo>
                <a:lnTo>
                  <a:pt x="381380" y="32893"/>
                </a:lnTo>
                <a:lnTo>
                  <a:pt x="381380" y="43307"/>
                </a:lnTo>
                <a:lnTo>
                  <a:pt x="377062" y="47625"/>
                </a:lnTo>
                <a:lnTo>
                  <a:pt x="416305" y="47625"/>
                </a:lnTo>
                <a:lnTo>
                  <a:pt x="435355" y="38100"/>
                </a:lnTo>
                <a:lnTo>
                  <a:pt x="416305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85372" y="2420467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18044" y="2328291"/>
          <a:ext cx="822325" cy="219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80" dirty="0">
                          <a:latin typeface="Verdana"/>
                          <a:cs typeface="Verdana"/>
                        </a:rPr>
                        <a:t>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383273" y="3425190"/>
            <a:ext cx="387350" cy="22288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ahoma"/>
                <a:cs typeface="Tahoma"/>
              </a:rPr>
              <a:t>SP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89801" y="3498341"/>
            <a:ext cx="435609" cy="76200"/>
          </a:xfrm>
          <a:custGeom>
            <a:avLst/>
            <a:gdLst/>
            <a:ahLst/>
            <a:cxnLst/>
            <a:rect l="l" t="t" r="r" b="b"/>
            <a:pathLst>
              <a:path w="435609" h="76200">
                <a:moveTo>
                  <a:pt x="359155" y="0"/>
                </a:moveTo>
                <a:lnTo>
                  <a:pt x="359155" y="76200"/>
                </a:lnTo>
                <a:lnTo>
                  <a:pt x="416305" y="47625"/>
                </a:lnTo>
                <a:lnTo>
                  <a:pt x="377063" y="47625"/>
                </a:lnTo>
                <a:lnTo>
                  <a:pt x="381380" y="43307"/>
                </a:lnTo>
                <a:lnTo>
                  <a:pt x="381380" y="32893"/>
                </a:lnTo>
                <a:lnTo>
                  <a:pt x="377063" y="28575"/>
                </a:lnTo>
                <a:lnTo>
                  <a:pt x="416305" y="28575"/>
                </a:lnTo>
                <a:lnTo>
                  <a:pt x="359155" y="0"/>
                </a:lnTo>
                <a:close/>
              </a:path>
              <a:path w="435609" h="76200">
                <a:moveTo>
                  <a:pt x="359155" y="28575"/>
                </a:moveTo>
                <a:lnTo>
                  <a:pt x="4318" y="28575"/>
                </a:lnTo>
                <a:lnTo>
                  <a:pt x="0" y="32893"/>
                </a:lnTo>
                <a:lnTo>
                  <a:pt x="0" y="43307"/>
                </a:lnTo>
                <a:lnTo>
                  <a:pt x="4318" y="47625"/>
                </a:lnTo>
                <a:lnTo>
                  <a:pt x="359155" y="47625"/>
                </a:lnTo>
                <a:lnTo>
                  <a:pt x="359155" y="28575"/>
                </a:lnTo>
                <a:close/>
              </a:path>
              <a:path w="435609" h="76200">
                <a:moveTo>
                  <a:pt x="416305" y="28575"/>
                </a:moveTo>
                <a:lnTo>
                  <a:pt x="377063" y="28575"/>
                </a:lnTo>
                <a:lnTo>
                  <a:pt x="381380" y="32893"/>
                </a:lnTo>
                <a:lnTo>
                  <a:pt x="381380" y="43307"/>
                </a:lnTo>
                <a:lnTo>
                  <a:pt x="377063" y="47625"/>
                </a:lnTo>
                <a:lnTo>
                  <a:pt x="416305" y="47625"/>
                </a:lnTo>
                <a:lnTo>
                  <a:pt x="435355" y="38100"/>
                </a:lnTo>
                <a:lnTo>
                  <a:pt x="416305" y="285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22106" y="2335123"/>
            <a:ext cx="125730" cy="2159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0" dirty="0"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spc="-50" dirty="0"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0" dirty="0"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b="1" spc="-50" dirty="0">
                <a:latin typeface="Tahoma"/>
                <a:cs typeface="Tahoma"/>
              </a:rPr>
              <a:t>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593" y="4540430"/>
            <a:ext cx="1958975" cy="10718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Full</a:t>
            </a:r>
            <a:r>
              <a:rPr sz="1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Descending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571500" marR="34671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SP-</a:t>
            </a:r>
            <a:r>
              <a:rPr sz="1800" spc="-50" dirty="0">
                <a:latin typeface="Times New Roman"/>
                <a:cs typeface="Times New Roman"/>
              </a:rPr>
              <a:t>1 </a:t>
            </a: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3907" y="4552052"/>
            <a:ext cx="2192020" cy="9944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Empty</a:t>
            </a:r>
            <a:r>
              <a:rPr sz="1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Descending</a:t>
            </a:r>
            <a:r>
              <a:rPr sz="16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658495">
              <a:lnSpc>
                <a:spcPct val="100000"/>
              </a:lnSpc>
              <a:spcBef>
                <a:spcPts val="740"/>
              </a:spcBef>
            </a:pP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  <a:p>
            <a:pPr marL="6584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SP-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7509" y="4507683"/>
            <a:ext cx="1853564" cy="10636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07034" indent="-394335">
              <a:lnSpc>
                <a:spcPct val="100000"/>
              </a:lnSpc>
              <a:spcBef>
                <a:spcPts val="1005"/>
              </a:spcBef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Full</a:t>
            </a:r>
            <a:r>
              <a:rPr sz="16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Ascending</a:t>
            </a:r>
            <a:r>
              <a:rPr sz="1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407034" marR="304165">
              <a:lnSpc>
                <a:spcPct val="100000"/>
              </a:lnSpc>
              <a:spcBef>
                <a:spcPts val="1025"/>
              </a:spcBef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+1 </a:t>
            </a: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74302" y="4515389"/>
            <a:ext cx="2090420" cy="10521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Empty</a:t>
            </a:r>
            <a:r>
              <a:rPr sz="16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Ascending</a:t>
            </a:r>
            <a:r>
              <a:rPr sz="16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Stack</a:t>
            </a:r>
            <a:endParaRPr sz="1600">
              <a:latin typeface="Times New Roman"/>
              <a:cs typeface="Times New Roman"/>
            </a:endParaRPr>
          </a:p>
          <a:p>
            <a:pPr marL="633095">
              <a:lnSpc>
                <a:spcPct val="100000"/>
              </a:lnSpc>
              <a:spcBef>
                <a:spcPts val="975"/>
              </a:spcBef>
            </a:pPr>
            <a:r>
              <a:rPr sz="1800" spc="-20" dirty="0">
                <a:latin typeface="Times New Roman"/>
                <a:cs typeface="Times New Roman"/>
              </a:rPr>
              <a:t>PUSH</a:t>
            </a:r>
            <a:endParaRPr sz="1800">
              <a:latin typeface="Times New Roman"/>
              <a:cs typeface="Times New Roman"/>
            </a:endParaRPr>
          </a:p>
          <a:p>
            <a:pPr marL="6330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←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+1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Polish</a:t>
            </a:r>
            <a:r>
              <a:rPr spc="-225" dirty="0"/>
              <a:t> </a:t>
            </a:r>
            <a:r>
              <a:rPr spc="-10" dirty="0"/>
              <a:t>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319" y="2131542"/>
            <a:ext cx="10228580" cy="45421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arithmetic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expression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known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notation</a:t>
            </a:r>
            <a:r>
              <a:rPr sz="1700" spc="-1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63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arithmetic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expression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written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three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different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equivalent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notations,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is,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without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changing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essence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output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-10" dirty="0">
                <a:latin typeface="Times New Roman"/>
                <a:cs typeface="Times New Roman"/>
              </a:rPr>
              <a:t> expression.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notations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−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9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Infix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9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Prefix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Polish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(</a:t>
            </a:r>
            <a:r>
              <a:rPr sz="1700" spc="-10" dirty="0">
                <a:solidFill>
                  <a:srgbClr val="C00000"/>
                </a:solidFill>
                <a:latin typeface="Times New Roman"/>
                <a:cs typeface="Times New Roman"/>
              </a:rPr>
              <a:t>Reverse-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Polish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Infix,</a:t>
            </a:r>
            <a:r>
              <a:rPr sz="17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Prefix</a:t>
            </a:r>
            <a:r>
              <a:rPr sz="17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Postfix</a:t>
            </a:r>
            <a:r>
              <a:rPr sz="17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equivalent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writing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algebraic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writing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infix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example,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C00000"/>
                </a:solidFill>
                <a:latin typeface="Times New Roman"/>
                <a:cs typeface="Times New Roman"/>
              </a:rPr>
              <a:t>A+B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r>
              <a:rPr sz="17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here,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plus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17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B.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73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Although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expressions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infix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notation,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difficult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parse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lot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evaluate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about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precedence,</a:t>
            </a:r>
            <a:r>
              <a:rPr sz="17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associativity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rules,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brackets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overrides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rules.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3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work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efficiently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expressions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prefix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Reverse</a:t>
            </a:r>
            <a:r>
              <a:rPr spc="-240" dirty="0"/>
              <a:t> </a:t>
            </a:r>
            <a:r>
              <a:rPr spc="-180" dirty="0"/>
              <a:t>Polish</a:t>
            </a:r>
            <a:r>
              <a:rPr spc="-240" dirty="0"/>
              <a:t> </a:t>
            </a:r>
            <a:r>
              <a:rPr spc="-10" dirty="0"/>
              <a:t>Notation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48916"/>
            <a:ext cx="9629775" cy="4411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106805" algn="l"/>
                <a:tab pos="1953895" algn="l"/>
                <a:tab pos="2429510" algn="l"/>
                <a:tab pos="3046730" algn="l"/>
                <a:tab pos="3401695" algn="l"/>
                <a:tab pos="3827145" algn="l"/>
                <a:tab pos="5055870" algn="l"/>
                <a:tab pos="5565140" algn="l"/>
                <a:tab pos="6040120" algn="l"/>
                <a:tab pos="6273800" algn="l"/>
                <a:tab pos="6953250" algn="l"/>
                <a:tab pos="7843520" algn="l"/>
                <a:tab pos="930529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Postfix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Jan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Łukasiewicz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who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Polish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logician,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mathematician,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philosopher.</a:t>
            </a:r>
            <a:endParaRPr sz="17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His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aim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develop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parenthesis-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prefix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(also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7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Polish</a:t>
            </a:r>
            <a:r>
              <a:rPr sz="1700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notation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postfix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Reverse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Polish Notation</a:t>
            </a:r>
            <a:r>
              <a:rPr sz="1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7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RPN.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notation,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operands.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example,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700" i="1" dirty="0">
                <a:solidFill>
                  <a:srgbClr val="FF0000"/>
                </a:solidFill>
                <a:latin typeface="Times New Roman"/>
                <a:cs typeface="Times New Roman"/>
              </a:rPr>
              <a:t>A+B</a:t>
            </a:r>
            <a:r>
              <a:rPr sz="17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infix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notation, 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FF0000"/>
                </a:solidFill>
                <a:latin typeface="Times New Roman"/>
                <a:cs typeface="Times New Roman"/>
              </a:rPr>
              <a:t>AB+</a:t>
            </a:r>
            <a:r>
              <a:rPr sz="17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evaluation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(A</a:t>
            </a:r>
            <a:r>
              <a:rPr sz="17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B)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as:</a:t>
            </a:r>
            <a:r>
              <a:rPr sz="17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AB+C*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notation.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follow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precedence.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parenthesis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3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occurs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operated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operands.</a:t>
            </a:r>
            <a:endParaRPr sz="1700">
              <a:latin typeface="Times New Roman"/>
              <a:cs typeface="Times New Roman"/>
            </a:endParaRPr>
          </a:p>
          <a:p>
            <a:pPr marL="355600" marR="889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example,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7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postfix</a:t>
            </a:r>
            <a:r>
              <a:rPr sz="17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notation</a:t>
            </a:r>
            <a:r>
              <a:rPr sz="17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AB+C*.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17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evaluation,</a:t>
            </a:r>
            <a:r>
              <a:rPr sz="17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prior</a:t>
            </a:r>
            <a:r>
              <a:rPr sz="17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Flag</a:t>
            </a:r>
            <a:r>
              <a:rPr spc="-285" dirty="0"/>
              <a:t> </a:t>
            </a:r>
            <a:r>
              <a:rPr spc="-140" dirty="0"/>
              <a:t>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592" y="2403704"/>
            <a:ext cx="10151110" cy="38519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CF: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PF: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AC: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D3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passes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D4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ZF: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zero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SF: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D7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reset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(Signed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TF: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Trap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non-maskable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interrupt.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non-maskable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IF: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 interrupt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52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DF:</a:t>
            </a:r>
            <a:r>
              <a:rPr sz="2000" spc="25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higher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higher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192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OF:</a:t>
            </a:r>
            <a:r>
              <a:rPr sz="20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overflow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Stack, Queue,</a:t>
            </a:r>
            <a:r>
              <a:rPr sz="20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showing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overflow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89795"/>
            <a:ext cx="8856980" cy="36588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Now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need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calculate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value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arithmetic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operations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using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stack.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 procedure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getting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result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is: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B83C68"/>
              </a:buClr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Convert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expression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Reverse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Polish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notation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(post-fix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notation).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Push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operands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into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stack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order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they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appear.</a:t>
            </a:r>
            <a:endParaRPr sz="2000">
              <a:latin typeface="Times New Roman"/>
              <a:cs typeface="Times New Roman"/>
            </a:endParaRPr>
          </a:p>
          <a:p>
            <a:pPr marL="355600" marR="457200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When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any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operator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encounter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pop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two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topmost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operands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executing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After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execution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push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result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into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stack.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After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complete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execution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expression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final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result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remains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top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stack.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6844" y="2130932"/>
            <a:ext cx="6557645" cy="17570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Example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Infix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notation: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(2+4)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(4+6)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Post-</a:t>
            </a:r>
            <a:r>
              <a:rPr sz="1800" dirty="0">
                <a:latin typeface="Times New Roman"/>
                <a:cs typeface="Times New Roman"/>
              </a:rPr>
              <a:t>fix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notation: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2 4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+ 4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 + </a:t>
            </a:r>
            <a:r>
              <a:rPr sz="1800" spc="-50" dirty="0">
                <a:latin typeface="Times New Roman"/>
                <a:cs typeface="Times New Roman"/>
              </a:rPr>
              <a:t>*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Result: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60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stack</a:t>
            </a:r>
            <a:r>
              <a:rPr sz="18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operations</a:t>
            </a:r>
            <a:r>
              <a:rPr sz="18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8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this</a:t>
            </a:r>
            <a:r>
              <a:rPr sz="18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expression</a:t>
            </a:r>
            <a:r>
              <a:rPr sz="18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evaluation</a:t>
            </a:r>
            <a:r>
              <a:rPr sz="18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shown</a:t>
            </a:r>
            <a:r>
              <a:rPr sz="18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below: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088" y="4005070"/>
            <a:ext cx="8162544" cy="28072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Evaluation</a:t>
            </a:r>
            <a:r>
              <a:rPr spc="-200" dirty="0"/>
              <a:t> </a:t>
            </a:r>
            <a:r>
              <a:rPr dirty="0"/>
              <a:t>of</a:t>
            </a:r>
            <a:r>
              <a:rPr spc="-225" dirty="0"/>
              <a:t> </a:t>
            </a:r>
            <a:r>
              <a:rPr spc="-75" dirty="0"/>
              <a:t>Arithmetic</a:t>
            </a:r>
            <a:r>
              <a:rPr spc="-210" dirty="0"/>
              <a:t> </a:t>
            </a:r>
            <a:r>
              <a:rPr spc="-175" dirty="0"/>
              <a:t>Expression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Subroutine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39137"/>
            <a:ext cx="9512300" cy="180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200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programming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200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2021"/>
                </a:solidFill>
                <a:latin typeface="Times New Roman"/>
                <a:cs typeface="Times New Roman"/>
              </a:rPr>
              <a:t>subroutine</a:t>
            </a:r>
            <a:r>
              <a:rPr sz="2000" b="1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sequence</a:t>
            </a:r>
            <a:r>
              <a:rPr sz="200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200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that</a:t>
            </a:r>
            <a:r>
              <a:rPr sz="200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performs</a:t>
            </a:r>
            <a:r>
              <a:rPr sz="2000" spc="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spc="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specific</a:t>
            </a:r>
            <a:r>
              <a:rPr sz="2000" spc="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task,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packaged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 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unit.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can then</a:t>
            </a:r>
            <a:r>
              <a:rPr sz="20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used</a:t>
            </a:r>
            <a:r>
              <a:rPr sz="20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programs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wherever</a:t>
            </a:r>
            <a:r>
              <a:rPr sz="2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that</a:t>
            </a:r>
            <a:r>
              <a:rPr sz="20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particular</a:t>
            </a:r>
            <a:r>
              <a:rPr sz="2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task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should</a:t>
            </a:r>
            <a:r>
              <a:rPr sz="2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 performed.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Subroutines</a:t>
            </a:r>
            <a:r>
              <a:rPr sz="2000" spc="1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may</a:t>
            </a:r>
            <a:r>
              <a:rPr sz="2000" spc="1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2000" spc="1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defined</a:t>
            </a:r>
            <a:r>
              <a:rPr sz="2000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within</a:t>
            </a:r>
            <a:r>
              <a:rPr sz="2000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programs,</a:t>
            </a:r>
            <a:r>
              <a:rPr sz="2000" spc="1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or</a:t>
            </a:r>
            <a:r>
              <a:rPr sz="2000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separately</a:t>
            </a:r>
            <a:r>
              <a:rPr sz="2000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2000" spc="1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libraries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that</a:t>
            </a:r>
            <a:r>
              <a:rPr sz="2000" spc="1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can</a:t>
            </a:r>
            <a:r>
              <a:rPr sz="2000" spc="1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2000" spc="1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by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many</a:t>
            </a:r>
            <a:r>
              <a:rPr sz="200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programs.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4144517"/>
            <a:ext cx="950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960119" algn="l"/>
                <a:tab pos="2219325" algn="l"/>
                <a:tab pos="3991610" algn="l"/>
                <a:tab pos="5462905" algn="l"/>
                <a:tab pos="5967095" algn="l"/>
                <a:tab pos="7430770" algn="l"/>
                <a:tab pos="8259445" algn="l"/>
                <a:tab pos="889381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different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programming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languages,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subroutine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may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called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020" y="4880305"/>
            <a:ext cx="29571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repeatedly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4323890"/>
            <a:ext cx="6343015" cy="11931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2021"/>
                </a:solidFill>
                <a:latin typeface="Times New Roman"/>
                <a:cs typeface="Times New Roman"/>
              </a:rPr>
              <a:t>routine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2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2021"/>
                </a:solidFill>
                <a:latin typeface="Times New Roman"/>
                <a:cs typeface="Times New Roman"/>
              </a:rPr>
              <a:t>subprogram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20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2021"/>
                </a:solidFill>
                <a:latin typeface="Times New Roman"/>
                <a:cs typeface="Times New Roman"/>
              </a:rPr>
              <a:t>function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2000" spc="-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method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20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procedure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  <a:tabLst>
                <a:tab pos="3422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subroutine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5618479"/>
            <a:ext cx="9512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578866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repeat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times,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grouped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subroutine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locations.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2357627"/>
              <a:ext cx="4229100" cy="3066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9335" y="2532888"/>
              <a:ext cx="3329939" cy="24673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76476" y="3270580"/>
            <a:ext cx="29527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Times New Roman"/>
                <a:cs typeface="Times New Roman"/>
              </a:rPr>
              <a:t>100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Times New Roman"/>
                <a:cs typeface="Times New Roman"/>
              </a:rPr>
              <a:t>101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6476" y="4361434"/>
            <a:ext cx="295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Times New Roman"/>
                <a:cs typeface="Times New Roman"/>
              </a:rPr>
              <a:t>205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latin typeface="Times New Roman"/>
                <a:cs typeface="Times New Roman"/>
              </a:rPr>
              <a:t>206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Nested</a:t>
            </a:r>
            <a:r>
              <a:rPr spc="-275" dirty="0"/>
              <a:t> </a:t>
            </a:r>
            <a:r>
              <a:rPr spc="-120" dirty="0"/>
              <a:t>Subroutine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1623" y="2229794"/>
            <a:ext cx="8670925" cy="164083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nested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subroutine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subroutine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subroutine.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  <a:spcBef>
                <a:spcPts val="78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Stack</a:t>
            </a:r>
            <a:r>
              <a:rPr sz="180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operations</a:t>
            </a:r>
            <a:r>
              <a:rPr sz="180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8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80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very</a:t>
            </a:r>
            <a:r>
              <a:rPr sz="18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useful</a:t>
            </a:r>
            <a:r>
              <a:rPr sz="180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8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subroutine</a:t>
            </a:r>
            <a:r>
              <a:rPr sz="1800" spc="1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entry</a:t>
            </a:r>
            <a:r>
              <a:rPr sz="180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8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exit</a:t>
            </a:r>
            <a:r>
              <a:rPr sz="1800" spc="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8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avoid</a:t>
            </a:r>
            <a:r>
              <a:rPr sz="180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losing</a:t>
            </a:r>
            <a:r>
              <a:rPr sz="180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contents</a:t>
            </a:r>
            <a:r>
              <a:rPr sz="18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18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other</a:t>
            </a:r>
            <a:r>
              <a:rPr sz="18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subroutines</a:t>
            </a:r>
            <a:r>
              <a:rPr sz="18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called.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3535">
              <a:lnSpc>
                <a:spcPts val="1939"/>
              </a:lnSpc>
              <a:spcBef>
                <a:spcPts val="104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8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8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start</a:t>
            </a:r>
            <a:r>
              <a:rPr sz="18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8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subroutine,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content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8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PC</a:t>
            </a:r>
            <a:r>
              <a:rPr sz="18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required</a:t>
            </a:r>
            <a:r>
              <a:rPr sz="180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8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stored</a:t>
            </a:r>
            <a:r>
              <a:rPr sz="18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8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8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stack,</a:t>
            </a:r>
            <a:r>
              <a:rPr sz="18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8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8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Times New Roman"/>
                <a:cs typeface="Times New Roman"/>
              </a:rPr>
              <a:t>exit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18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8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8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popped</a:t>
            </a:r>
            <a:r>
              <a:rPr sz="18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off</a:t>
            </a:r>
            <a:r>
              <a:rPr sz="18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Times New Roman"/>
                <a:cs typeface="Times New Roman"/>
              </a:rPr>
              <a:t>again.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504" y="4119371"/>
            <a:ext cx="6719316" cy="257556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5772" y="2314955"/>
              <a:ext cx="7190232" cy="26852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9475" y="5152783"/>
              <a:ext cx="644525" cy="1478915"/>
            </a:xfrm>
            <a:custGeom>
              <a:avLst/>
              <a:gdLst/>
              <a:ahLst/>
              <a:cxnLst/>
              <a:rect l="l" t="t" r="r" b="b"/>
              <a:pathLst>
                <a:path w="644525" h="1478915">
                  <a:moveTo>
                    <a:pt x="644093" y="1219238"/>
                  </a:moveTo>
                  <a:lnTo>
                    <a:pt x="0" y="1219238"/>
                  </a:lnTo>
                  <a:lnTo>
                    <a:pt x="0" y="1478305"/>
                  </a:lnTo>
                  <a:lnTo>
                    <a:pt x="644093" y="1478305"/>
                  </a:lnTo>
                  <a:lnTo>
                    <a:pt x="644093" y="1219238"/>
                  </a:lnTo>
                  <a:close/>
                </a:path>
                <a:path w="644525" h="1478915">
                  <a:moveTo>
                    <a:pt x="644093" y="243865"/>
                  </a:moveTo>
                  <a:lnTo>
                    <a:pt x="0" y="243865"/>
                  </a:lnTo>
                  <a:lnTo>
                    <a:pt x="0" y="487705"/>
                  </a:lnTo>
                  <a:lnTo>
                    <a:pt x="0" y="731545"/>
                  </a:lnTo>
                  <a:lnTo>
                    <a:pt x="0" y="975385"/>
                  </a:lnTo>
                  <a:lnTo>
                    <a:pt x="0" y="1219225"/>
                  </a:lnTo>
                  <a:lnTo>
                    <a:pt x="644093" y="1219225"/>
                  </a:lnTo>
                  <a:lnTo>
                    <a:pt x="644093" y="975385"/>
                  </a:lnTo>
                  <a:lnTo>
                    <a:pt x="644093" y="731545"/>
                  </a:lnTo>
                  <a:lnTo>
                    <a:pt x="644093" y="487705"/>
                  </a:lnTo>
                  <a:lnTo>
                    <a:pt x="644093" y="243865"/>
                  </a:lnTo>
                  <a:close/>
                </a:path>
                <a:path w="644525" h="1478915">
                  <a:moveTo>
                    <a:pt x="644093" y="0"/>
                  </a:moveTo>
                  <a:lnTo>
                    <a:pt x="0" y="0"/>
                  </a:lnTo>
                  <a:lnTo>
                    <a:pt x="0" y="243827"/>
                  </a:lnTo>
                  <a:lnTo>
                    <a:pt x="644093" y="243827"/>
                  </a:lnTo>
                  <a:lnTo>
                    <a:pt x="644093" y="0"/>
                  </a:lnTo>
                  <a:close/>
                </a:path>
              </a:pathLst>
            </a:custGeom>
            <a:solidFill>
              <a:srgbClr val="D38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3125" y="5377560"/>
              <a:ext cx="657225" cy="1001394"/>
            </a:xfrm>
            <a:custGeom>
              <a:avLst/>
              <a:gdLst/>
              <a:ahLst/>
              <a:cxnLst/>
              <a:rect l="l" t="t" r="r" b="b"/>
              <a:pathLst>
                <a:path w="657225" h="1001395">
                  <a:moveTo>
                    <a:pt x="656717" y="988098"/>
                  </a:moveTo>
                  <a:lnTo>
                    <a:pt x="0" y="988098"/>
                  </a:lnTo>
                  <a:lnTo>
                    <a:pt x="0" y="1000798"/>
                  </a:lnTo>
                  <a:lnTo>
                    <a:pt x="656717" y="1000798"/>
                  </a:lnTo>
                  <a:lnTo>
                    <a:pt x="656717" y="988098"/>
                  </a:lnTo>
                  <a:close/>
                </a:path>
                <a:path w="657225" h="1001395">
                  <a:moveTo>
                    <a:pt x="656717" y="744258"/>
                  </a:moveTo>
                  <a:lnTo>
                    <a:pt x="0" y="744258"/>
                  </a:lnTo>
                  <a:lnTo>
                    <a:pt x="0" y="756958"/>
                  </a:lnTo>
                  <a:lnTo>
                    <a:pt x="656717" y="756958"/>
                  </a:lnTo>
                  <a:lnTo>
                    <a:pt x="656717" y="744258"/>
                  </a:lnTo>
                  <a:close/>
                </a:path>
                <a:path w="657225" h="1001395">
                  <a:moveTo>
                    <a:pt x="656717" y="500418"/>
                  </a:moveTo>
                  <a:lnTo>
                    <a:pt x="0" y="500418"/>
                  </a:lnTo>
                  <a:lnTo>
                    <a:pt x="0" y="513118"/>
                  </a:lnTo>
                  <a:lnTo>
                    <a:pt x="656717" y="513118"/>
                  </a:lnTo>
                  <a:lnTo>
                    <a:pt x="656717" y="500418"/>
                  </a:lnTo>
                  <a:close/>
                </a:path>
                <a:path w="657225" h="1001395">
                  <a:moveTo>
                    <a:pt x="656717" y="256578"/>
                  </a:moveTo>
                  <a:lnTo>
                    <a:pt x="0" y="256578"/>
                  </a:lnTo>
                  <a:lnTo>
                    <a:pt x="0" y="269278"/>
                  </a:lnTo>
                  <a:lnTo>
                    <a:pt x="656717" y="269278"/>
                  </a:lnTo>
                  <a:lnTo>
                    <a:pt x="656717" y="256578"/>
                  </a:lnTo>
                  <a:close/>
                </a:path>
                <a:path w="657225" h="1001395">
                  <a:moveTo>
                    <a:pt x="65671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56717" y="38100"/>
                  </a:lnTo>
                  <a:lnTo>
                    <a:pt x="656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3125" y="5146421"/>
              <a:ext cx="657225" cy="1491615"/>
            </a:xfrm>
            <a:custGeom>
              <a:avLst/>
              <a:gdLst/>
              <a:ahLst/>
              <a:cxnLst/>
              <a:rect l="l" t="t" r="r" b="b"/>
              <a:pathLst>
                <a:path w="657225" h="1491615">
                  <a:moveTo>
                    <a:pt x="6350" y="0"/>
                  </a:moveTo>
                  <a:lnTo>
                    <a:pt x="6350" y="1491018"/>
                  </a:lnTo>
                </a:path>
                <a:path w="657225" h="1491615">
                  <a:moveTo>
                    <a:pt x="650367" y="0"/>
                  </a:moveTo>
                  <a:lnTo>
                    <a:pt x="650367" y="1491018"/>
                  </a:lnTo>
                </a:path>
                <a:path w="657225" h="1491615">
                  <a:moveTo>
                    <a:pt x="0" y="6349"/>
                  </a:moveTo>
                  <a:lnTo>
                    <a:pt x="656717" y="6349"/>
                  </a:lnTo>
                </a:path>
                <a:path w="657225" h="1491615">
                  <a:moveTo>
                    <a:pt x="0" y="1484668"/>
                  </a:moveTo>
                  <a:lnTo>
                    <a:pt x="656717" y="14846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7242" y="5145151"/>
              <a:ext cx="644525" cy="488315"/>
            </a:xfrm>
            <a:custGeom>
              <a:avLst/>
              <a:gdLst/>
              <a:ahLst/>
              <a:cxnLst/>
              <a:rect l="l" t="t" r="r" b="b"/>
              <a:pathLst>
                <a:path w="644525" h="488314">
                  <a:moveTo>
                    <a:pt x="644093" y="243878"/>
                  </a:moveTo>
                  <a:lnTo>
                    <a:pt x="0" y="243878"/>
                  </a:lnTo>
                  <a:lnTo>
                    <a:pt x="0" y="487718"/>
                  </a:lnTo>
                  <a:lnTo>
                    <a:pt x="644093" y="487718"/>
                  </a:lnTo>
                  <a:lnTo>
                    <a:pt x="644093" y="243878"/>
                  </a:lnTo>
                  <a:close/>
                </a:path>
                <a:path w="644525" h="488314">
                  <a:moveTo>
                    <a:pt x="644093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644093" y="243840"/>
                  </a:lnTo>
                  <a:lnTo>
                    <a:pt x="644093" y="0"/>
                  </a:lnTo>
                  <a:close/>
                </a:path>
              </a:pathLst>
            </a:custGeom>
            <a:solidFill>
              <a:srgbClr val="D38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0891" y="5369940"/>
              <a:ext cx="657225" cy="38100"/>
            </a:xfrm>
            <a:custGeom>
              <a:avLst/>
              <a:gdLst/>
              <a:ahLst/>
              <a:cxnLst/>
              <a:rect l="l" t="t" r="r" b="b"/>
              <a:pathLst>
                <a:path w="657225" h="38100">
                  <a:moveTo>
                    <a:pt x="0" y="38100"/>
                  </a:moveTo>
                  <a:lnTo>
                    <a:pt x="656717" y="38100"/>
                  </a:lnTo>
                  <a:lnTo>
                    <a:pt x="656717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0891" y="5138801"/>
              <a:ext cx="657225" cy="1491615"/>
            </a:xfrm>
            <a:custGeom>
              <a:avLst/>
              <a:gdLst/>
              <a:ahLst/>
              <a:cxnLst/>
              <a:rect l="l" t="t" r="r" b="b"/>
              <a:pathLst>
                <a:path w="657225" h="1491615">
                  <a:moveTo>
                    <a:pt x="6350" y="0"/>
                  </a:moveTo>
                  <a:lnTo>
                    <a:pt x="6350" y="1491018"/>
                  </a:lnTo>
                </a:path>
                <a:path w="657225" h="1491615">
                  <a:moveTo>
                    <a:pt x="650367" y="0"/>
                  </a:moveTo>
                  <a:lnTo>
                    <a:pt x="650367" y="1491018"/>
                  </a:lnTo>
                </a:path>
                <a:path w="657225" h="1491615">
                  <a:moveTo>
                    <a:pt x="0" y="6350"/>
                  </a:moveTo>
                  <a:lnTo>
                    <a:pt x="656717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3604" y="5152783"/>
              <a:ext cx="644525" cy="488315"/>
            </a:xfrm>
            <a:custGeom>
              <a:avLst/>
              <a:gdLst/>
              <a:ahLst/>
              <a:cxnLst/>
              <a:rect l="l" t="t" r="r" b="b"/>
              <a:pathLst>
                <a:path w="644525" h="488314">
                  <a:moveTo>
                    <a:pt x="644093" y="243865"/>
                  </a:moveTo>
                  <a:lnTo>
                    <a:pt x="0" y="243865"/>
                  </a:lnTo>
                  <a:lnTo>
                    <a:pt x="0" y="487705"/>
                  </a:lnTo>
                  <a:lnTo>
                    <a:pt x="644093" y="487705"/>
                  </a:lnTo>
                  <a:lnTo>
                    <a:pt x="644093" y="243865"/>
                  </a:lnTo>
                  <a:close/>
                </a:path>
                <a:path w="644525" h="488314">
                  <a:moveTo>
                    <a:pt x="644093" y="0"/>
                  </a:moveTo>
                  <a:lnTo>
                    <a:pt x="0" y="0"/>
                  </a:lnTo>
                  <a:lnTo>
                    <a:pt x="0" y="243827"/>
                  </a:lnTo>
                  <a:lnTo>
                    <a:pt x="644093" y="243827"/>
                  </a:lnTo>
                  <a:lnTo>
                    <a:pt x="644093" y="0"/>
                  </a:lnTo>
                  <a:close/>
                </a:path>
              </a:pathLst>
            </a:custGeom>
            <a:solidFill>
              <a:srgbClr val="D38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7253" y="5377560"/>
              <a:ext cx="657225" cy="38100"/>
            </a:xfrm>
            <a:custGeom>
              <a:avLst/>
              <a:gdLst/>
              <a:ahLst/>
              <a:cxnLst/>
              <a:rect l="l" t="t" r="r" b="b"/>
              <a:pathLst>
                <a:path w="657225" h="38100">
                  <a:moveTo>
                    <a:pt x="0" y="38100"/>
                  </a:moveTo>
                  <a:lnTo>
                    <a:pt x="656844" y="38100"/>
                  </a:lnTo>
                  <a:lnTo>
                    <a:pt x="65684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07253" y="5146421"/>
              <a:ext cx="657225" cy="1491615"/>
            </a:xfrm>
            <a:custGeom>
              <a:avLst/>
              <a:gdLst/>
              <a:ahLst/>
              <a:cxnLst/>
              <a:rect l="l" t="t" r="r" b="b"/>
              <a:pathLst>
                <a:path w="657225" h="1491615">
                  <a:moveTo>
                    <a:pt x="6350" y="0"/>
                  </a:moveTo>
                  <a:lnTo>
                    <a:pt x="6350" y="1491018"/>
                  </a:lnTo>
                </a:path>
                <a:path w="657225" h="1491615">
                  <a:moveTo>
                    <a:pt x="650494" y="0"/>
                  </a:moveTo>
                  <a:lnTo>
                    <a:pt x="650494" y="1491018"/>
                  </a:lnTo>
                </a:path>
                <a:path w="657225" h="1491615">
                  <a:moveTo>
                    <a:pt x="0" y="6349"/>
                  </a:moveTo>
                  <a:lnTo>
                    <a:pt x="656844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38975" y="5152783"/>
              <a:ext cx="644525" cy="1478915"/>
            </a:xfrm>
            <a:custGeom>
              <a:avLst/>
              <a:gdLst/>
              <a:ahLst/>
              <a:cxnLst/>
              <a:rect l="l" t="t" r="r" b="b"/>
              <a:pathLst>
                <a:path w="644525" h="1478915">
                  <a:moveTo>
                    <a:pt x="644093" y="1219238"/>
                  </a:moveTo>
                  <a:lnTo>
                    <a:pt x="0" y="1219238"/>
                  </a:lnTo>
                  <a:lnTo>
                    <a:pt x="0" y="1478305"/>
                  </a:lnTo>
                  <a:lnTo>
                    <a:pt x="644093" y="1478305"/>
                  </a:lnTo>
                  <a:lnTo>
                    <a:pt x="644093" y="1219238"/>
                  </a:lnTo>
                  <a:close/>
                </a:path>
                <a:path w="644525" h="1478915">
                  <a:moveTo>
                    <a:pt x="644093" y="243865"/>
                  </a:moveTo>
                  <a:lnTo>
                    <a:pt x="0" y="243865"/>
                  </a:lnTo>
                  <a:lnTo>
                    <a:pt x="0" y="487705"/>
                  </a:lnTo>
                  <a:lnTo>
                    <a:pt x="0" y="731545"/>
                  </a:lnTo>
                  <a:lnTo>
                    <a:pt x="0" y="975385"/>
                  </a:lnTo>
                  <a:lnTo>
                    <a:pt x="0" y="1219225"/>
                  </a:lnTo>
                  <a:lnTo>
                    <a:pt x="644093" y="1219225"/>
                  </a:lnTo>
                  <a:lnTo>
                    <a:pt x="644093" y="975385"/>
                  </a:lnTo>
                  <a:lnTo>
                    <a:pt x="644093" y="731545"/>
                  </a:lnTo>
                  <a:lnTo>
                    <a:pt x="644093" y="487705"/>
                  </a:lnTo>
                  <a:lnTo>
                    <a:pt x="644093" y="243865"/>
                  </a:lnTo>
                  <a:close/>
                </a:path>
                <a:path w="644525" h="1478915">
                  <a:moveTo>
                    <a:pt x="644093" y="0"/>
                  </a:moveTo>
                  <a:lnTo>
                    <a:pt x="0" y="0"/>
                  </a:lnTo>
                  <a:lnTo>
                    <a:pt x="0" y="243827"/>
                  </a:lnTo>
                  <a:lnTo>
                    <a:pt x="644093" y="243827"/>
                  </a:lnTo>
                  <a:lnTo>
                    <a:pt x="644093" y="0"/>
                  </a:lnTo>
                  <a:close/>
                </a:path>
              </a:pathLst>
            </a:custGeom>
            <a:solidFill>
              <a:srgbClr val="D38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32625" y="5377560"/>
              <a:ext cx="657225" cy="1001394"/>
            </a:xfrm>
            <a:custGeom>
              <a:avLst/>
              <a:gdLst/>
              <a:ahLst/>
              <a:cxnLst/>
              <a:rect l="l" t="t" r="r" b="b"/>
              <a:pathLst>
                <a:path w="657225" h="1001395">
                  <a:moveTo>
                    <a:pt x="656717" y="988098"/>
                  </a:moveTo>
                  <a:lnTo>
                    <a:pt x="0" y="988098"/>
                  </a:lnTo>
                  <a:lnTo>
                    <a:pt x="0" y="1000798"/>
                  </a:lnTo>
                  <a:lnTo>
                    <a:pt x="656717" y="1000798"/>
                  </a:lnTo>
                  <a:lnTo>
                    <a:pt x="656717" y="988098"/>
                  </a:lnTo>
                  <a:close/>
                </a:path>
                <a:path w="657225" h="1001395">
                  <a:moveTo>
                    <a:pt x="656717" y="744258"/>
                  </a:moveTo>
                  <a:lnTo>
                    <a:pt x="0" y="744258"/>
                  </a:lnTo>
                  <a:lnTo>
                    <a:pt x="0" y="756958"/>
                  </a:lnTo>
                  <a:lnTo>
                    <a:pt x="656717" y="756958"/>
                  </a:lnTo>
                  <a:lnTo>
                    <a:pt x="656717" y="744258"/>
                  </a:lnTo>
                  <a:close/>
                </a:path>
                <a:path w="657225" h="1001395">
                  <a:moveTo>
                    <a:pt x="656717" y="500418"/>
                  </a:moveTo>
                  <a:lnTo>
                    <a:pt x="0" y="500418"/>
                  </a:lnTo>
                  <a:lnTo>
                    <a:pt x="0" y="513118"/>
                  </a:lnTo>
                  <a:lnTo>
                    <a:pt x="656717" y="513118"/>
                  </a:lnTo>
                  <a:lnTo>
                    <a:pt x="656717" y="500418"/>
                  </a:lnTo>
                  <a:close/>
                </a:path>
                <a:path w="657225" h="1001395">
                  <a:moveTo>
                    <a:pt x="656717" y="256578"/>
                  </a:moveTo>
                  <a:lnTo>
                    <a:pt x="0" y="256578"/>
                  </a:lnTo>
                  <a:lnTo>
                    <a:pt x="0" y="269278"/>
                  </a:lnTo>
                  <a:lnTo>
                    <a:pt x="656717" y="269278"/>
                  </a:lnTo>
                  <a:lnTo>
                    <a:pt x="656717" y="256578"/>
                  </a:lnTo>
                  <a:close/>
                </a:path>
                <a:path w="657225" h="1001395">
                  <a:moveTo>
                    <a:pt x="65671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56717" y="38100"/>
                  </a:lnTo>
                  <a:lnTo>
                    <a:pt x="656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32625" y="5146421"/>
              <a:ext cx="657225" cy="1491615"/>
            </a:xfrm>
            <a:custGeom>
              <a:avLst/>
              <a:gdLst/>
              <a:ahLst/>
              <a:cxnLst/>
              <a:rect l="l" t="t" r="r" b="b"/>
              <a:pathLst>
                <a:path w="657225" h="1491615">
                  <a:moveTo>
                    <a:pt x="6350" y="0"/>
                  </a:moveTo>
                  <a:lnTo>
                    <a:pt x="6350" y="1491018"/>
                  </a:lnTo>
                </a:path>
                <a:path w="657225" h="1491615">
                  <a:moveTo>
                    <a:pt x="650367" y="0"/>
                  </a:moveTo>
                  <a:lnTo>
                    <a:pt x="650367" y="1491018"/>
                  </a:lnTo>
                </a:path>
                <a:path w="657225" h="1491615">
                  <a:moveTo>
                    <a:pt x="0" y="6349"/>
                  </a:moveTo>
                  <a:lnTo>
                    <a:pt x="656717" y="6349"/>
                  </a:lnTo>
                </a:path>
                <a:path w="657225" h="1491615">
                  <a:moveTo>
                    <a:pt x="0" y="1484668"/>
                  </a:moveTo>
                  <a:lnTo>
                    <a:pt x="656717" y="14846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Example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360676" y="5639536"/>
          <a:ext cx="5137148" cy="98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3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723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506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506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90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90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b="1" spc="-25" dirty="0">
                          <a:latin typeface="Tahoma"/>
                          <a:cs typeface="Tahoma"/>
                        </a:rPr>
                        <a:t>90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25" dirty="0">
                          <a:latin typeface="Tahoma"/>
                          <a:cs typeface="Tahoma"/>
                        </a:rPr>
                        <a:t>54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spc="-25" dirty="0">
                          <a:latin typeface="Tahoma"/>
                          <a:cs typeface="Tahoma"/>
                        </a:rPr>
                        <a:t>54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25" dirty="0">
                          <a:latin typeface="Tahoma"/>
                          <a:cs typeface="Tahoma"/>
                        </a:rPr>
                        <a:t>54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-25" dirty="0">
                          <a:latin typeface="Tahoma"/>
                          <a:cs typeface="Tahoma"/>
                        </a:rPr>
                        <a:t>54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8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53966" y="3681806"/>
            <a:ext cx="342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194" y="2248280"/>
            <a:ext cx="5186680" cy="36017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r>
              <a:rPr sz="21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1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1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1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Hierarchy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1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Classification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Semiconductor</a:t>
            </a:r>
            <a:r>
              <a:rPr sz="21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Memories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1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21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r>
              <a:rPr sz="2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1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Operation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sz="21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Disk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Magnetic</a:t>
            </a:r>
            <a:r>
              <a:rPr sz="21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Tape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2834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39" y="2298903"/>
            <a:ext cx="9432290" cy="438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One</a:t>
            </a:r>
            <a:r>
              <a:rPr sz="1900" spc="37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of</a:t>
            </a:r>
            <a:r>
              <a:rPr sz="1900" spc="38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the</a:t>
            </a:r>
            <a:r>
              <a:rPr sz="1900" spc="38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major</a:t>
            </a:r>
            <a:r>
              <a:rPr sz="1900" spc="39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advantages</a:t>
            </a:r>
            <a:r>
              <a:rPr sz="1900" spc="36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of</a:t>
            </a:r>
            <a:r>
              <a:rPr sz="1900" spc="38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computer</a:t>
            </a:r>
            <a:r>
              <a:rPr sz="1900" spc="39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is</a:t>
            </a:r>
            <a:r>
              <a:rPr sz="1900" spc="37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its</a:t>
            </a:r>
            <a:r>
              <a:rPr sz="1900" spc="37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storage</a:t>
            </a:r>
            <a:r>
              <a:rPr sz="1900" spc="37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capacity</a:t>
            </a:r>
            <a:r>
              <a:rPr sz="1900" spc="39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where</a:t>
            </a:r>
            <a:r>
              <a:rPr sz="1900" spc="37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huge</a:t>
            </a:r>
            <a:r>
              <a:rPr sz="1900" spc="38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amount</a:t>
            </a:r>
            <a:r>
              <a:rPr sz="1900" spc="38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333E48"/>
                </a:solidFill>
                <a:latin typeface="Times New Roman"/>
                <a:cs typeface="Times New Roman"/>
              </a:rPr>
              <a:t>of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information</a:t>
            </a:r>
            <a:r>
              <a:rPr sz="1900" spc="-1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can</a:t>
            </a:r>
            <a:r>
              <a:rPr sz="1900" spc="-2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be</a:t>
            </a:r>
            <a:r>
              <a:rPr sz="1900" spc="-3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33E48"/>
                </a:solidFill>
                <a:latin typeface="Times New Roman"/>
                <a:cs typeface="Times New Roman"/>
              </a:rPr>
              <a:t>stored.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But</a:t>
            </a:r>
            <a:r>
              <a:rPr sz="1900" spc="-2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how</a:t>
            </a:r>
            <a:r>
              <a:rPr sz="1900" spc="-2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this</a:t>
            </a:r>
            <a:r>
              <a:rPr sz="1900" spc="-2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information</a:t>
            </a:r>
            <a:r>
              <a:rPr sz="1900" spc="-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is</a:t>
            </a:r>
            <a:r>
              <a:rPr sz="1900" spc="-2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represented</a:t>
            </a:r>
            <a:r>
              <a:rPr sz="1900" spc="-1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and</a:t>
            </a:r>
            <a:r>
              <a:rPr sz="1900" spc="-2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33E48"/>
                </a:solidFill>
                <a:latin typeface="Times New Roman"/>
                <a:cs typeface="Times New Roman"/>
              </a:rPr>
              <a:t>stored?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Now</a:t>
            </a:r>
            <a:r>
              <a:rPr sz="1900" spc="-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we</a:t>
            </a:r>
            <a:r>
              <a:rPr sz="1900" spc="-1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are</a:t>
            </a:r>
            <a:r>
              <a:rPr sz="1900" spc="-3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going</a:t>
            </a:r>
            <a:r>
              <a:rPr sz="1900" spc="-1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to</a:t>
            </a:r>
            <a:r>
              <a:rPr sz="1900" spc="-1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learn</a:t>
            </a:r>
            <a:r>
              <a:rPr sz="1900" spc="-2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about</a:t>
            </a:r>
            <a:r>
              <a:rPr sz="1900" spc="-2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various</a:t>
            </a:r>
            <a:r>
              <a:rPr sz="1900" spc="-1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data</a:t>
            </a:r>
            <a:r>
              <a:rPr sz="1900" spc="-30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33E48"/>
                </a:solidFill>
                <a:latin typeface="Times New Roman"/>
                <a:cs typeface="Times New Roman"/>
              </a:rPr>
              <a:t>storage</a:t>
            </a:r>
            <a:r>
              <a:rPr sz="1900" spc="-15" dirty="0">
                <a:solidFill>
                  <a:srgbClr val="333E48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33E48"/>
                </a:solidFill>
                <a:latin typeface="Times New Roman"/>
                <a:cs typeface="Times New Roman"/>
              </a:rPr>
              <a:t>devices.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A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just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like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human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brain.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It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used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store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10" dirty="0">
                <a:latin typeface="Times New Roman"/>
                <a:cs typeface="Times New Roman"/>
              </a:rPr>
              <a:t> instructions.</a:t>
            </a:r>
            <a:endParaRPr sz="1900">
              <a:latin typeface="Times New Roman"/>
              <a:cs typeface="Times New Roman"/>
            </a:endParaRPr>
          </a:p>
          <a:p>
            <a:pPr marL="355600" marR="762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Computer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storage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space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computer,</a:t>
            </a:r>
            <a:r>
              <a:rPr sz="1900" spc="1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where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instructions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are </a:t>
            </a:r>
            <a:r>
              <a:rPr sz="1900" spc="-10" dirty="0">
                <a:latin typeface="Times New Roman"/>
                <a:cs typeface="Times New Roman"/>
              </a:rPr>
              <a:t>stored.</a:t>
            </a:r>
            <a:endParaRPr sz="19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Each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location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unique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address,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which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varies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from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zero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1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size </a:t>
            </a:r>
            <a:r>
              <a:rPr sz="1900" dirty="0">
                <a:latin typeface="Times New Roman"/>
                <a:cs typeface="Times New Roman"/>
              </a:rPr>
              <a:t>minus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one.</a:t>
            </a:r>
            <a:endParaRPr sz="1900">
              <a:latin typeface="Times New Roman"/>
              <a:cs typeface="Times New Roman"/>
            </a:endParaRPr>
          </a:p>
          <a:p>
            <a:pPr marL="355600" marR="762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example,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if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computer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64k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words,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then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this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unit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64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*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1024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=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65536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locations.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address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these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locations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varies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from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0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65535.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786633" y="2919222"/>
              <a:ext cx="1643380" cy="2667000"/>
            </a:xfrm>
            <a:custGeom>
              <a:avLst/>
              <a:gdLst/>
              <a:ahLst/>
              <a:cxnLst/>
              <a:rect l="l" t="t" r="r" b="b"/>
              <a:pathLst>
                <a:path w="1643379" h="2667000">
                  <a:moveTo>
                    <a:pt x="0" y="2667000"/>
                  </a:moveTo>
                  <a:lnTo>
                    <a:pt x="1642871" y="2667000"/>
                  </a:lnTo>
                  <a:lnTo>
                    <a:pt x="1642871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5872" y="2918460"/>
              <a:ext cx="1643380" cy="2667000"/>
            </a:xfrm>
            <a:custGeom>
              <a:avLst/>
              <a:gdLst/>
              <a:ahLst/>
              <a:cxnLst/>
              <a:rect l="l" t="t" r="r" b="b"/>
              <a:pathLst>
                <a:path w="1643379" h="2667000">
                  <a:moveTo>
                    <a:pt x="0" y="2667000"/>
                  </a:moveTo>
                  <a:lnTo>
                    <a:pt x="1642872" y="2667000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20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1726" y="4091178"/>
              <a:ext cx="934719" cy="304800"/>
            </a:xfrm>
            <a:custGeom>
              <a:avLst/>
              <a:gdLst/>
              <a:ahLst/>
              <a:cxnLst/>
              <a:rect l="l" t="t" r="r" b="b"/>
              <a:pathLst>
                <a:path w="934720" h="304800">
                  <a:moveTo>
                    <a:pt x="93421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34212" y="304800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1726" y="4091178"/>
              <a:ext cx="934719" cy="304800"/>
            </a:xfrm>
            <a:custGeom>
              <a:avLst/>
              <a:gdLst/>
              <a:ahLst/>
              <a:cxnLst/>
              <a:rect l="l" t="t" r="r" b="b"/>
              <a:pathLst>
                <a:path w="934720" h="304800">
                  <a:moveTo>
                    <a:pt x="0" y="304800"/>
                  </a:moveTo>
                  <a:lnTo>
                    <a:pt x="934212" y="304800"/>
                  </a:lnTo>
                  <a:lnTo>
                    <a:pt x="934212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5938" y="4144517"/>
              <a:ext cx="2825750" cy="216535"/>
            </a:xfrm>
            <a:custGeom>
              <a:avLst/>
              <a:gdLst/>
              <a:ahLst/>
              <a:cxnLst/>
              <a:rect l="l" t="t" r="r" b="b"/>
              <a:pathLst>
                <a:path w="2825750" h="216535">
                  <a:moveTo>
                    <a:pt x="2659126" y="0"/>
                  </a:moveTo>
                  <a:lnTo>
                    <a:pt x="2659126" y="54736"/>
                  </a:lnTo>
                  <a:lnTo>
                    <a:pt x="186436" y="54736"/>
                  </a:lnTo>
                  <a:lnTo>
                    <a:pt x="186436" y="0"/>
                  </a:lnTo>
                  <a:lnTo>
                    <a:pt x="0" y="108203"/>
                  </a:lnTo>
                  <a:lnTo>
                    <a:pt x="186436" y="216407"/>
                  </a:lnTo>
                  <a:lnTo>
                    <a:pt x="186436" y="162940"/>
                  </a:lnTo>
                  <a:lnTo>
                    <a:pt x="2659126" y="162940"/>
                  </a:lnTo>
                  <a:lnTo>
                    <a:pt x="2659126" y="216407"/>
                  </a:lnTo>
                  <a:lnTo>
                    <a:pt x="2825495" y="108203"/>
                  </a:lnTo>
                  <a:lnTo>
                    <a:pt x="2659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5938" y="4144517"/>
              <a:ext cx="2825750" cy="216535"/>
            </a:xfrm>
            <a:custGeom>
              <a:avLst/>
              <a:gdLst/>
              <a:ahLst/>
              <a:cxnLst/>
              <a:rect l="l" t="t" r="r" b="b"/>
              <a:pathLst>
                <a:path w="2825750" h="216535">
                  <a:moveTo>
                    <a:pt x="186436" y="216407"/>
                  </a:moveTo>
                  <a:lnTo>
                    <a:pt x="186436" y="162940"/>
                  </a:lnTo>
                  <a:lnTo>
                    <a:pt x="2659126" y="162940"/>
                  </a:lnTo>
                  <a:lnTo>
                    <a:pt x="2659126" y="216407"/>
                  </a:lnTo>
                  <a:lnTo>
                    <a:pt x="2825495" y="108203"/>
                  </a:lnTo>
                  <a:lnTo>
                    <a:pt x="2659126" y="0"/>
                  </a:lnTo>
                  <a:lnTo>
                    <a:pt x="2659126" y="54736"/>
                  </a:lnTo>
                  <a:lnTo>
                    <a:pt x="186436" y="54736"/>
                  </a:lnTo>
                  <a:lnTo>
                    <a:pt x="186436" y="0"/>
                  </a:lnTo>
                  <a:lnTo>
                    <a:pt x="0" y="108203"/>
                  </a:lnTo>
                  <a:lnTo>
                    <a:pt x="186436" y="2164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5176" y="4143755"/>
              <a:ext cx="2825750" cy="216535"/>
            </a:xfrm>
            <a:custGeom>
              <a:avLst/>
              <a:gdLst/>
              <a:ahLst/>
              <a:cxnLst/>
              <a:rect l="l" t="t" r="r" b="b"/>
              <a:pathLst>
                <a:path w="2825750" h="216535">
                  <a:moveTo>
                    <a:pt x="186944" y="216408"/>
                  </a:moveTo>
                  <a:lnTo>
                    <a:pt x="186944" y="162306"/>
                  </a:lnTo>
                  <a:lnTo>
                    <a:pt x="2659253" y="162306"/>
                  </a:lnTo>
                  <a:lnTo>
                    <a:pt x="2659253" y="216408"/>
                  </a:lnTo>
                  <a:lnTo>
                    <a:pt x="2825496" y="108204"/>
                  </a:lnTo>
                  <a:lnTo>
                    <a:pt x="2659253" y="0"/>
                  </a:lnTo>
                  <a:lnTo>
                    <a:pt x="2659253" y="54102"/>
                  </a:lnTo>
                  <a:lnTo>
                    <a:pt x="186944" y="54102"/>
                  </a:lnTo>
                  <a:lnTo>
                    <a:pt x="186944" y="0"/>
                  </a:lnTo>
                  <a:lnTo>
                    <a:pt x="0" y="108204"/>
                  </a:lnTo>
                  <a:lnTo>
                    <a:pt x="186944" y="216408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40964" y="4090415"/>
            <a:ext cx="934719" cy="304800"/>
          </a:xfrm>
          <a:prstGeom prst="rect">
            <a:avLst/>
          </a:prstGeom>
          <a:ln w="20637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335"/>
              </a:spcBef>
            </a:pPr>
            <a:r>
              <a:rPr sz="1500" spc="-25" dirty="0">
                <a:latin typeface="Calibri"/>
                <a:cs typeface="Calibri"/>
              </a:rPr>
              <a:t>MDR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40773" y="3441001"/>
            <a:ext cx="3770629" cy="308610"/>
            <a:chOff x="3140773" y="3441001"/>
            <a:chExt cx="3770629" cy="308610"/>
          </a:xfrm>
        </p:grpSpPr>
        <p:sp>
          <p:nvSpPr>
            <p:cNvPr id="12" name="object 12"/>
            <p:cNvSpPr/>
            <p:nvPr/>
          </p:nvSpPr>
          <p:spPr>
            <a:xfrm>
              <a:off x="4075937" y="3478530"/>
              <a:ext cx="2825750" cy="215265"/>
            </a:xfrm>
            <a:custGeom>
              <a:avLst/>
              <a:gdLst/>
              <a:ahLst/>
              <a:cxnLst/>
              <a:rect l="l" t="t" r="r" b="b"/>
              <a:pathLst>
                <a:path w="2825750" h="215264">
                  <a:moveTo>
                    <a:pt x="2659126" y="0"/>
                  </a:moveTo>
                  <a:lnTo>
                    <a:pt x="2659126" y="53340"/>
                  </a:lnTo>
                  <a:lnTo>
                    <a:pt x="0" y="53340"/>
                  </a:lnTo>
                  <a:lnTo>
                    <a:pt x="0" y="161544"/>
                  </a:lnTo>
                  <a:lnTo>
                    <a:pt x="2659126" y="161544"/>
                  </a:lnTo>
                  <a:lnTo>
                    <a:pt x="2659126" y="214884"/>
                  </a:lnTo>
                  <a:lnTo>
                    <a:pt x="2825495" y="106807"/>
                  </a:lnTo>
                  <a:lnTo>
                    <a:pt x="2659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75937" y="3478530"/>
              <a:ext cx="2825750" cy="215265"/>
            </a:xfrm>
            <a:custGeom>
              <a:avLst/>
              <a:gdLst/>
              <a:ahLst/>
              <a:cxnLst/>
              <a:rect l="l" t="t" r="r" b="b"/>
              <a:pathLst>
                <a:path w="2825750" h="215264">
                  <a:moveTo>
                    <a:pt x="0" y="161544"/>
                  </a:moveTo>
                  <a:lnTo>
                    <a:pt x="2659126" y="161544"/>
                  </a:lnTo>
                  <a:lnTo>
                    <a:pt x="2659126" y="214884"/>
                  </a:lnTo>
                  <a:lnTo>
                    <a:pt x="2825495" y="106807"/>
                  </a:lnTo>
                  <a:lnTo>
                    <a:pt x="2659126" y="0"/>
                  </a:lnTo>
                  <a:lnTo>
                    <a:pt x="2659126" y="53340"/>
                  </a:lnTo>
                  <a:lnTo>
                    <a:pt x="0" y="53340"/>
                  </a:lnTo>
                  <a:lnTo>
                    <a:pt x="0" y="161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5175" y="3477768"/>
              <a:ext cx="2825750" cy="215265"/>
            </a:xfrm>
            <a:custGeom>
              <a:avLst/>
              <a:gdLst/>
              <a:ahLst/>
              <a:cxnLst/>
              <a:rect l="l" t="t" r="r" b="b"/>
              <a:pathLst>
                <a:path w="2825750" h="215264">
                  <a:moveTo>
                    <a:pt x="0" y="161163"/>
                  </a:moveTo>
                  <a:lnTo>
                    <a:pt x="2659253" y="161163"/>
                  </a:lnTo>
                  <a:lnTo>
                    <a:pt x="2659253" y="214884"/>
                  </a:lnTo>
                  <a:lnTo>
                    <a:pt x="2825496" y="107442"/>
                  </a:lnTo>
                  <a:lnTo>
                    <a:pt x="2659253" y="0"/>
                  </a:lnTo>
                  <a:lnTo>
                    <a:pt x="2659253" y="53721"/>
                  </a:lnTo>
                  <a:lnTo>
                    <a:pt x="0" y="53721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1725" y="3441954"/>
              <a:ext cx="934719" cy="306705"/>
            </a:xfrm>
            <a:custGeom>
              <a:avLst/>
              <a:gdLst/>
              <a:ahLst/>
              <a:cxnLst/>
              <a:rect l="l" t="t" r="r" b="b"/>
              <a:pathLst>
                <a:path w="934720" h="306704">
                  <a:moveTo>
                    <a:pt x="934212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934212" y="306324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41725" y="3441954"/>
              <a:ext cx="934719" cy="306705"/>
            </a:xfrm>
            <a:custGeom>
              <a:avLst/>
              <a:gdLst/>
              <a:ahLst/>
              <a:cxnLst/>
              <a:rect l="l" t="t" r="r" b="b"/>
              <a:pathLst>
                <a:path w="934720" h="306704">
                  <a:moveTo>
                    <a:pt x="0" y="306324"/>
                  </a:moveTo>
                  <a:lnTo>
                    <a:pt x="934212" y="306324"/>
                  </a:lnTo>
                  <a:lnTo>
                    <a:pt x="934212" y="0"/>
                  </a:lnTo>
                  <a:lnTo>
                    <a:pt x="0" y="0"/>
                  </a:lnTo>
                  <a:lnTo>
                    <a:pt x="0" y="3063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40964" y="3441191"/>
            <a:ext cx="934719" cy="306705"/>
          </a:xfrm>
          <a:prstGeom prst="rect">
            <a:avLst/>
          </a:prstGeom>
          <a:ln w="20637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95"/>
              </a:spcBef>
            </a:pPr>
            <a:r>
              <a:rPr sz="1500" spc="-25" dirty="0">
                <a:latin typeface="Calibri"/>
                <a:cs typeface="Calibri"/>
              </a:rPr>
              <a:t>MAR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00671" y="2918460"/>
            <a:ext cx="2057400" cy="2667000"/>
          </a:xfrm>
          <a:custGeom>
            <a:avLst/>
            <a:gdLst/>
            <a:ahLst/>
            <a:cxnLst/>
            <a:rect l="l" t="t" r="r" b="b"/>
            <a:pathLst>
              <a:path w="2057400" h="2667000">
                <a:moveTo>
                  <a:pt x="0" y="2667000"/>
                </a:moveTo>
                <a:lnTo>
                  <a:pt x="2057400" y="2667000"/>
                </a:lnTo>
                <a:lnTo>
                  <a:pt x="2057400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ln w="20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26811" y="3092958"/>
            <a:ext cx="942340" cy="3981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269240">
              <a:lnSpc>
                <a:spcPct val="63100"/>
              </a:lnSpc>
              <a:spcBef>
                <a:spcPts val="765"/>
              </a:spcBef>
            </a:pPr>
            <a:r>
              <a:rPr sz="1500" i="1" spc="-30" dirty="0">
                <a:latin typeface="Calibri"/>
                <a:cs typeface="Calibri"/>
              </a:rPr>
              <a:t>k</a:t>
            </a:r>
            <a:r>
              <a:rPr sz="1500" spc="-30" dirty="0">
                <a:latin typeface="Calibri"/>
                <a:cs typeface="Calibri"/>
              </a:rPr>
              <a:t>-</a:t>
            </a:r>
            <a:r>
              <a:rPr sz="1500" spc="-25" dirty="0">
                <a:latin typeface="Calibri"/>
                <a:cs typeface="Calibri"/>
              </a:rPr>
              <a:t>bit </a:t>
            </a:r>
            <a:r>
              <a:rPr sz="1500" dirty="0">
                <a:latin typeface="Calibri"/>
                <a:cs typeface="Calibri"/>
              </a:rPr>
              <a:t>address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bus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1526" y="3742435"/>
            <a:ext cx="683260" cy="4159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24460">
              <a:lnSpc>
                <a:spcPct val="70700"/>
              </a:lnSpc>
              <a:spcBef>
                <a:spcPts val="625"/>
              </a:spcBef>
            </a:pPr>
            <a:r>
              <a:rPr sz="1500" i="1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25" dirty="0">
                <a:latin typeface="Calibri"/>
                <a:cs typeface="Calibri"/>
              </a:rPr>
              <a:t>bit </a:t>
            </a:r>
            <a:r>
              <a:rPr sz="1500" dirty="0">
                <a:latin typeface="Calibri"/>
                <a:cs typeface="Calibri"/>
              </a:rPr>
              <a:t>data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bus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1195" y="3020695"/>
            <a:ext cx="7912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Processor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9078" y="2967354"/>
            <a:ext cx="690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Memory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28560" y="3993642"/>
            <a:ext cx="1777364" cy="8312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558800" marR="30480" indent="-438150">
              <a:lnSpc>
                <a:spcPct val="71300"/>
              </a:lnSpc>
              <a:spcBef>
                <a:spcPts val="615"/>
              </a:spcBef>
            </a:pPr>
            <a:r>
              <a:rPr sz="1500" dirty="0">
                <a:latin typeface="Calibri"/>
                <a:cs typeface="Calibri"/>
              </a:rPr>
              <a:t>Up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2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800" i="1" spc="-15" baseline="25462" dirty="0">
                <a:latin typeface="Calibri"/>
                <a:cs typeface="Calibri"/>
              </a:rPr>
              <a:t>k</a:t>
            </a:r>
            <a:r>
              <a:rPr sz="1800" i="1" spc="-195" baseline="25462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addressable locations</a:t>
            </a:r>
            <a:endParaRPr sz="15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460"/>
              </a:spcBef>
              <a:tabLst>
                <a:tab pos="1304290" algn="l"/>
              </a:tabLst>
            </a:pPr>
            <a:r>
              <a:rPr sz="1500" spc="-10" dirty="0">
                <a:latin typeface="Calibri"/>
                <a:cs typeface="Calibri"/>
              </a:rPr>
              <a:t>Word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length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=</a:t>
            </a:r>
            <a:r>
              <a:rPr sz="1500" dirty="0">
                <a:latin typeface="Calibri"/>
                <a:cs typeface="Calibri"/>
              </a:rPr>
              <a:t>	</a:t>
            </a:r>
            <a:r>
              <a:rPr sz="1500" i="1" dirty="0">
                <a:latin typeface="Calibri"/>
                <a:cs typeface="Calibri"/>
              </a:rPr>
              <a:t>n</a:t>
            </a:r>
            <a:r>
              <a:rPr sz="1500" i="1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bits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5473" y="4985130"/>
            <a:ext cx="1382395" cy="48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C</a:t>
            </a:r>
            <a:r>
              <a:rPr sz="15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trol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lines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00" dirty="0">
                <a:latin typeface="Calibri"/>
                <a:cs typeface="Calibri"/>
              </a:rPr>
              <a:t>(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2250" baseline="5555" dirty="0">
                <a:latin typeface="Calibri"/>
                <a:cs typeface="Calibri"/>
              </a:rPr>
              <a:t>R</a:t>
            </a:r>
            <a:r>
              <a:rPr sz="2250" spc="209" baseline="5555" dirty="0">
                <a:latin typeface="Calibri"/>
                <a:cs typeface="Calibri"/>
              </a:rPr>
              <a:t> </a:t>
            </a:r>
            <a:r>
              <a:rPr sz="2250" spc="97" baseline="5555" dirty="0">
                <a:latin typeface="Calibri"/>
                <a:cs typeface="Calibri"/>
              </a:rPr>
              <a:t>/</a:t>
            </a:r>
            <a:r>
              <a:rPr sz="2250" spc="-705" baseline="5555" dirty="0">
                <a:latin typeface="Calibri"/>
                <a:cs typeface="Calibri"/>
              </a:rPr>
              <a:t>W</a:t>
            </a:r>
            <a:r>
              <a:rPr sz="1500" spc="-10" dirty="0">
                <a:latin typeface="Calibri"/>
                <a:cs typeface="Calibri"/>
              </a:rPr>
              <a:t>, </a:t>
            </a:r>
            <a:r>
              <a:rPr sz="1500" dirty="0">
                <a:latin typeface="Calibri"/>
                <a:cs typeface="Calibri"/>
              </a:rPr>
              <a:t>MFC, </a:t>
            </a:r>
            <a:r>
              <a:rPr sz="1500" spc="-20" dirty="0">
                <a:latin typeface="Calibri"/>
                <a:cs typeface="Calibri"/>
              </a:rPr>
              <a:t>etc.)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29505" y="4787646"/>
            <a:ext cx="2475230" cy="120650"/>
          </a:xfrm>
          <a:custGeom>
            <a:avLst/>
            <a:gdLst/>
            <a:ahLst/>
            <a:cxnLst/>
            <a:rect l="l" t="t" r="r" b="b"/>
            <a:pathLst>
              <a:path w="2475229" h="120650">
                <a:moveTo>
                  <a:pt x="0" y="120395"/>
                </a:moveTo>
                <a:lnTo>
                  <a:pt x="2474976" y="120395"/>
                </a:lnTo>
                <a:lnTo>
                  <a:pt x="2474976" y="0"/>
                </a:lnTo>
                <a:lnTo>
                  <a:pt x="0" y="0"/>
                </a:lnTo>
                <a:lnTo>
                  <a:pt x="0" y="12039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4984241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Bus</a:t>
            </a:r>
            <a:r>
              <a:rPr spc="-280" dirty="0"/>
              <a:t> </a:t>
            </a:r>
            <a:r>
              <a:rPr spc="-35" dirty="0"/>
              <a:t>Interconnection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7294" y="2320239"/>
            <a:ext cx="8836660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achieve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reasonable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organized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handle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355600" marR="542925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units,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considerable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wires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(lines)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establish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necessary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connections.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BUS:</a:t>
            </a:r>
            <a:r>
              <a:rPr sz="2000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collection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 wires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connects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BUS.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49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Characteristics</a:t>
            </a:r>
            <a:r>
              <a:rPr spc="-210" dirty="0"/>
              <a:t> </a:t>
            </a:r>
            <a:r>
              <a:rPr dirty="0"/>
              <a:t>of</a:t>
            </a:r>
            <a:r>
              <a:rPr spc="-245" dirty="0"/>
              <a:t> </a:t>
            </a:r>
            <a:r>
              <a:rPr spc="-30" dirty="0"/>
              <a:t>Memory</a:t>
            </a:r>
            <a:r>
              <a:rPr spc="-245" dirty="0"/>
              <a:t> </a:t>
            </a:r>
            <a:r>
              <a:rPr spc="-220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28672" y="2374392"/>
            <a:ext cx="7804784" cy="4162425"/>
            <a:chOff x="2328672" y="2374392"/>
            <a:chExt cx="7804784" cy="4162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8672" y="2374392"/>
              <a:ext cx="3913632" cy="4162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9631" y="2374392"/>
              <a:ext cx="3933444" cy="41620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485" y="2030567"/>
            <a:ext cx="8605520" cy="47142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Location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 whether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 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often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equated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memory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(Secondary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Memory)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peripheral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storage devices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accessible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controllers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Capacity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typically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bytes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Transfer</a:t>
            </a:r>
            <a:r>
              <a:rPr sz="1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Byte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Addressable,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Addressable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(Main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Memory)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(Secondary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835" y="2340851"/>
              <a:ext cx="1531619" cy="807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735" y="2339352"/>
              <a:ext cx="1671827" cy="856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80032" y="2359151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1375410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90" y="723900"/>
                  </a:lnTo>
                  <a:lnTo>
                    <a:pt x="1375410" y="723900"/>
                  </a:lnTo>
                  <a:lnTo>
                    <a:pt x="1403598" y="718214"/>
                  </a:lnTo>
                  <a:lnTo>
                    <a:pt x="1426606" y="702706"/>
                  </a:lnTo>
                  <a:lnTo>
                    <a:pt x="1442114" y="679698"/>
                  </a:lnTo>
                  <a:lnTo>
                    <a:pt x="1447800" y="651510"/>
                  </a:lnTo>
                  <a:lnTo>
                    <a:pt x="1447800" y="72389"/>
                  </a:lnTo>
                  <a:lnTo>
                    <a:pt x="1442114" y="44201"/>
                  </a:lnTo>
                  <a:lnTo>
                    <a:pt x="1426606" y="21193"/>
                  </a:lnTo>
                  <a:lnTo>
                    <a:pt x="1403598" y="5685"/>
                  </a:lnTo>
                  <a:lnTo>
                    <a:pt x="1375410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0032" y="2359151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375410" y="0"/>
                  </a:lnTo>
                  <a:lnTo>
                    <a:pt x="1403598" y="5685"/>
                  </a:lnTo>
                  <a:lnTo>
                    <a:pt x="1426606" y="21193"/>
                  </a:lnTo>
                  <a:lnTo>
                    <a:pt x="1442114" y="44201"/>
                  </a:lnTo>
                  <a:lnTo>
                    <a:pt x="1447800" y="72389"/>
                  </a:lnTo>
                  <a:lnTo>
                    <a:pt x="1447800" y="651510"/>
                  </a:lnTo>
                  <a:lnTo>
                    <a:pt x="1442114" y="679698"/>
                  </a:lnTo>
                  <a:lnTo>
                    <a:pt x="1426606" y="702706"/>
                  </a:lnTo>
                  <a:lnTo>
                    <a:pt x="1403598" y="718214"/>
                  </a:lnTo>
                  <a:lnTo>
                    <a:pt x="1375410" y="723900"/>
                  </a:lnTo>
                  <a:lnTo>
                    <a:pt x="72390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72233" y="2414777"/>
            <a:ext cx="126174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0979" marR="5080" indent="-208915">
              <a:lnSpc>
                <a:spcPts val="2100"/>
              </a:lnSpc>
              <a:spcBef>
                <a:spcPts val="315"/>
              </a:spcBef>
            </a:pP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Sequential </a:t>
            </a: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20049" y="3078289"/>
            <a:ext cx="1312545" cy="913765"/>
            <a:chOff x="1920049" y="3078289"/>
            <a:chExt cx="1312545" cy="913765"/>
          </a:xfrm>
        </p:grpSpPr>
        <p:sp>
          <p:nvSpPr>
            <p:cNvPr id="9" name="object 9"/>
            <p:cNvSpPr/>
            <p:nvPr/>
          </p:nvSpPr>
          <p:spPr>
            <a:xfrm>
              <a:off x="1924811" y="3083051"/>
              <a:ext cx="144780" cy="542925"/>
            </a:xfrm>
            <a:custGeom>
              <a:avLst/>
              <a:gdLst/>
              <a:ahLst/>
              <a:cxnLst/>
              <a:rect l="l" t="t" r="r" b="b"/>
              <a:pathLst>
                <a:path w="144780" h="542925">
                  <a:moveTo>
                    <a:pt x="0" y="0"/>
                  </a:moveTo>
                  <a:lnTo>
                    <a:pt x="0" y="542798"/>
                  </a:lnTo>
                  <a:lnTo>
                    <a:pt x="144780" y="542798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9591" y="3262883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899"/>
                  </a:lnTo>
                  <a:lnTo>
                    <a:pt x="1085850" y="723899"/>
                  </a:lnTo>
                  <a:lnTo>
                    <a:pt x="1114038" y="718214"/>
                  </a:lnTo>
                  <a:lnTo>
                    <a:pt x="1137046" y="702706"/>
                  </a:lnTo>
                  <a:lnTo>
                    <a:pt x="1152554" y="679698"/>
                  </a:lnTo>
                  <a:lnTo>
                    <a:pt x="1158239" y="651509"/>
                  </a:lnTo>
                  <a:lnTo>
                    <a:pt x="1158239" y="72389"/>
                  </a:lnTo>
                  <a:lnTo>
                    <a:pt x="1152554" y="44201"/>
                  </a:lnTo>
                  <a:lnTo>
                    <a:pt x="1137046" y="21193"/>
                  </a:lnTo>
                  <a:lnTo>
                    <a:pt x="1114038" y="5685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9591" y="3262883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085850" y="0"/>
                  </a:lnTo>
                  <a:lnTo>
                    <a:pt x="1114038" y="5685"/>
                  </a:lnTo>
                  <a:lnTo>
                    <a:pt x="1137046" y="21193"/>
                  </a:lnTo>
                  <a:lnTo>
                    <a:pt x="1152554" y="44201"/>
                  </a:lnTo>
                  <a:lnTo>
                    <a:pt x="1158239" y="72389"/>
                  </a:lnTo>
                  <a:lnTo>
                    <a:pt x="1158239" y="651509"/>
                  </a:lnTo>
                  <a:lnTo>
                    <a:pt x="1152554" y="679698"/>
                  </a:lnTo>
                  <a:lnTo>
                    <a:pt x="1137046" y="702706"/>
                  </a:lnTo>
                  <a:lnTo>
                    <a:pt x="1114038" y="718214"/>
                  </a:lnTo>
                  <a:lnTo>
                    <a:pt x="1085850" y="723899"/>
                  </a:lnTo>
                  <a:lnTo>
                    <a:pt x="72389" y="723899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90114" y="3319398"/>
            <a:ext cx="915669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195"/>
              </a:spcBef>
            </a:pPr>
            <a:r>
              <a:rPr sz="1000" b="1" spc="-10" dirty="0">
                <a:latin typeface="Tahoma"/>
                <a:cs typeface="Tahoma"/>
              </a:rPr>
              <a:t>Memory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25" dirty="0">
                <a:latin typeface="Tahoma"/>
                <a:cs typeface="Tahoma"/>
              </a:rPr>
              <a:t>is </a:t>
            </a:r>
            <a:r>
              <a:rPr sz="1000" b="1" spc="-10" dirty="0">
                <a:latin typeface="Tahoma"/>
                <a:cs typeface="Tahoma"/>
              </a:rPr>
              <a:t>organized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35" dirty="0">
                <a:latin typeface="Tahoma"/>
                <a:cs typeface="Tahoma"/>
              </a:rPr>
              <a:t>into </a:t>
            </a:r>
            <a:r>
              <a:rPr sz="1000" b="1" spc="-70" dirty="0">
                <a:latin typeface="Tahoma"/>
                <a:cs typeface="Tahoma"/>
              </a:rPr>
              <a:t>units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-35" dirty="0">
                <a:latin typeface="Tahoma"/>
                <a:cs typeface="Tahoma"/>
              </a:rPr>
              <a:t>of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data </a:t>
            </a:r>
            <a:r>
              <a:rPr sz="1000" b="1" dirty="0">
                <a:latin typeface="Tahoma"/>
                <a:cs typeface="Tahoma"/>
              </a:rPr>
              <a:t>called</a:t>
            </a:r>
            <a:r>
              <a:rPr sz="1000" b="1" spc="80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records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20049" y="3078289"/>
            <a:ext cx="1312545" cy="1818639"/>
            <a:chOff x="1920049" y="3078289"/>
            <a:chExt cx="1312545" cy="1818639"/>
          </a:xfrm>
        </p:grpSpPr>
        <p:sp>
          <p:nvSpPr>
            <p:cNvPr id="14" name="object 14"/>
            <p:cNvSpPr/>
            <p:nvPr/>
          </p:nvSpPr>
          <p:spPr>
            <a:xfrm>
              <a:off x="1924811" y="3083051"/>
              <a:ext cx="144780" cy="1447800"/>
            </a:xfrm>
            <a:custGeom>
              <a:avLst/>
              <a:gdLst/>
              <a:ahLst/>
              <a:cxnLst/>
              <a:rect l="l" t="t" r="r" b="b"/>
              <a:pathLst>
                <a:path w="144780" h="1447800">
                  <a:moveTo>
                    <a:pt x="0" y="0"/>
                  </a:moveTo>
                  <a:lnTo>
                    <a:pt x="0" y="1447419"/>
                  </a:lnTo>
                  <a:lnTo>
                    <a:pt x="144780" y="1447419"/>
                  </a:lnTo>
                </a:path>
              </a:pathLst>
            </a:custGeom>
            <a:ln w="9524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9591" y="4168139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900"/>
                  </a:lnTo>
                  <a:lnTo>
                    <a:pt x="1085850" y="723900"/>
                  </a:lnTo>
                  <a:lnTo>
                    <a:pt x="1114038" y="718214"/>
                  </a:lnTo>
                  <a:lnTo>
                    <a:pt x="1137046" y="702706"/>
                  </a:lnTo>
                  <a:lnTo>
                    <a:pt x="1152554" y="679698"/>
                  </a:lnTo>
                  <a:lnTo>
                    <a:pt x="1158239" y="651510"/>
                  </a:lnTo>
                  <a:lnTo>
                    <a:pt x="1158239" y="72390"/>
                  </a:lnTo>
                  <a:lnTo>
                    <a:pt x="1152554" y="44201"/>
                  </a:lnTo>
                  <a:lnTo>
                    <a:pt x="1137046" y="21193"/>
                  </a:lnTo>
                  <a:lnTo>
                    <a:pt x="1114038" y="5685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9591" y="4168139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90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085850" y="0"/>
                  </a:lnTo>
                  <a:lnTo>
                    <a:pt x="1114038" y="5685"/>
                  </a:lnTo>
                  <a:lnTo>
                    <a:pt x="1137046" y="21193"/>
                  </a:lnTo>
                  <a:lnTo>
                    <a:pt x="1152554" y="44201"/>
                  </a:lnTo>
                  <a:lnTo>
                    <a:pt x="1158239" y="72390"/>
                  </a:lnTo>
                  <a:lnTo>
                    <a:pt x="1158239" y="651510"/>
                  </a:lnTo>
                  <a:lnTo>
                    <a:pt x="1152554" y="679698"/>
                  </a:lnTo>
                  <a:lnTo>
                    <a:pt x="1137046" y="702706"/>
                  </a:lnTo>
                  <a:lnTo>
                    <a:pt x="1114038" y="718214"/>
                  </a:lnTo>
                  <a:lnTo>
                    <a:pt x="1085850" y="723900"/>
                  </a:lnTo>
                  <a:lnTo>
                    <a:pt x="72389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47442" y="4224273"/>
            <a:ext cx="1000125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195"/>
              </a:spcBef>
            </a:pPr>
            <a:r>
              <a:rPr sz="1000" b="1" dirty="0">
                <a:latin typeface="Tahoma"/>
                <a:cs typeface="Tahoma"/>
              </a:rPr>
              <a:t>Access</a:t>
            </a:r>
            <a:r>
              <a:rPr sz="1000" b="1" spc="55" dirty="0">
                <a:latin typeface="Tahoma"/>
                <a:cs typeface="Tahoma"/>
              </a:rPr>
              <a:t> </a:t>
            </a:r>
            <a:r>
              <a:rPr sz="1000" b="1" spc="-65" dirty="0">
                <a:latin typeface="Tahoma"/>
                <a:cs typeface="Tahoma"/>
              </a:rPr>
              <a:t>must</a:t>
            </a:r>
            <a:r>
              <a:rPr sz="1000" b="1" spc="60" dirty="0">
                <a:latin typeface="Tahoma"/>
                <a:cs typeface="Tahoma"/>
              </a:rPr>
              <a:t> </a:t>
            </a:r>
            <a:r>
              <a:rPr sz="1000" b="1" spc="-25" dirty="0">
                <a:latin typeface="Tahoma"/>
                <a:cs typeface="Tahoma"/>
              </a:rPr>
              <a:t>be </a:t>
            </a:r>
            <a:r>
              <a:rPr sz="1000" b="1" dirty="0">
                <a:latin typeface="Tahoma"/>
                <a:cs typeface="Tahoma"/>
              </a:rPr>
              <a:t>made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in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a </a:t>
            </a:r>
            <a:r>
              <a:rPr sz="1000" b="1" spc="-10" dirty="0">
                <a:latin typeface="Tahoma"/>
                <a:cs typeface="Tahoma"/>
              </a:rPr>
              <a:t>specific</a:t>
            </a:r>
            <a:r>
              <a:rPr sz="1000" b="1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linear sequence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20049" y="3078289"/>
            <a:ext cx="1312545" cy="2724150"/>
            <a:chOff x="1920049" y="3078289"/>
            <a:chExt cx="1312545" cy="2724150"/>
          </a:xfrm>
        </p:grpSpPr>
        <p:sp>
          <p:nvSpPr>
            <p:cNvPr id="19" name="object 19"/>
            <p:cNvSpPr/>
            <p:nvPr/>
          </p:nvSpPr>
          <p:spPr>
            <a:xfrm>
              <a:off x="1924811" y="3083051"/>
              <a:ext cx="144780" cy="2352675"/>
            </a:xfrm>
            <a:custGeom>
              <a:avLst/>
              <a:gdLst/>
              <a:ahLst/>
              <a:cxnLst/>
              <a:rect l="l" t="t" r="r" b="b"/>
              <a:pathLst>
                <a:path w="144780" h="2352675">
                  <a:moveTo>
                    <a:pt x="0" y="0"/>
                  </a:moveTo>
                  <a:lnTo>
                    <a:pt x="0" y="2352167"/>
                  </a:lnTo>
                  <a:lnTo>
                    <a:pt x="144780" y="2352167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9591" y="5073395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89" y="723899"/>
                  </a:lnTo>
                  <a:lnTo>
                    <a:pt x="1085850" y="723899"/>
                  </a:lnTo>
                  <a:lnTo>
                    <a:pt x="1114038" y="718211"/>
                  </a:lnTo>
                  <a:lnTo>
                    <a:pt x="1137046" y="702697"/>
                  </a:lnTo>
                  <a:lnTo>
                    <a:pt x="1152554" y="679687"/>
                  </a:lnTo>
                  <a:lnTo>
                    <a:pt x="1158239" y="651509"/>
                  </a:lnTo>
                  <a:lnTo>
                    <a:pt x="1158239" y="72389"/>
                  </a:lnTo>
                  <a:lnTo>
                    <a:pt x="1152554" y="44201"/>
                  </a:lnTo>
                  <a:lnTo>
                    <a:pt x="1137046" y="21193"/>
                  </a:lnTo>
                  <a:lnTo>
                    <a:pt x="1114038" y="5685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69591" y="5073395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085850" y="0"/>
                  </a:lnTo>
                  <a:lnTo>
                    <a:pt x="1114038" y="5685"/>
                  </a:lnTo>
                  <a:lnTo>
                    <a:pt x="1137046" y="21193"/>
                  </a:lnTo>
                  <a:lnTo>
                    <a:pt x="1152554" y="44201"/>
                  </a:lnTo>
                  <a:lnTo>
                    <a:pt x="1158239" y="72389"/>
                  </a:lnTo>
                  <a:lnTo>
                    <a:pt x="1158239" y="651509"/>
                  </a:lnTo>
                  <a:lnTo>
                    <a:pt x="1152554" y="679687"/>
                  </a:lnTo>
                  <a:lnTo>
                    <a:pt x="1137046" y="702697"/>
                  </a:lnTo>
                  <a:lnTo>
                    <a:pt x="1114038" y="718211"/>
                  </a:lnTo>
                  <a:lnTo>
                    <a:pt x="1085850" y="723899"/>
                  </a:lnTo>
                  <a:lnTo>
                    <a:pt x="72389" y="723899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10232" y="5236591"/>
            <a:ext cx="1076960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34950" marR="5080" indent="-222885">
              <a:lnSpc>
                <a:spcPts val="1330"/>
              </a:lnSpc>
              <a:spcBef>
                <a:spcPts val="235"/>
              </a:spcBef>
            </a:pP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75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80" dirty="0">
                <a:latin typeface="Tahoma"/>
                <a:cs typeface="Tahoma"/>
              </a:rPr>
              <a:t> </a:t>
            </a:r>
            <a:r>
              <a:rPr sz="1200" b="1" spc="-80" dirty="0">
                <a:latin typeface="Tahoma"/>
                <a:cs typeface="Tahoma"/>
              </a:rPr>
              <a:t>is </a:t>
            </a:r>
            <a:r>
              <a:rPr sz="1200" b="1" spc="-10" dirty="0">
                <a:latin typeface="Tahoma"/>
                <a:cs typeface="Tahoma"/>
              </a:rPr>
              <a:t>variable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44823" y="2339352"/>
            <a:ext cx="1531620" cy="856615"/>
            <a:chOff x="3544823" y="2339352"/>
            <a:chExt cx="1531620" cy="8566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823" y="2340851"/>
              <a:ext cx="1531620" cy="8077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5511" y="2339352"/>
              <a:ext cx="1191767" cy="8564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89019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1375409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900"/>
                  </a:lnTo>
                  <a:lnTo>
                    <a:pt x="1375409" y="723900"/>
                  </a:lnTo>
                  <a:lnTo>
                    <a:pt x="1403598" y="718214"/>
                  </a:lnTo>
                  <a:lnTo>
                    <a:pt x="1426606" y="702706"/>
                  </a:lnTo>
                  <a:lnTo>
                    <a:pt x="1442114" y="679698"/>
                  </a:lnTo>
                  <a:lnTo>
                    <a:pt x="1447800" y="651510"/>
                  </a:lnTo>
                  <a:lnTo>
                    <a:pt x="1447800" y="72389"/>
                  </a:lnTo>
                  <a:lnTo>
                    <a:pt x="1442114" y="44201"/>
                  </a:lnTo>
                  <a:lnTo>
                    <a:pt x="1426606" y="21193"/>
                  </a:lnTo>
                  <a:lnTo>
                    <a:pt x="1403598" y="5685"/>
                  </a:lnTo>
                  <a:lnTo>
                    <a:pt x="1375409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89019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375409" y="0"/>
                  </a:lnTo>
                  <a:lnTo>
                    <a:pt x="1403598" y="5685"/>
                  </a:lnTo>
                  <a:lnTo>
                    <a:pt x="1426606" y="21193"/>
                  </a:lnTo>
                  <a:lnTo>
                    <a:pt x="1442114" y="44201"/>
                  </a:lnTo>
                  <a:lnTo>
                    <a:pt x="1447800" y="72389"/>
                  </a:lnTo>
                  <a:lnTo>
                    <a:pt x="1447800" y="651510"/>
                  </a:lnTo>
                  <a:lnTo>
                    <a:pt x="1442114" y="679698"/>
                  </a:lnTo>
                  <a:lnTo>
                    <a:pt x="1426606" y="702706"/>
                  </a:lnTo>
                  <a:lnTo>
                    <a:pt x="1403598" y="718214"/>
                  </a:lnTo>
                  <a:lnTo>
                    <a:pt x="1375409" y="723900"/>
                  </a:lnTo>
                  <a:lnTo>
                    <a:pt x="72389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90517" y="2414777"/>
            <a:ext cx="84518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0960">
              <a:lnSpc>
                <a:spcPts val="2100"/>
              </a:lnSpc>
              <a:spcBef>
                <a:spcPts val="315"/>
              </a:spcBef>
            </a:pP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Direct access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29037" y="3078289"/>
            <a:ext cx="1803400" cy="913765"/>
            <a:chOff x="3729037" y="3078289"/>
            <a:chExt cx="1803400" cy="913765"/>
          </a:xfrm>
        </p:grpSpPr>
        <p:sp>
          <p:nvSpPr>
            <p:cNvPr id="30" name="object 30"/>
            <p:cNvSpPr/>
            <p:nvPr/>
          </p:nvSpPr>
          <p:spPr>
            <a:xfrm>
              <a:off x="3733800" y="3083051"/>
              <a:ext cx="144780" cy="542925"/>
            </a:xfrm>
            <a:custGeom>
              <a:avLst/>
              <a:gdLst/>
              <a:ahLst/>
              <a:cxnLst/>
              <a:rect l="l" t="t" r="r" b="b"/>
              <a:pathLst>
                <a:path w="144779" h="542925">
                  <a:moveTo>
                    <a:pt x="0" y="0"/>
                  </a:moveTo>
                  <a:lnTo>
                    <a:pt x="0" y="542798"/>
                  </a:lnTo>
                  <a:lnTo>
                    <a:pt x="144779" y="542798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78579" y="3262883"/>
              <a:ext cx="1649095" cy="723900"/>
            </a:xfrm>
            <a:custGeom>
              <a:avLst/>
              <a:gdLst/>
              <a:ahLst/>
              <a:cxnLst/>
              <a:rect l="l" t="t" r="r" b="b"/>
              <a:pathLst>
                <a:path w="1649095" h="723900">
                  <a:moveTo>
                    <a:pt x="1576578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90" y="723899"/>
                  </a:lnTo>
                  <a:lnTo>
                    <a:pt x="1576578" y="723899"/>
                  </a:lnTo>
                  <a:lnTo>
                    <a:pt x="1604766" y="718214"/>
                  </a:lnTo>
                  <a:lnTo>
                    <a:pt x="1627774" y="702706"/>
                  </a:lnTo>
                  <a:lnTo>
                    <a:pt x="1643282" y="679698"/>
                  </a:lnTo>
                  <a:lnTo>
                    <a:pt x="1648968" y="651509"/>
                  </a:lnTo>
                  <a:lnTo>
                    <a:pt x="1648968" y="72389"/>
                  </a:lnTo>
                  <a:lnTo>
                    <a:pt x="1643282" y="44201"/>
                  </a:lnTo>
                  <a:lnTo>
                    <a:pt x="1627774" y="21193"/>
                  </a:lnTo>
                  <a:lnTo>
                    <a:pt x="1604766" y="5685"/>
                  </a:lnTo>
                  <a:lnTo>
                    <a:pt x="15765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78579" y="3262883"/>
              <a:ext cx="1649095" cy="723900"/>
            </a:xfrm>
            <a:custGeom>
              <a:avLst/>
              <a:gdLst/>
              <a:ahLst/>
              <a:cxnLst/>
              <a:rect l="l" t="t" r="r" b="b"/>
              <a:pathLst>
                <a:path w="1649095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576578" y="0"/>
                  </a:lnTo>
                  <a:lnTo>
                    <a:pt x="1604766" y="5685"/>
                  </a:lnTo>
                  <a:lnTo>
                    <a:pt x="1627774" y="21193"/>
                  </a:lnTo>
                  <a:lnTo>
                    <a:pt x="1643282" y="44201"/>
                  </a:lnTo>
                  <a:lnTo>
                    <a:pt x="1648968" y="72389"/>
                  </a:lnTo>
                  <a:lnTo>
                    <a:pt x="1648968" y="651509"/>
                  </a:lnTo>
                  <a:lnTo>
                    <a:pt x="1643282" y="679698"/>
                  </a:lnTo>
                  <a:lnTo>
                    <a:pt x="1627774" y="702706"/>
                  </a:lnTo>
                  <a:lnTo>
                    <a:pt x="1604766" y="718214"/>
                  </a:lnTo>
                  <a:lnTo>
                    <a:pt x="1576578" y="723899"/>
                  </a:lnTo>
                  <a:lnTo>
                    <a:pt x="72390" y="723899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95165" y="3319398"/>
            <a:ext cx="1416050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1905" algn="ctr">
              <a:lnSpc>
                <a:spcPct val="91700"/>
              </a:lnSpc>
              <a:spcBef>
                <a:spcPts val="195"/>
              </a:spcBef>
            </a:pPr>
            <a:r>
              <a:rPr sz="1000" b="1" spc="-40" dirty="0">
                <a:latin typeface="Tahoma"/>
                <a:cs typeface="Tahoma"/>
              </a:rPr>
              <a:t>Individual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blocks</a:t>
            </a:r>
            <a:r>
              <a:rPr sz="1000" b="1" spc="-30" dirty="0">
                <a:latin typeface="Tahoma"/>
                <a:cs typeface="Tahoma"/>
              </a:rPr>
              <a:t> </a:t>
            </a:r>
            <a:r>
              <a:rPr sz="1000" b="1" spc="-25" dirty="0">
                <a:latin typeface="Tahoma"/>
                <a:cs typeface="Tahoma"/>
              </a:rPr>
              <a:t>or </a:t>
            </a:r>
            <a:r>
              <a:rPr sz="1000" b="1" spc="-20" dirty="0">
                <a:latin typeface="Tahoma"/>
                <a:cs typeface="Tahoma"/>
              </a:rPr>
              <a:t>records</a:t>
            </a:r>
            <a:r>
              <a:rPr sz="1000" b="1" dirty="0">
                <a:latin typeface="Tahoma"/>
                <a:cs typeface="Tahoma"/>
              </a:rPr>
              <a:t> have</a:t>
            </a:r>
            <a:r>
              <a:rPr sz="1000" b="1" spc="10" dirty="0">
                <a:latin typeface="Tahoma"/>
                <a:cs typeface="Tahoma"/>
              </a:rPr>
              <a:t> </a:t>
            </a:r>
            <a:r>
              <a:rPr sz="1000" b="1" spc="50" dirty="0">
                <a:latin typeface="Tahoma"/>
                <a:cs typeface="Tahoma"/>
              </a:rPr>
              <a:t>a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unique address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based</a:t>
            </a:r>
            <a:r>
              <a:rPr sz="1000" b="1" spc="15" dirty="0">
                <a:latin typeface="Tahoma"/>
                <a:cs typeface="Tahoma"/>
              </a:rPr>
              <a:t> </a:t>
            </a:r>
            <a:r>
              <a:rPr sz="1000" b="1" spc="-25" dirty="0">
                <a:latin typeface="Tahoma"/>
                <a:cs typeface="Tahoma"/>
              </a:rPr>
              <a:t>on </a:t>
            </a:r>
            <a:r>
              <a:rPr sz="1000" b="1" dirty="0">
                <a:latin typeface="Tahoma"/>
                <a:cs typeface="Tahoma"/>
              </a:rPr>
              <a:t>physical</a:t>
            </a:r>
            <a:r>
              <a:rPr sz="1000" b="1" spc="-65" dirty="0">
                <a:latin typeface="Tahoma"/>
                <a:cs typeface="Tahoma"/>
              </a:rPr>
              <a:t> </a:t>
            </a:r>
            <a:r>
              <a:rPr sz="1000" b="1" spc="-10" dirty="0">
                <a:latin typeface="Tahoma"/>
                <a:cs typeface="Tahoma"/>
              </a:rPr>
              <a:t>location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29037" y="3078289"/>
            <a:ext cx="1840230" cy="1818639"/>
            <a:chOff x="3729037" y="3078289"/>
            <a:chExt cx="1840230" cy="1818639"/>
          </a:xfrm>
        </p:grpSpPr>
        <p:sp>
          <p:nvSpPr>
            <p:cNvPr id="35" name="object 35"/>
            <p:cNvSpPr/>
            <p:nvPr/>
          </p:nvSpPr>
          <p:spPr>
            <a:xfrm>
              <a:off x="3733800" y="3083051"/>
              <a:ext cx="144780" cy="1447800"/>
            </a:xfrm>
            <a:custGeom>
              <a:avLst/>
              <a:gdLst/>
              <a:ahLst/>
              <a:cxnLst/>
              <a:rect l="l" t="t" r="r" b="b"/>
              <a:pathLst>
                <a:path w="144779" h="1447800">
                  <a:moveTo>
                    <a:pt x="0" y="0"/>
                  </a:moveTo>
                  <a:lnTo>
                    <a:pt x="0" y="1447419"/>
                  </a:lnTo>
                  <a:lnTo>
                    <a:pt x="144779" y="1447419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78579" y="4168139"/>
              <a:ext cx="1685925" cy="723900"/>
            </a:xfrm>
            <a:custGeom>
              <a:avLst/>
              <a:gdLst/>
              <a:ahLst/>
              <a:cxnLst/>
              <a:rect l="l" t="t" r="r" b="b"/>
              <a:pathLst>
                <a:path w="1685925" h="723900">
                  <a:moveTo>
                    <a:pt x="1613154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90" y="723900"/>
                  </a:lnTo>
                  <a:lnTo>
                    <a:pt x="1613154" y="723900"/>
                  </a:lnTo>
                  <a:lnTo>
                    <a:pt x="1641342" y="718214"/>
                  </a:lnTo>
                  <a:lnTo>
                    <a:pt x="1664350" y="702706"/>
                  </a:lnTo>
                  <a:lnTo>
                    <a:pt x="1679858" y="679698"/>
                  </a:lnTo>
                  <a:lnTo>
                    <a:pt x="1685544" y="651510"/>
                  </a:lnTo>
                  <a:lnTo>
                    <a:pt x="1685544" y="72390"/>
                  </a:lnTo>
                  <a:lnTo>
                    <a:pt x="1679858" y="44201"/>
                  </a:lnTo>
                  <a:lnTo>
                    <a:pt x="1664350" y="21193"/>
                  </a:lnTo>
                  <a:lnTo>
                    <a:pt x="1641342" y="5685"/>
                  </a:lnTo>
                  <a:lnTo>
                    <a:pt x="1613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78579" y="4168139"/>
              <a:ext cx="1685925" cy="723900"/>
            </a:xfrm>
            <a:custGeom>
              <a:avLst/>
              <a:gdLst/>
              <a:ahLst/>
              <a:cxnLst/>
              <a:rect l="l" t="t" r="r" b="b"/>
              <a:pathLst>
                <a:path w="1685925" h="723900">
                  <a:moveTo>
                    <a:pt x="0" y="72390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613154" y="0"/>
                  </a:lnTo>
                  <a:lnTo>
                    <a:pt x="1641342" y="5685"/>
                  </a:lnTo>
                  <a:lnTo>
                    <a:pt x="1664350" y="21193"/>
                  </a:lnTo>
                  <a:lnTo>
                    <a:pt x="1679858" y="44201"/>
                  </a:lnTo>
                  <a:lnTo>
                    <a:pt x="1685544" y="72390"/>
                  </a:lnTo>
                  <a:lnTo>
                    <a:pt x="1685544" y="651510"/>
                  </a:lnTo>
                  <a:lnTo>
                    <a:pt x="1679858" y="679698"/>
                  </a:lnTo>
                  <a:lnTo>
                    <a:pt x="1664350" y="702706"/>
                  </a:lnTo>
                  <a:lnTo>
                    <a:pt x="1641342" y="718214"/>
                  </a:lnTo>
                  <a:lnTo>
                    <a:pt x="1613154" y="723900"/>
                  </a:lnTo>
                  <a:lnTo>
                    <a:pt x="72390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922267" y="4207002"/>
            <a:ext cx="1599565" cy="628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04"/>
              </a:spcBef>
            </a:pPr>
            <a:r>
              <a:rPr sz="1050" b="1" dirty="0">
                <a:latin typeface="Tahoma"/>
                <a:cs typeface="Tahoma"/>
              </a:rPr>
              <a:t>Access</a:t>
            </a:r>
            <a:r>
              <a:rPr sz="1050" b="1" spc="60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is</a:t>
            </a:r>
            <a:r>
              <a:rPr sz="1050" b="1" spc="7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accomplished </a:t>
            </a:r>
            <a:r>
              <a:rPr sz="1050" b="1" dirty="0">
                <a:latin typeface="Tahoma"/>
                <a:cs typeface="Tahoma"/>
              </a:rPr>
              <a:t>by</a:t>
            </a:r>
            <a:r>
              <a:rPr sz="1050" b="1" spc="50" dirty="0">
                <a:latin typeface="Tahoma"/>
                <a:cs typeface="Tahoma"/>
              </a:rPr>
              <a:t> </a:t>
            </a:r>
            <a:r>
              <a:rPr sz="1050" b="1" spc="-20" dirty="0">
                <a:latin typeface="Tahoma"/>
                <a:cs typeface="Tahoma"/>
              </a:rPr>
              <a:t>direct</a:t>
            </a:r>
            <a:r>
              <a:rPr sz="1050" b="1" spc="5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access</a:t>
            </a:r>
            <a:r>
              <a:rPr sz="1050" b="1" spc="55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to </a:t>
            </a:r>
            <a:r>
              <a:rPr sz="1050" b="1" dirty="0">
                <a:latin typeface="Tahoma"/>
                <a:cs typeface="Tahoma"/>
              </a:rPr>
              <a:t>reach</a:t>
            </a:r>
            <a:r>
              <a:rPr sz="1050" b="1" spc="10" dirty="0">
                <a:latin typeface="Tahoma"/>
                <a:cs typeface="Tahoma"/>
              </a:rPr>
              <a:t> </a:t>
            </a:r>
            <a:r>
              <a:rPr sz="1050" b="1" spc="65" dirty="0">
                <a:latin typeface="Tahoma"/>
                <a:cs typeface="Tahoma"/>
              </a:rPr>
              <a:t>a</a:t>
            </a:r>
            <a:r>
              <a:rPr sz="1050" b="1" spc="1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particular </a:t>
            </a:r>
            <a:r>
              <a:rPr sz="1050" b="1" dirty="0">
                <a:latin typeface="Tahoma"/>
                <a:cs typeface="Tahoma"/>
              </a:rPr>
              <a:t>place,</a:t>
            </a:r>
            <a:r>
              <a:rPr sz="1050" b="1" spc="50" dirty="0">
                <a:latin typeface="Tahoma"/>
                <a:cs typeface="Tahoma"/>
              </a:rPr>
              <a:t> </a:t>
            </a:r>
            <a:r>
              <a:rPr sz="1050" b="1" spc="-50" dirty="0">
                <a:latin typeface="Tahoma"/>
                <a:cs typeface="Tahoma"/>
              </a:rPr>
              <a:t>then</a:t>
            </a:r>
            <a:r>
              <a:rPr sz="1050" b="1" spc="6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sequential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29037" y="3078289"/>
            <a:ext cx="1312545" cy="2724150"/>
            <a:chOff x="3729037" y="3078289"/>
            <a:chExt cx="1312545" cy="2724150"/>
          </a:xfrm>
        </p:grpSpPr>
        <p:sp>
          <p:nvSpPr>
            <p:cNvPr id="40" name="object 40"/>
            <p:cNvSpPr/>
            <p:nvPr/>
          </p:nvSpPr>
          <p:spPr>
            <a:xfrm>
              <a:off x="3733800" y="3083051"/>
              <a:ext cx="144780" cy="2352675"/>
            </a:xfrm>
            <a:custGeom>
              <a:avLst/>
              <a:gdLst/>
              <a:ahLst/>
              <a:cxnLst/>
              <a:rect l="l" t="t" r="r" b="b"/>
              <a:pathLst>
                <a:path w="144779" h="2352675">
                  <a:moveTo>
                    <a:pt x="0" y="0"/>
                  </a:moveTo>
                  <a:lnTo>
                    <a:pt x="0" y="2352167"/>
                  </a:lnTo>
                  <a:lnTo>
                    <a:pt x="144779" y="2352167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8579" y="5073395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90" y="723899"/>
                  </a:lnTo>
                  <a:lnTo>
                    <a:pt x="1085850" y="723899"/>
                  </a:lnTo>
                  <a:lnTo>
                    <a:pt x="1114038" y="718211"/>
                  </a:lnTo>
                  <a:lnTo>
                    <a:pt x="1137046" y="702697"/>
                  </a:lnTo>
                  <a:lnTo>
                    <a:pt x="1152554" y="679687"/>
                  </a:lnTo>
                  <a:lnTo>
                    <a:pt x="1158240" y="651509"/>
                  </a:lnTo>
                  <a:lnTo>
                    <a:pt x="1158240" y="72389"/>
                  </a:lnTo>
                  <a:lnTo>
                    <a:pt x="1152554" y="44201"/>
                  </a:lnTo>
                  <a:lnTo>
                    <a:pt x="1137046" y="21193"/>
                  </a:lnTo>
                  <a:lnTo>
                    <a:pt x="1114038" y="5685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8579" y="5073395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085850" y="0"/>
                  </a:lnTo>
                  <a:lnTo>
                    <a:pt x="1114038" y="5685"/>
                  </a:lnTo>
                  <a:lnTo>
                    <a:pt x="1137046" y="21193"/>
                  </a:lnTo>
                  <a:lnTo>
                    <a:pt x="1152554" y="44201"/>
                  </a:lnTo>
                  <a:lnTo>
                    <a:pt x="1158240" y="72389"/>
                  </a:lnTo>
                  <a:lnTo>
                    <a:pt x="1158240" y="651509"/>
                  </a:lnTo>
                  <a:lnTo>
                    <a:pt x="1152554" y="679687"/>
                  </a:lnTo>
                  <a:lnTo>
                    <a:pt x="1137046" y="702697"/>
                  </a:lnTo>
                  <a:lnTo>
                    <a:pt x="1114038" y="718211"/>
                  </a:lnTo>
                  <a:lnTo>
                    <a:pt x="1085850" y="723899"/>
                  </a:lnTo>
                  <a:lnTo>
                    <a:pt x="72390" y="723899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919854" y="5236591"/>
            <a:ext cx="1076960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34950" marR="5080" indent="-222885">
              <a:lnSpc>
                <a:spcPts val="1330"/>
              </a:lnSpc>
              <a:spcBef>
                <a:spcPts val="235"/>
              </a:spcBef>
            </a:pP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75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80" dirty="0">
                <a:latin typeface="Tahoma"/>
                <a:cs typeface="Tahoma"/>
              </a:rPr>
              <a:t> </a:t>
            </a:r>
            <a:r>
              <a:rPr sz="1200" b="1" spc="-80" dirty="0">
                <a:latin typeface="Tahoma"/>
                <a:cs typeface="Tahoma"/>
              </a:rPr>
              <a:t>is </a:t>
            </a:r>
            <a:r>
              <a:rPr sz="1200" b="1" spc="-10" dirty="0">
                <a:latin typeface="Tahoma"/>
                <a:cs typeface="Tahoma"/>
              </a:rPr>
              <a:t>variable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91555" y="2339352"/>
            <a:ext cx="1531620" cy="856615"/>
            <a:chOff x="5591555" y="2339352"/>
            <a:chExt cx="1531620" cy="856615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555" y="2340851"/>
              <a:ext cx="1531620" cy="8077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0803" y="2339352"/>
              <a:ext cx="1443227" cy="85647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635751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1375409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900"/>
                  </a:lnTo>
                  <a:lnTo>
                    <a:pt x="1375409" y="723900"/>
                  </a:lnTo>
                  <a:lnTo>
                    <a:pt x="1403598" y="718214"/>
                  </a:lnTo>
                  <a:lnTo>
                    <a:pt x="1426606" y="702706"/>
                  </a:lnTo>
                  <a:lnTo>
                    <a:pt x="1442114" y="679698"/>
                  </a:lnTo>
                  <a:lnTo>
                    <a:pt x="1447800" y="651510"/>
                  </a:lnTo>
                  <a:lnTo>
                    <a:pt x="1447800" y="72389"/>
                  </a:lnTo>
                  <a:lnTo>
                    <a:pt x="1442114" y="44201"/>
                  </a:lnTo>
                  <a:lnTo>
                    <a:pt x="1426606" y="21193"/>
                  </a:lnTo>
                  <a:lnTo>
                    <a:pt x="1403598" y="5685"/>
                  </a:lnTo>
                  <a:lnTo>
                    <a:pt x="1375409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35751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375409" y="0"/>
                  </a:lnTo>
                  <a:lnTo>
                    <a:pt x="1403598" y="5685"/>
                  </a:lnTo>
                  <a:lnTo>
                    <a:pt x="1426606" y="21193"/>
                  </a:lnTo>
                  <a:lnTo>
                    <a:pt x="1442114" y="44201"/>
                  </a:lnTo>
                  <a:lnTo>
                    <a:pt x="1447800" y="72389"/>
                  </a:lnTo>
                  <a:lnTo>
                    <a:pt x="1447800" y="651510"/>
                  </a:lnTo>
                  <a:lnTo>
                    <a:pt x="1442114" y="679698"/>
                  </a:lnTo>
                  <a:lnTo>
                    <a:pt x="1426606" y="702706"/>
                  </a:lnTo>
                  <a:lnTo>
                    <a:pt x="1403598" y="718214"/>
                  </a:lnTo>
                  <a:lnTo>
                    <a:pt x="1375409" y="723900"/>
                  </a:lnTo>
                  <a:lnTo>
                    <a:pt x="72389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844921" y="2414777"/>
            <a:ext cx="103060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5410" marR="5080" indent="-93345">
              <a:lnSpc>
                <a:spcPts val="2100"/>
              </a:lnSpc>
              <a:spcBef>
                <a:spcPts val="315"/>
              </a:spcBef>
            </a:pP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Random access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775769" y="3078289"/>
            <a:ext cx="2131060" cy="913765"/>
            <a:chOff x="5775769" y="3078289"/>
            <a:chExt cx="2131060" cy="913765"/>
          </a:xfrm>
        </p:grpSpPr>
        <p:sp>
          <p:nvSpPr>
            <p:cNvPr id="51" name="object 51"/>
            <p:cNvSpPr/>
            <p:nvPr/>
          </p:nvSpPr>
          <p:spPr>
            <a:xfrm>
              <a:off x="5780532" y="3083051"/>
              <a:ext cx="144780" cy="542925"/>
            </a:xfrm>
            <a:custGeom>
              <a:avLst/>
              <a:gdLst/>
              <a:ahLst/>
              <a:cxnLst/>
              <a:rect l="l" t="t" r="r" b="b"/>
              <a:pathLst>
                <a:path w="144779" h="542925">
                  <a:moveTo>
                    <a:pt x="0" y="0"/>
                  </a:moveTo>
                  <a:lnTo>
                    <a:pt x="0" y="542798"/>
                  </a:lnTo>
                  <a:lnTo>
                    <a:pt x="144779" y="542798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5312" y="3262883"/>
              <a:ext cx="1976755" cy="723900"/>
            </a:xfrm>
            <a:custGeom>
              <a:avLst/>
              <a:gdLst/>
              <a:ahLst/>
              <a:cxnLst/>
              <a:rect l="l" t="t" r="r" b="b"/>
              <a:pathLst>
                <a:path w="1976754" h="723900">
                  <a:moveTo>
                    <a:pt x="1904238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899"/>
                  </a:lnTo>
                  <a:lnTo>
                    <a:pt x="1904238" y="723899"/>
                  </a:lnTo>
                  <a:lnTo>
                    <a:pt x="1932426" y="718214"/>
                  </a:lnTo>
                  <a:lnTo>
                    <a:pt x="1955434" y="702706"/>
                  </a:lnTo>
                  <a:lnTo>
                    <a:pt x="1970942" y="679698"/>
                  </a:lnTo>
                  <a:lnTo>
                    <a:pt x="1976628" y="651509"/>
                  </a:lnTo>
                  <a:lnTo>
                    <a:pt x="1976628" y="72389"/>
                  </a:lnTo>
                  <a:lnTo>
                    <a:pt x="1970942" y="44201"/>
                  </a:lnTo>
                  <a:lnTo>
                    <a:pt x="1955434" y="21193"/>
                  </a:lnTo>
                  <a:lnTo>
                    <a:pt x="1932426" y="5685"/>
                  </a:lnTo>
                  <a:lnTo>
                    <a:pt x="19042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25312" y="3262883"/>
              <a:ext cx="1976755" cy="723900"/>
            </a:xfrm>
            <a:custGeom>
              <a:avLst/>
              <a:gdLst/>
              <a:ahLst/>
              <a:cxnLst/>
              <a:rect l="l" t="t" r="r" b="b"/>
              <a:pathLst>
                <a:path w="1976754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904238" y="0"/>
                  </a:lnTo>
                  <a:lnTo>
                    <a:pt x="1932426" y="5685"/>
                  </a:lnTo>
                  <a:lnTo>
                    <a:pt x="1955434" y="21193"/>
                  </a:lnTo>
                  <a:lnTo>
                    <a:pt x="1970942" y="44201"/>
                  </a:lnTo>
                  <a:lnTo>
                    <a:pt x="1976628" y="72389"/>
                  </a:lnTo>
                  <a:lnTo>
                    <a:pt x="1976628" y="651509"/>
                  </a:lnTo>
                  <a:lnTo>
                    <a:pt x="1970942" y="679698"/>
                  </a:lnTo>
                  <a:lnTo>
                    <a:pt x="1955434" y="702706"/>
                  </a:lnTo>
                  <a:lnTo>
                    <a:pt x="1932426" y="718214"/>
                  </a:lnTo>
                  <a:lnTo>
                    <a:pt x="1904238" y="723899"/>
                  </a:lnTo>
                  <a:lnTo>
                    <a:pt x="72389" y="723899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962269" y="3375786"/>
            <a:ext cx="1903095" cy="4826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160"/>
              </a:lnSpc>
              <a:spcBef>
                <a:spcPts val="225"/>
              </a:spcBef>
            </a:pPr>
            <a:r>
              <a:rPr sz="1050" b="1" dirty="0">
                <a:latin typeface="Tahoma"/>
                <a:cs typeface="Tahoma"/>
              </a:rPr>
              <a:t>Each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addressable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location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in </a:t>
            </a:r>
            <a:r>
              <a:rPr sz="1050" b="1" spc="-10" dirty="0">
                <a:latin typeface="Tahoma"/>
                <a:cs typeface="Tahoma"/>
              </a:rPr>
              <a:t>memory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has</a:t>
            </a:r>
            <a:r>
              <a:rPr sz="1050" b="1" spc="-40" dirty="0">
                <a:latin typeface="Tahoma"/>
                <a:cs typeface="Tahoma"/>
              </a:rPr>
              <a:t> </a:t>
            </a:r>
            <a:r>
              <a:rPr sz="1050" b="1" spc="65" dirty="0">
                <a:latin typeface="Tahoma"/>
                <a:cs typeface="Tahoma"/>
              </a:rPr>
              <a:t>a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unique, address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775769" y="3078289"/>
            <a:ext cx="2112645" cy="1818639"/>
            <a:chOff x="5775769" y="3078289"/>
            <a:chExt cx="2112645" cy="1818639"/>
          </a:xfrm>
        </p:grpSpPr>
        <p:sp>
          <p:nvSpPr>
            <p:cNvPr id="56" name="object 56"/>
            <p:cNvSpPr/>
            <p:nvPr/>
          </p:nvSpPr>
          <p:spPr>
            <a:xfrm>
              <a:off x="5780532" y="3083051"/>
              <a:ext cx="144780" cy="1447800"/>
            </a:xfrm>
            <a:custGeom>
              <a:avLst/>
              <a:gdLst/>
              <a:ahLst/>
              <a:cxnLst/>
              <a:rect l="l" t="t" r="r" b="b"/>
              <a:pathLst>
                <a:path w="144779" h="1447800">
                  <a:moveTo>
                    <a:pt x="0" y="0"/>
                  </a:moveTo>
                  <a:lnTo>
                    <a:pt x="0" y="1447419"/>
                  </a:lnTo>
                  <a:lnTo>
                    <a:pt x="144779" y="1447419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25312" y="4168139"/>
              <a:ext cx="1958339" cy="723900"/>
            </a:xfrm>
            <a:custGeom>
              <a:avLst/>
              <a:gdLst/>
              <a:ahLst/>
              <a:cxnLst/>
              <a:rect l="l" t="t" r="r" b="b"/>
              <a:pathLst>
                <a:path w="1958340" h="723900">
                  <a:moveTo>
                    <a:pt x="1885949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900"/>
                  </a:lnTo>
                  <a:lnTo>
                    <a:pt x="1885949" y="723900"/>
                  </a:lnTo>
                  <a:lnTo>
                    <a:pt x="1914138" y="718214"/>
                  </a:lnTo>
                  <a:lnTo>
                    <a:pt x="1937146" y="702706"/>
                  </a:lnTo>
                  <a:lnTo>
                    <a:pt x="1952654" y="679698"/>
                  </a:lnTo>
                  <a:lnTo>
                    <a:pt x="1958339" y="651510"/>
                  </a:lnTo>
                  <a:lnTo>
                    <a:pt x="1958339" y="72390"/>
                  </a:lnTo>
                  <a:lnTo>
                    <a:pt x="1952654" y="44201"/>
                  </a:lnTo>
                  <a:lnTo>
                    <a:pt x="1937146" y="21193"/>
                  </a:lnTo>
                  <a:lnTo>
                    <a:pt x="1914138" y="5685"/>
                  </a:lnTo>
                  <a:lnTo>
                    <a:pt x="18859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25312" y="4168139"/>
              <a:ext cx="1958339" cy="723900"/>
            </a:xfrm>
            <a:custGeom>
              <a:avLst/>
              <a:gdLst/>
              <a:ahLst/>
              <a:cxnLst/>
              <a:rect l="l" t="t" r="r" b="b"/>
              <a:pathLst>
                <a:path w="1958340" h="723900">
                  <a:moveTo>
                    <a:pt x="0" y="72390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885949" y="0"/>
                  </a:lnTo>
                  <a:lnTo>
                    <a:pt x="1914138" y="5685"/>
                  </a:lnTo>
                  <a:lnTo>
                    <a:pt x="1937146" y="21193"/>
                  </a:lnTo>
                  <a:lnTo>
                    <a:pt x="1952654" y="44201"/>
                  </a:lnTo>
                  <a:lnTo>
                    <a:pt x="1958339" y="72390"/>
                  </a:lnTo>
                  <a:lnTo>
                    <a:pt x="1958339" y="651510"/>
                  </a:lnTo>
                  <a:lnTo>
                    <a:pt x="1952654" y="679698"/>
                  </a:lnTo>
                  <a:lnTo>
                    <a:pt x="1937146" y="702706"/>
                  </a:lnTo>
                  <a:lnTo>
                    <a:pt x="1914138" y="718214"/>
                  </a:lnTo>
                  <a:lnTo>
                    <a:pt x="1885949" y="723900"/>
                  </a:lnTo>
                  <a:lnTo>
                    <a:pt x="72389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029325" y="4207002"/>
            <a:ext cx="1751330" cy="628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04"/>
              </a:spcBef>
            </a:pPr>
            <a:r>
              <a:rPr sz="1050" b="1" spc="-75" dirty="0">
                <a:latin typeface="Tahoma"/>
                <a:cs typeface="Tahoma"/>
              </a:rPr>
              <a:t>The</a:t>
            </a:r>
            <a:r>
              <a:rPr sz="1050" b="1" spc="20" dirty="0">
                <a:latin typeface="Tahoma"/>
                <a:cs typeface="Tahoma"/>
              </a:rPr>
              <a:t> </a:t>
            </a:r>
            <a:r>
              <a:rPr sz="1050" b="1" spc="-45" dirty="0">
                <a:latin typeface="Tahoma"/>
                <a:cs typeface="Tahoma"/>
              </a:rPr>
              <a:t>time</a:t>
            </a:r>
            <a:r>
              <a:rPr sz="1050" b="1" spc="20" dirty="0">
                <a:latin typeface="Tahoma"/>
                <a:cs typeface="Tahoma"/>
              </a:rPr>
              <a:t> </a:t>
            </a:r>
            <a:r>
              <a:rPr sz="1050" b="1" spc="-60" dirty="0">
                <a:latin typeface="Tahoma"/>
                <a:cs typeface="Tahoma"/>
              </a:rPr>
              <a:t>to</a:t>
            </a:r>
            <a:r>
              <a:rPr sz="1050" b="1" spc="2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access</a:t>
            </a:r>
            <a:r>
              <a:rPr sz="1050" b="1" spc="30" dirty="0">
                <a:latin typeface="Tahoma"/>
                <a:cs typeface="Tahoma"/>
              </a:rPr>
              <a:t> </a:t>
            </a:r>
            <a:r>
              <a:rPr sz="1050" b="1" spc="65" dirty="0">
                <a:latin typeface="Tahoma"/>
                <a:cs typeface="Tahoma"/>
              </a:rPr>
              <a:t>a</a:t>
            </a:r>
            <a:r>
              <a:rPr sz="1050" b="1" spc="2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given location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is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independent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of </a:t>
            </a:r>
            <a:r>
              <a:rPr sz="1050" b="1" spc="-45" dirty="0">
                <a:latin typeface="Tahoma"/>
                <a:cs typeface="Tahoma"/>
              </a:rPr>
              <a:t>the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sequence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30" dirty="0">
                <a:latin typeface="Tahoma"/>
                <a:cs typeface="Tahoma"/>
              </a:rPr>
              <a:t>of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b="1" spc="-20" dirty="0">
                <a:latin typeface="Tahoma"/>
                <a:cs typeface="Tahoma"/>
              </a:rPr>
              <a:t>prior </a:t>
            </a:r>
            <a:r>
              <a:rPr sz="1050" b="1" dirty="0">
                <a:latin typeface="Tahoma"/>
                <a:cs typeface="Tahoma"/>
              </a:rPr>
              <a:t>accesses</a:t>
            </a:r>
            <a:r>
              <a:rPr sz="1050" b="1" spc="4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and</a:t>
            </a:r>
            <a:r>
              <a:rPr sz="1050" b="1" spc="35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is</a:t>
            </a:r>
            <a:r>
              <a:rPr sz="1050" b="1" spc="5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constant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775769" y="3078289"/>
            <a:ext cx="2079625" cy="2724150"/>
            <a:chOff x="5775769" y="3078289"/>
            <a:chExt cx="2079625" cy="2724150"/>
          </a:xfrm>
        </p:grpSpPr>
        <p:sp>
          <p:nvSpPr>
            <p:cNvPr id="61" name="object 61"/>
            <p:cNvSpPr/>
            <p:nvPr/>
          </p:nvSpPr>
          <p:spPr>
            <a:xfrm>
              <a:off x="5780532" y="3083051"/>
              <a:ext cx="144780" cy="2352675"/>
            </a:xfrm>
            <a:custGeom>
              <a:avLst/>
              <a:gdLst/>
              <a:ahLst/>
              <a:cxnLst/>
              <a:rect l="l" t="t" r="r" b="b"/>
              <a:pathLst>
                <a:path w="144779" h="2352675">
                  <a:moveTo>
                    <a:pt x="0" y="0"/>
                  </a:moveTo>
                  <a:lnTo>
                    <a:pt x="0" y="2352167"/>
                  </a:lnTo>
                  <a:lnTo>
                    <a:pt x="144779" y="2352167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25312" y="5073395"/>
              <a:ext cx="1925320" cy="723900"/>
            </a:xfrm>
            <a:custGeom>
              <a:avLst/>
              <a:gdLst/>
              <a:ahLst/>
              <a:cxnLst/>
              <a:rect l="l" t="t" r="r" b="b"/>
              <a:pathLst>
                <a:path w="1925320" h="723900">
                  <a:moveTo>
                    <a:pt x="1852421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89" y="723899"/>
                  </a:lnTo>
                  <a:lnTo>
                    <a:pt x="1852421" y="723899"/>
                  </a:lnTo>
                  <a:lnTo>
                    <a:pt x="1880610" y="718211"/>
                  </a:lnTo>
                  <a:lnTo>
                    <a:pt x="1903618" y="702697"/>
                  </a:lnTo>
                  <a:lnTo>
                    <a:pt x="1919126" y="679687"/>
                  </a:lnTo>
                  <a:lnTo>
                    <a:pt x="1924812" y="651509"/>
                  </a:lnTo>
                  <a:lnTo>
                    <a:pt x="1924812" y="72389"/>
                  </a:lnTo>
                  <a:lnTo>
                    <a:pt x="1919126" y="44201"/>
                  </a:lnTo>
                  <a:lnTo>
                    <a:pt x="1903618" y="21193"/>
                  </a:lnTo>
                  <a:lnTo>
                    <a:pt x="1880610" y="5685"/>
                  </a:lnTo>
                  <a:lnTo>
                    <a:pt x="185242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25312" y="5073395"/>
              <a:ext cx="1925320" cy="723900"/>
            </a:xfrm>
            <a:custGeom>
              <a:avLst/>
              <a:gdLst/>
              <a:ahLst/>
              <a:cxnLst/>
              <a:rect l="l" t="t" r="r" b="b"/>
              <a:pathLst>
                <a:path w="192532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852421" y="0"/>
                  </a:lnTo>
                  <a:lnTo>
                    <a:pt x="1880610" y="5685"/>
                  </a:lnTo>
                  <a:lnTo>
                    <a:pt x="1903618" y="21193"/>
                  </a:lnTo>
                  <a:lnTo>
                    <a:pt x="1919126" y="44201"/>
                  </a:lnTo>
                  <a:lnTo>
                    <a:pt x="1924812" y="72389"/>
                  </a:lnTo>
                  <a:lnTo>
                    <a:pt x="1924812" y="651509"/>
                  </a:lnTo>
                  <a:lnTo>
                    <a:pt x="1919126" y="679687"/>
                  </a:lnTo>
                  <a:lnTo>
                    <a:pt x="1903618" y="702697"/>
                  </a:lnTo>
                  <a:lnTo>
                    <a:pt x="1880610" y="718211"/>
                  </a:lnTo>
                  <a:lnTo>
                    <a:pt x="1852421" y="723899"/>
                  </a:lnTo>
                  <a:lnTo>
                    <a:pt x="72389" y="723899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091809" y="5111877"/>
            <a:ext cx="1591945" cy="628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 algn="ctr">
              <a:lnSpc>
                <a:spcPct val="92100"/>
              </a:lnSpc>
              <a:spcBef>
                <a:spcPts val="204"/>
              </a:spcBef>
            </a:pPr>
            <a:r>
              <a:rPr sz="1050" b="1" dirty="0">
                <a:latin typeface="Tahoma"/>
                <a:cs typeface="Tahoma"/>
              </a:rPr>
              <a:t>Any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location</a:t>
            </a:r>
            <a:r>
              <a:rPr sz="1050" b="1" spc="2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can</a:t>
            </a:r>
            <a:r>
              <a:rPr sz="1050" b="1" spc="25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be </a:t>
            </a:r>
            <a:r>
              <a:rPr sz="1050" b="1" dirty="0">
                <a:latin typeface="Tahoma"/>
                <a:cs typeface="Tahoma"/>
              </a:rPr>
              <a:t>selected</a:t>
            </a:r>
            <a:r>
              <a:rPr sz="1050" b="1" spc="-4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at</a:t>
            </a:r>
            <a:r>
              <a:rPr sz="1050" b="1" spc="-4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random</a:t>
            </a:r>
            <a:r>
              <a:rPr sz="1050" b="1" spc="-5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and directly </a:t>
            </a:r>
            <a:r>
              <a:rPr sz="1050" b="1" dirty="0">
                <a:latin typeface="Tahoma"/>
                <a:cs typeface="Tahoma"/>
              </a:rPr>
              <a:t>addressed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and </a:t>
            </a:r>
            <a:r>
              <a:rPr sz="1050" b="1" spc="-10" dirty="0">
                <a:latin typeface="Tahoma"/>
                <a:cs typeface="Tahoma"/>
              </a:rPr>
              <a:t>accessed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775769" y="3078289"/>
            <a:ext cx="1986280" cy="3627754"/>
            <a:chOff x="5775769" y="3078289"/>
            <a:chExt cx="1986280" cy="3627754"/>
          </a:xfrm>
        </p:grpSpPr>
        <p:sp>
          <p:nvSpPr>
            <p:cNvPr id="66" name="object 66"/>
            <p:cNvSpPr/>
            <p:nvPr/>
          </p:nvSpPr>
          <p:spPr>
            <a:xfrm>
              <a:off x="5780532" y="3083051"/>
              <a:ext cx="144780" cy="3256915"/>
            </a:xfrm>
            <a:custGeom>
              <a:avLst/>
              <a:gdLst/>
              <a:ahLst/>
              <a:cxnLst/>
              <a:rect l="l" t="t" r="r" b="b"/>
              <a:pathLst>
                <a:path w="144779" h="3256915">
                  <a:moveTo>
                    <a:pt x="0" y="0"/>
                  </a:moveTo>
                  <a:lnTo>
                    <a:pt x="0" y="3256800"/>
                  </a:lnTo>
                  <a:lnTo>
                    <a:pt x="144779" y="3256800"/>
                  </a:lnTo>
                </a:path>
              </a:pathLst>
            </a:custGeom>
            <a:ln w="9524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25312" y="5977127"/>
              <a:ext cx="1831975" cy="723900"/>
            </a:xfrm>
            <a:custGeom>
              <a:avLst/>
              <a:gdLst/>
              <a:ahLst/>
              <a:cxnLst/>
              <a:rect l="l" t="t" r="r" b="b"/>
              <a:pathLst>
                <a:path w="1831975" h="723900">
                  <a:moveTo>
                    <a:pt x="1759458" y="0"/>
                  </a:moveTo>
                  <a:lnTo>
                    <a:pt x="72389" y="0"/>
                  </a:lnTo>
                  <a:lnTo>
                    <a:pt x="44201" y="5688"/>
                  </a:lnTo>
                  <a:lnTo>
                    <a:pt x="21193" y="21202"/>
                  </a:lnTo>
                  <a:lnTo>
                    <a:pt x="5685" y="44212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89" y="723900"/>
                  </a:lnTo>
                  <a:lnTo>
                    <a:pt x="1759458" y="723900"/>
                  </a:lnTo>
                  <a:lnTo>
                    <a:pt x="1787646" y="718211"/>
                  </a:lnTo>
                  <a:lnTo>
                    <a:pt x="1810654" y="702697"/>
                  </a:lnTo>
                  <a:lnTo>
                    <a:pt x="1826162" y="679687"/>
                  </a:lnTo>
                  <a:lnTo>
                    <a:pt x="1831847" y="651510"/>
                  </a:lnTo>
                  <a:lnTo>
                    <a:pt x="1831847" y="72390"/>
                  </a:lnTo>
                  <a:lnTo>
                    <a:pt x="1826162" y="44212"/>
                  </a:lnTo>
                  <a:lnTo>
                    <a:pt x="1810654" y="21202"/>
                  </a:lnTo>
                  <a:lnTo>
                    <a:pt x="1787646" y="5688"/>
                  </a:lnTo>
                  <a:lnTo>
                    <a:pt x="17594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25312" y="5977127"/>
              <a:ext cx="1831975" cy="723900"/>
            </a:xfrm>
            <a:custGeom>
              <a:avLst/>
              <a:gdLst/>
              <a:ahLst/>
              <a:cxnLst/>
              <a:rect l="l" t="t" r="r" b="b"/>
              <a:pathLst>
                <a:path w="1831975" h="723900">
                  <a:moveTo>
                    <a:pt x="0" y="72390"/>
                  </a:moveTo>
                  <a:lnTo>
                    <a:pt x="5685" y="44212"/>
                  </a:lnTo>
                  <a:lnTo>
                    <a:pt x="21193" y="21202"/>
                  </a:lnTo>
                  <a:lnTo>
                    <a:pt x="44201" y="5688"/>
                  </a:lnTo>
                  <a:lnTo>
                    <a:pt x="72389" y="0"/>
                  </a:lnTo>
                  <a:lnTo>
                    <a:pt x="1759458" y="0"/>
                  </a:lnTo>
                  <a:lnTo>
                    <a:pt x="1787646" y="5688"/>
                  </a:lnTo>
                  <a:lnTo>
                    <a:pt x="1810654" y="21202"/>
                  </a:lnTo>
                  <a:lnTo>
                    <a:pt x="1826162" y="44212"/>
                  </a:lnTo>
                  <a:lnTo>
                    <a:pt x="1831847" y="72390"/>
                  </a:lnTo>
                  <a:lnTo>
                    <a:pt x="1831847" y="651510"/>
                  </a:lnTo>
                  <a:lnTo>
                    <a:pt x="1826162" y="679687"/>
                  </a:lnTo>
                  <a:lnTo>
                    <a:pt x="1810654" y="702697"/>
                  </a:lnTo>
                  <a:lnTo>
                    <a:pt x="1787646" y="718211"/>
                  </a:lnTo>
                  <a:lnTo>
                    <a:pt x="1759458" y="723900"/>
                  </a:lnTo>
                  <a:lnTo>
                    <a:pt x="72389" y="723900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035421" y="6090310"/>
            <a:ext cx="1611630" cy="3346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96850" marR="5080" indent="-184785">
              <a:lnSpc>
                <a:spcPts val="1160"/>
              </a:lnSpc>
              <a:spcBef>
                <a:spcPts val="225"/>
              </a:spcBef>
            </a:pPr>
            <a:r>
              <a:rPr sz="1050" b="1" spc="-10" dirty="0">
                <a:latin typeface="Tahoma"/>
                <a:cs typeface="Tahoma"/>
              </a:rPr>
              <a:t>Main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memory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and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20" dirty="0">
                <a:latin typeface="Tahoma"/>
                <a:cs typeface="Tahoma"/>
              </a:rPr>
              <a:t>some </a:t>
            </a:r>
            <a:r>
              <a:rPr sz="1050" b="1" spc="55" dirty="0">
                <a:latin typeface="Tahoma"/>
                <a:cs typeface="Tahoma"/>
              </a:rPr>
              <a:t>cache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spc="-50" dirty="0">
                <a:latin typeface="Tahoma"/>
                <a:cs typeface="Tahoma"/>
              </a:rPr>
              <a:t>systems</a:t>
            </a:r>
            <a:r>
              <a:rPr sz="1050" b="1" spc="-25" dirty="0">
                <a:latin typeface="Tahoma"/>
                <a:cs typeface="Tahoma"/>
              </a:rPr>
              <a:t> are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23457" y="6385966"/>
            <a:ext cx="10350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Tahoma"/>
                <a:cs typeface="Tahoma"/>
              </a:rPr>
              <a:t>random</a:t>
            </a:r>
            <a:r>
              <a:rPr sz="1050" b="1" spc="-4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access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851647" y="2339352"/>
            <a:ext cx="1750060" cy="856615"/>
            <a:chOff x="7851647" y="2339352"/>
            <a:chExt cx="1750060" cy="856615"/>
          </a:xfrm>
        </p:grpSpPr>
        <p:pic>
          <p:nvPicPr>
            <p:cNvPr id="72" name="object 7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9371" y="2340851"/>
              <a:ext cx="1531620" cy="8077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1647" y="2339352"/>
              <a:ext cx="1749552" cy="85647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973567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1375409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89" y="723900"/>
                  </a:lnTo>
                  <a:lnTo>
                    <a:pt x="1375409" y="723900"/>
                  </a:lnTo>
                  <a:lnTo>
                    <a:pt x="1403598" y="718214"/>
                  </a:lnTo>
                  <a:lnTo>
                    <a:pt x="1426606" y="702706"/>
                  </a:lnTo>
                  <a:lnTo>
                    <a:pt x="1442114" y="679698"/>
                  </a:lnTo>
                  <a:lnTo>
                    <a:pt x="1447800" y="651510"/>
                  </a:lnTo>
                  <a:lnTo>
                    <a:pt x="1447800" y="72389"/>
                  </a:lnTo>
                  <a:lnTo>
                    <a:pt x="1442114" y="44201"/>
                  </a:lnTo>
                  <a:lnTo>
                    <a:pt x="1426606" y="21193"/>
                  </a:lnTo>
                  <a:lnTo>
                    <a:pt x="1403598" y="5685"/>
                  </a:lnTo>
                  <a:lnTo>
                    <a:pt x="1375409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73567" y="2359152"/>
              <a:ext cx="1447800" cy="723900"/>
            </a:xfrm>
            <a:custGeom>
              <a:avLst/>
              <a:gdLst/>
              <a:ahLst/>
              <a:cxnLst/>
              <a:rect l="l" t="t" r="r" b="b"/>
              <a:pathLst>
                <a:path w="144780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1375409" y="0"/>
                  </a:lnTo>
                  <a:lnTo>
                    <a:pt x="1403598" y="5685"/>
                  </a:lnTo>
                  <a:lnTo>
                    <a:pt x="1426606" y="21193"/>
                  </a:lnTo>
                  <a:lnTo>
                    <a:pt x="1442114" y="44201"/>
                  </a:lnTo>
                  <a:lnTo>
                    <a:pt x="1447800" y="72389"/>
                  </a:lnTo>
                  <a:lnTo>
                    <a:pt x="1447800" y="651510"/>
                  </a:lnTo>
                  <a:lnTo>
                    <a:pt x="1442114" y="679698"/>
                  </a:lnTo>
                  <a:lnTo>
                    <a:pt x="1426606" y="702706"/>
                  </a:lnTo>
                  <a:lnTo>
                    <a:pt x="1403598" y="718214"/>
                  </a:lnTo>
                  <a:lnTo>
                    <a:pt x="1375409" y="723900"/>
                  </a:lnTo>
                  <a:lnTo>
                    <a:pt x="72389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027289" y="2414777"/>
            <a:ext cx="134048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54635" marR="5080" indent="-242570">
              <a:lnSpc>
                <a:spcPts val="2100"/>
              </a:lnSpc>
              <a:spcBef>
                <a:spcPts val="315"/>
              </a:spcBef>
            </a:pP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Associative </a:t>
            </a: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113585" y="3078289"/>
            <a:ext cx="2240915" cy="913765"/>
            <a:chOff x="8113585" y="3078289"/>
            <a:chExt cx="2240915" cy="913765"/>
          </a:xfrm>
        </p:grpSpPr>
        <p:sp>
          <p:nvSpPr>
            <p:cNvPr id="78" name="object 78"/>
            <p:cNvSpPr/>
            <p:nvPr/>
          </p:nvSpPr>
          <p:spPr>
            <a:xfrm>
              <a:off x="8118347" y="3083051"/>
              <a:ext cx="144780" cy="542925"/>
            </a:xfrm>
            <a:custGeom>
              <a:avLst/>
              <a:gdLst/>
              <a:ahLst/>
              <a:cxnLst/>
              <a:rect l="l" t="t" r="r" b="b"/>
              <a:pathLst>
                <a:path w="144779" h="542925">
                  <a:moveTo>
                    <a:pt x="0" y="0"/>
                  </a:moveTo>
                  <a:lnTo>
                    <a:pt x="0" y="542798"/>
                  </a:lnTo>
                  <a:lnTo>
                    <a:pt x="144779" y="542798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63127" y="3262883"/>
              <a:ext cx="2086610" cy="723900"/>
            </a:xfrm>
            <a:custGeom>
              <a:avLst/>
              <a:gdLst/>
              <a:ahLst/>
              <a:cxnLst/>
              <a:rect l="l" t="t" r="r" b="b"/>
              <a:pathLst>
                <a:path w="2086609" h="723900">
                  <a:moveTo>
                    <a:pt x="2013966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90" y="723899"/>
                  </a:lnTo>
                  <a:lnTo>
                    <a:pt x="2013966" y="723899"/>
                  </a:lnTo>
                  <a:lnTo>
                    <a:pt x="2042154" y="718214"/>
                  </a:lnTo>
                  <a:lnTo>
                    <a:pt x="2065162" y="702706"/>
                  </a:lnTo>
                  <a:lnTo>
                    <a:pt x="2080670" y="679698"/>
                  </a:lnTo>
                  <a:lnTo>
                    <a:pt x="2086355" y="651509"/>
                  </a:lnTo>
                  <a:lnTo>
                    <a:pt x="2086355" y="72389"/>
                  </a:lnTo>
                  <a:lnTo>
                    <a:pt x="2080670" y="44201"/>
                  </a:lnTo>
                  <a:lnTo>
                    <a:pt x="2065162" y="21193"/>
                  </a:lnTo>
                  <a:lnTo>
                    <a:pt x="2042154" y="5685"/>
                  </a:lnTo>
                  <a:lnTo>
                    <a:pt x="20139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263127" y="3262883"/>
              <a:ext cx="2086610" cy="723900"/>
            </a:xfrm>
            <a:custGeom>
              <a:avLst/>
              <a:gdLst/>
              <a:ahLst/>
              <a:cxnLst/>
              <a:rect l="l" t="t" r="r" b="b"/>
              <a:pathLst>
                <a:path w="2086609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2013966" y="0"/>
                  </a:lnTo>
                  <a:lnTo>
                    <a:pt x="2042154" y="5685"/>
                  </a:lnTo>
                  <a:lnTo>
                    <a:pt x="2065162" y="21193"/>
                  </a:lnTo>
                  <a:lnTo>
                    <a:pt x="2080670" y="44201"/>
                  </a:lnTo>
                  <a:lnTo>
                    <a:pt x="2086355" y="72389"/>
                  </a:lnTo>
                  <a:lnTo>
                    <a:pt x="2086355" y="651509"/>
                  </a:lnTo>
                  <a:lnTo>
                    <a:pt x="2080670" y="679698"/>
                  </a:lnTo>
                  <a:lnTo>
                    <a:pt x="2065162" y="702706"/>
                  </a:lnTo>
                  <a:lnTo>
                    <a:pt x="2042154" y="718214"/>
                  </a:lnTo>
                  <a:lnTo>
                    <a:pt x="2013966" y="723899"/>
                  </a:lnTo>
                  <a:lnTo>
                    <a:pt x="72390" y="723899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307705" y="3375786"/>
            <a:ext cx="1998980" cy="4826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160"/>
              </a:lnSpc>
              <a:spcBef>
                <a:spcPts val="225"/>
              </a:spcBef>
            </a:pPr>
            <a:r>
              <a:rPr sz="1050" b="1" spc="50" dirty="0">
                <a:latin typeface="Tahoma"/>
                <a:cs typeface="Tahoma"/>
              </a:rPr>
              <a:t>A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45" dirty="0">
                <a:latin typeface="Tahoma"/>
                <a:cs typeface="Tahoma"/>
              </a:rPr>
              <a:t>word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is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35" dirty="0">
                <a:latin typeface="Tahoma"/>
                <a:cs typeface="Tahoma"/>
              </a:rPr>
              <a:t>retrieved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based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on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15" dirty="0">
                <a:latin typeface="Tahoma"/>
                <a:cs typeface="Tahoma"/>
              </a:rPr>
              <a:t>a </a:t>
            </a:r>
            <a:r>
              <a:rPr sz="1050" b="1" spc="-45" dirty="0">
                <a:latin typeface="Tahoma"/>
                <a:cs typeface="Tahoma"/>
              </a:rPr>
              <a:t>portion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45" dirty="0">
                <a:latin typeface="Tahoma"/>
                <a:cs typeface="Tahoma"/>
              </a:rPr>
              <a:t>of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100" dirty="0">
                <a:latin typeface="Tahoma"/>
                <a:cs typeface="Tahoma"/>
              </a:rPr>
              <a:t>its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spc="-35" dirty="0">
                <a:latin typeface="Tahoma"/>
                <a:cs typeface="Tahoma"/>
              </a:rPr>
              <a:t>contents</a:t>
            </a:r>
            <a:r>
              <a:rPr sz="1050" b="1" spc="-10" dirty="0">
                <a:latin typeface="Tahoma"/>
                <a:cs typeface="Tahoma"/>
              </a:rPr>
              <a:t> rather </a:t>
            </a:r>
            <a:r>
              <a:rPr sz="1050" b="1" spc="-45" dirty="0">
                <a:latin typeface="Tahoma"/>
                <a:cs typeface="Tahoma"/>
              </a:rPr>
              <a:t>than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95" dirty="0">
                <a:latin typeface="Tahoma"/>
                <a:cs typeface="Tahoma"/>
              </a:rPr>
              <a:t>its</a:t>
            </a:r>
            <a:r>
              <a:rPr sz="1050" b="1" spc="1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address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8113585" y="3078289"/>
            <a:ext cx="2178685" cy="1818639"/>
            <a:chOff x="8113585" y="3078289"/>
            <a:chExt cx="2178685" cy="1818639"/>
          </a:xfrm>
        </p:grpSpPr>
        <p:sp>
          <p:nvSpPr>
            <p:cNvPr id="83" name="object 83"/>
            <p:cNvSpPr/>
            <p:nvPr/>
          </p:nvSpPr>
          <p:spPr>
            <a:xfrm>
              <a:off x="8118347" y="3083051"/>
              <a:ext cx="144780" cy="1447800"/>
            </a:xfrm>
            <a:custGeom>
              <a:avLst/>
              <a:gdLst/>
              <a:ahLst/>
              <a:cxnLst/>
              <a:rect l="l" t="t" r="r" b="b"/>
              <a:pathLst>
                <a:path w="144779" h="1447800">
                  <a:moveTo>
                    <a:pt x="0" y="0"/>
                  </a:moveTo>
                  <a:lnTo>
                    <a:pt x="0" y="1447419"/>
                  </a:lnTo>
                  <a:lnTo>
                    <a:pt x="144779" y="1447419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63127" y="4168139"/>
              <a:ext cx="2024380" cy="723900"/>
            </a:xfrm>
            <a:custGeom>
              <a:avLst/>
              <a:gdLst/>
              <a:ahLst/>
              <a:cxnLst/>
              <a:rect l="l" t="t" r="r" b="b"/>
              <a:pathLst>
                <a:path w="2024379" h="723900">
                  <a:moveTo>
                    <a:pt x="1951481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98"/>
                  </a:lnTo>
                  <a:lnTo>
                    <a:pt x="21193" y="702706"/>
                  </a:lnTo>
                  <a:lnTo>
                    <a:pt x="44201" y="718214"/>
                  </a:lnTo>
                  <a:lnTo>
                    <a:pt x="72390" y="723900"/>
                  </a:lnTo>
                  <a:lnTo>
                    <a:pt x="1951481" y="723900"/>
                  </a:lnTo>
                  <a:lnTo>
                    <a:pt x="1979670" y="718214"/>
                  </a:lnTo>
                  <a:lnTo>
                    <a:pt x="2002678" y="702706"/>
                  </a:lnTo>
                  <a:lnTo>
                    <a:pt x="2018186" y="679698"/>
                  </a:lnTo>
                  <a:lnTo>
                    <a:pt x="2023872" y="651510"/>
                  </a:lnTo>
                  <a:lnTo>
                    <a:pt x="2023872" y="72390"/>
                  </a:lnTo>
                  <a:lnTo>
                    <a:pt x="2018186" y="44201"/>
                  </a:lnTo>
                  <a:lnTo>
                    <a:pt x="2002678" y="21193"/>
                  </a:lnTo>
                  <a:lnTo>
                    <a:pt x="1979670" y="5685"/>
                  </a:lnTo>
                  <a:lnTo>
                    <a:pt x="19514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263127" y="4168139"/>
              <a:ext cx="2024380" cy="723900"/>
            </a:xfrm>
            <a:custGeom>
              <a:avLst/>
              <a:gdLst/>
              <a:ahLst/>
              <a:cxnLst/>
              <a:rect l="l" t="t" r="r" b="b"/>
              <a:pathLst>
                <a:path w="2024379" h="723900">
                  <a:moveTo>
                    <a:pt x="0" y="72390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951481" y="0"/>
                  </a:lnTo>
                  <a:lnTo>
                    <a:pt x="1979670" y="5685"/>
                  </a:lnTo>
                  <a:lnTo>
                    <a:pt x="2002678" y="21193"/>
                  </a:lnTo>
                  <a:lnTo>
                    <a:pt x="2018186" y="44201"/>
                  </a:lnTo>
                  <a:lnTo>
                    <a:pt x="2023872" y="72390"/>
                  </a:lnTo>
                  <a:lnTo>
                    <a:pt x="2023872" y="651510"/>
                  </a:lnTo>
                  <a:lnTo>
                    <a:pt x="2018186" y="679698"/>
                  </a:lnTo>
                  <a:lnTo>
                    <a:pt x="2002678" y="702706"/>
                  </a:lnTo>
                  <a:lnTo>
                    <a:pt x="1979670" y="718214"/>
                  </a:lnTo>
                  <a:lnTo>
                    <a:pt x="1951481" y="723900"/>
                  </a:lnTo>
                  <a:lnTo>
                    <a:pt x="72390" y="723900"/>
                  </a:lnTo>
                  <a:lnTo>
                    <a:pt x="44201" y="718214"/>
                  </a:lnTo>
                  <a:lnTo>
                    <a:pt x="21193" y="702706"/>
                  </a:lnTo>
                  <a:lnTo>
                    <a:pt x="5685" y="679698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8362568" y="4133469"/>
            <a:ext cx="1826260" cy="7766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04"/>
              </a:spcBef>
            </a:pPr>
            <a:r>
              <a:rPr sz="1050" b="1" dirty="0">
                <a:latin typeface="Tahoma"/>
                <a:cs typeface="Tahoma"/>
              </a:rPr>
              <a:t>Each</a:t>
            </a:r>
            <a:r>
              <a:rPr sz="1050" b="1" spc="-3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location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has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-95" dirty="0">
                <a:latin typeface="Tahoma"/>
                <a:cs typeface="Tahoma"/>
              </a:rPr>
              <a:t>its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own </a:t>
            </a:r>
            <a:r>
              <a:rPr sz="1050" b="1" spc="-20" dirty="0">
                <a:latin typeface="Tahoma"/>
                <a:cs typeface="Tahoma"/>
              </a:rPr>
              <a:t>addressing</a:t>
            </a:r>
            <a:r>
              <a:rPr sz="1050" b="1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mechanism</a:t>
            </a:r>
            <a:r>
              <a:rPr sz="1050" b="1" spc="-5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and </a:t>
            </a:r>
            <a:r>
              <a:rPr sz="1050" b="1" spc="-40" dirty="0">
                <a:latin typeface="Tahoma"/>
                <a:cs typeface="Tahoma"/>
              </a:rPr>
              <a:t>retrieval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b="1" spc="-45" dirty="0">
                <a:latin typeface="Tahoma"/>
                <a:cs typeface="Tahoma"/>
              </a:rPr>
              <a:t>time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75" dirty="0">
                <a:latin typeface="Tahoma"/>
                <a:cs typeface="Tahoma"/>
              </a:rPr>
              <a:t>is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constant independent</a:t>
            </a:r>
            <a:r>
              <a:rPr sz="1050" b="1" spc="-60" dirty="0">
                <a:latin typeface="Tahoma"/>
                <a:cs typeface="Tahoma"/>
              </a:rPr>
              <a:t> </a:t>
            </a:r>
            <a:r>
              <a:rPr sz="1050" b="1" spc="-45" dirty="0">
                <a:latin typeface="Tahoma"/>
                <a:cs typeface="Tahoma"/>
              </a:rPr>
              <a:t>of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location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35" dirty="0">
                <a:latin typeface="Tahoma"/>
                <a:cs typeface="Tahoma"/>
              </a:rPr>
              <a:t>or </a:t>
            </a:r>
            <a:r>
              <a:rPr sz="1050" b="1" spc="-55" dirty="0">
                <a:latin typeface="Tahoma"/>
                <a:cs typeface="Tahoma"/>
              </a:rPr>
              <a:t>prior</a:t>
            </a:r>
            <a:r>
              <a:rPr sz="1050" b="1" spc="80" dirty="0">
                <a:latin typeface="Tahoma"/>
                <a:cs typeface="Tahoma"/>
              </a:rPr>
              <a:t> </a:t>
            </a:r>
            <a:r>
              <a:rPr sz="1050" b="1" dirty="0">
                <a:latin typeface="Tahoma"/>
                <a:cs typeface="Tahoma"/>
              </a:rPr>
              <a:t>access</a:t>
            </a:r>
            <a:r>
              <a:rPr sz="1050" b="1" spc="75" dirty="0">
                <a:latin typeface="Tahoma"/>
                <a:cs typeface="Tahoma"/>
              </a:rPr>
              <a:t> </a:t>
            </a:r>
            <a:r>
              <a:rPr sz="1050" b="1" spc="-10" dirty="0">
                <a:latin typeface="Tahoma"/>
                <a:cs typeface="Tahoma"/>
              </a:rPr>
              <a:t>patterns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8113585" y="3078289"/>
            <a:ext cx="1934845" cy="2724150"/>
            <a:chOff x="8113585" y="3078289"/>
            <a:chExt cx="1934845" cy="2724150"/>
          </a:xfrm>
        </p:grpSpPr>
        <p:sp>
          <p:nvSpPr>
            <p:cNvPr id="88" name="object 88"/>
            <p:cNvSpPr/>
            <p:nvPr/>
          </p:nvSpPr>
          <p:spPr>
            <a:xfrm>
              <a:off x="8118347" y="3083051"/>
              <a:ext cx="144780" cy="2352675"/>
            </a:xfrm>
            <a:custGeom>
              <a:avLst/>
              <a:gdLst/>
              <a:ahLst/>
              <a:cxnLst/>
              <a:rect l="l" t="t" r="r" b="b"/>
              <a:pathLst>
                <a:path w="144779" h="2352675">
                  <a:moveTo>
                    <a:pt x="0" y="0"/>
                  </a:moveTo>
                  <a:lnTo>
                    <a:pt x="0" y="2352167"/>
                  </a:lnTo>
                  <a:lnTo>
                    <a:pt x="144779" y="2352167"/>
                  </a:lnTo>
                </a:path>
              </a:pathLst>
            </a:custGeom>
            <a:ln w="9525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63127" y="5073395"/>
              <a:ext cx="1780539" cy="723900"/>
            </a:xfrm>
            <a:custGeom>
              <a:avLst/>
              <a:gdLst/>
              <a:ahLst/>
              <a:cxnLst/>
              <a:rect l="l" t="t" r="r" b="b"/>
              <a:pathLst>
                <a:path w="1780540" h="723900">
                  <a:moveTo>
                    <a:pt x="1707642" y="0"/>
                  </a:moveTo>
                  <a:lnTo>
                    <a:pt x="72390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89"/>
                  </a:lnTo>
                  <a:lnTo>
                    <a:pt x="0" y="651509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90" y="723899"/>
                  </a:lnTo>
                  <a:lnTo>
                    <a:pt x="1707642" y="723899"/>
                  </a:lnTo>
                  <a:lnTo>
                    <a:pt x="1735830" y="718211"/>
                  </a:lnTo>
                  <a:lnTo>
                    <a:pt x="1758838" y="702697"/>
                  </a:lnTo>
                  <a:lnTo>
                    <a:pt x="1774346" y="679687"/>
                  </a:lnTo>
                  <a:lnTo>
                    <a:pt x="1780031" y="651509"/>
                  </a:lnTo>
                  <a:lnTo>
                    <a:pt x="1780031" y="72389"/>
                  </a:lnTo>
                  <a:lnTo>
                    <a:pt x="1774346" y="44201"/>
                  </a:lnTo>
                  <a:lnTo>
                    <a:pt x="1758838" y="21193"/>
                  </a:lnTo>
                  <a:lnTo>
                    <a:pt x="1735830" y="5685"/>
                  </a:lnTo>
                  <a:lnTo>
                    <a:pt x="17076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63127" y="5073395"/>
              <a:ext cx="1780539" cy="723900"/>
            </a:xfrm>
            <a:custGeom>
              <a:avLst/>
              <a:gdLst/>
              <a:ahLst/>
              <a:cxnLst/>
              <a:rect l="l" t="t" r="r" b="b"/>
              <a:pathLst>
                <a:path w="1780540" h="723900">
                  <a:moveTo>
                    <a:pt x="0" y="72389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90" y="0"/>
                  </a:lnTo>
                  <a:lnTo>
                    <a:pt x="1707642" y="0"/>
                  </a:lnTo>
                  <a:lnTo>
                    <a:pt x="1735830" y="5685"/>
                  </a:lnTo>
                  <a:lnTo>
                    <a:pt x="1758838" y="21193"/>
                  </a:lnTo>
                  <a:lnTo>
                    <a:pt x="1774346" y="44201"/>
                  </a:lnTo>
                  <a:lnTo>
                    <a:pt x="1780031" y="72389"/>
                  </a:lnTo>
                  <a:lnTo>
                    <a:pt x="1780031" y="651509"/>
                  </a:lnTo>
                  <a:lnTo>
                    <a:pt x="1774346" y="679687"/>
                  </a:lnTo>
                  <a:lnTo>
                    <a:pt x="1758838" y="702697"/>
                  </a:lnTo>
                  <a:lnTo>
                    <a:pt x="1735830" y="718211"/>
                  </a:lnTo>
                  <a:lnTo>
                    <a:pt x="1707642" y="723899"/>
                  </a:lnTo>
                  <a:lnTo>
                    <a:pt x="72390" y="723899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09"/>
                  </a:lnTo>
                  <a:lnTo>
                    <a:pt x="0" y="72389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415908" y="5185409"/>
            <a:ext cx="147447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1170"/>
              </a:lnSpc>
              <a:spcBef>
                <a:spcPts val="219"/>
              </a:spcBef>
            </a:pPr>
            <a:r>
              <a:rPr sz="1050" b="1" spc="55" dirty="0">
                <a:latin typeface="Tahoma"/>
                <a:cs typeface="Tahoma"/>
              </a:rPr>
              <a:t>Cache</a:t>
            </a:r>
            <a:r>
              <a:rPr sz="1050" b="1" spc="-15" dirty="0">
                <a:latin typeface="Tahoma"/>
                <a:cs typeface="Tahoma"/>
              </a:rPr>
              <a:t> </a:t>
            </a:r>
            <a:r>
              <a:rPr sz="1050" b="1" spc="-25" dirty="0">
                <a:latin typeface="Tahoma"/>
                <a:cs typeface="Tahoma"/>
              </a:rPr>
              <a:t>memories may </a:t>
            </a:r>
            <a:r>
              <a:rPr sz="1050" b="1" dirty="0">
                <a:latin typeface="Tahoma"/>
                <a:cs typeface="Tahoma"/>
              </a:rPr>
              <a:t>employ</a:t>
            </a:r>
            <a:r>
              <a:rPr sz="1050" b="1" spc="-10" dirty="0">
                <a:latin typeface="Tahoma"/>
                <a:cs typeface="Tahoma"/>
              </a:rPr>
              <a:t> associative access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2048065" y="5973889"/>
            <a:ext cx="1167765" cy="733425"/>
            <a:chOff x="2048065" y="5973889"/>
            <a:chExt cx="1167765" cy="733425"/>
          </a:xfrm>
        </p:grpSpPr>
        <p:sp>
          <p:nvSpPr>
            <p:cNvPr id="93" name="object 93"/>
            <p:cNvSpPr/>
            <p:nvPr/>
          </p:nvSpPr>
          <p:spPr>
            <a:xfrm>
              <a:off x="2052827" y="5978652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90" y="0"/>
                  </a:lnTo>
                  <a:lnTo>
                    <a:pt x="44201" y="5688"/>
                  </a:lnTo>
                  <a:lnTo>
                    <a:pt x="21193" y="21202"/>
                  </a:lnTo>
                  <a:lnTo>
                    <a:pt x="5685" y="44212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90" y="723900"/>
                  </a:lnTo>
                  <a:lnTo>
                    <a:pt x="1085850" y="723900"/>
                  </a:lnTo>
                  <a:lnTo>
                    <a:pt x="1114038" y="718211"/>
                  </a:lnTo>
                  <a:lnTo>
                    <a:pt x="1137046" y="702697"/>
                  </a:lnTo>
                  <a:lnTo>
                    <a:pt x="1152554" y="679687"/>
                  </a:lnTo>
                  <a:lnTo>
                    <a:pt x="1158240" y="651510"/>
                  </a:lnTo>
                  <a:lnTo>
                    <a:pt x="1158240" y="72390"/>
                  </a:lnTo>
                  <a:lnTo>
                    <a:pt x="1152554" y="44212"/>
                  </a:lnTo>
                  <a:lnTo>
                    <a:pt x="1137046" y="21202"/>
                  </a:lnTo>
                  <a:lnTo>
                    <a:pt x="1114038" y="5688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052827" y="5978652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90"/>
                  </a:moveTo>
                  <a:lnTo>
                    <a:pt x="5685" y="44212"/>
                  </a:lnTo>
                  <a:lnTo>
                    <a:pt x="21193" y="21202"/>
                  </a:lnTo>
                  <a:lnTo>
                    <a:pt x="44201" y="5688"/>
                  </a:lnTo>
                  <a:lnTo>
                    <a:pt x="72390" y="0"/>
                  </a:lnTo>
                  <a:lnTo>
                    <a:pt x="1085850" y="0"/>
                  </a:lnTo>
                  <a:lnTo>
                    <a:pt x="1114038" y="5688"/>
                  </a:lnTo>
                  <a:lnTo>
                    <a:pt x="1137046" y="21202"/>
                  </a:lnTo>
                  <a:lnTo>
                    <a:pt x="1152554" y="44212"/>
                  </a:lnTo>
                  <a:lnTo>
                    <a:pt x="1158240" y="72390"/>
                  </a:lnTo>
                  <a:lnTo>
                    <a:pt x="1158240" y="651510"/>
                  </a:lnTo>
                  <a:lnTo>
                    <a:pt x="1152554" y="679687"/>
                  </a:lnTo>
                  <a:lnTo>
                    <a:pt x="1137046" y="702697"/>
                  </a:lnTo>
                  <a:lnTo>
                    <a:pt x="1114038" y="718211"/>
                  </a:lnTo>
                  <a:lnTo>
                    <a:pt x="1085850" y="723900"/>
                  </a:lnTo>
                  <a:lnTo>
                    <a:pt x="72390" y="723900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47442" y="6243624"/>
            <a:ext cx="9505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ahoma"/>
                <a:cs typeface="Tahoma"/>
              </a:rPr>
              <a:t>Magnetic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20" dirty="0">
                <a:latin typeface="Tahoma"/>
                <a:cs typeface="Tahoma"/>
              </a:rPr>
              <a:t>Tape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888045" y="5403913"/>
            <a:ext cx="3147695" cy="1325245"/>
            <a:chOff x="1888045" y="5403913"/>
            <a:chExt cx="3147695" cy="1325245"/>
          </a:xfrm>
        </p:grpSpPr>
        <p:sp>
          <p:nvSpPr>
            <p:cNvPr id="97" name="object 97"/>
            <p:cNvSpPr/>
            <p:nvPr/>
          </p:nvSpPr>
          <p:spPr>
            <a:xfrm>
              <a:off x="1892807" y="5408676"/>
              <a:ext cx="160020" cy="932815"/>
            </a:xfrm>
            <a:custGeom>
              <a:avLst/>
              <a:gdLst/>
              <a:ahLst/>
              <a:cxnLst/>
              <a:rect l="l" t="t" r="r" b="b"/>
              <a:pathLst>
                <a:path w="160019" h="932814">
                  <a:moveTo>
                    <a:pt x="0" y="0"/>
                  </a:moveTo>
                  <a:lnTo>
                    <a:pt x="0" y="932091"/>
                  </a:lnTo>
                </a:path>
                <a:path w="160019" h="932814">
                  <a:moveTo>
                    <a:pt x="0" y="932688"/>
                  </a:moveTo>
                  <a:lnTo>
                    <a:pt x="160019" y="932688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72483" y="5999988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1085850" y="0"/>
                  </a:moveTo>
                  <a:lnTo>
                    <a:pt x="72389" y="0"/>
                  </a:lnTo>
                  <a:lnTo>
                    <a:pt x="44201" y="5688"/>
                  </a:lnTo>
                  <a:lnTo>
                    <a:pt x="21193" y="21202"/>
                  </a:lnTo>
                  <a:lnTo>
                    <a:pt x="5685" y="44212"/>
                  </a:lnTo>
                  <a:lnTo>
                    <a:pt x="0" y="72390"/>
                  </a:lnTo>
                  <a:lnTo>
                    <a:pt x="0" y="651510"/>
                  </a:lnTo>
                  <a:lnTo>
                    <a:pt x="5685" y="679687"/>
                  </a:lnTo>
                  <a:lnTo>
                    <a:pt x="21193" y="702697"/>
                  </a:lnTo>
                  <a:lnTo>
                    <a:pt x="44201" y="718211"/>
                  </a:lnTo>
                  <a:lnTo>
                    <a:pt x="72389" y="723900"/>
                  </a:lnTo>
                  <a:lnTo>
                    <a:pt x="1085850" y="723900"/>
                  </a:lnTo>
                  <a:lnTo>
                    <a:pt x="1114038" y="718211"/>
                  </a:lnTo>
                  <a:lnTo>
                    <a:pt x="1137046" y="702697"/>
                  </a:lnTo>
                  <a:lnTo>
                    <a:pt x="1152554" y="679687"/>
                  </a:lnTo>
                  <a:lnTo>
                    <a:pt x="1158239" y="651510"/>
                  </a:lnTo>
                  <a:lnTo>
                    <a:pt x="1158239" y="72390"/>
                  </a:lnTo>
                  <a:lnTo>
                    <a:pt x="1152554" y="44212"/>
                  </a:lnTo>
                  <a:lnTo>
                    <a:pt x="1137046" y="21202"/>
                  </a:lnTo>
                  <a:lnTo>
                    <a:pt x="1114038" y="5688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72483" y="5999988"/>
              <a:ext cx="1158240" cy="723900"/>
            </a:xfrm>
            <a:custGeom>
              <a:avLst/>
              <a:gdLst/>
              <a:ahLst/>
              <a:cxnLst/>
              <a:rect l="l" t="t" r="r" b="b"/>
              <a:pathLst>
                <a:path w="1158239" h="723900">
                  <a:moveTo>
                    <a:pt x="0" y="72390"/>
                  </a:moveTo>
                  <a:lnTo>
                    <a:pt x="5685" y="44212"/>
                  </a:lnTo>
                  <a:lnTo>
                    <a:pt x="21193" y="21202"/>
                  </a:lnTo>
                  <a:lnTo>
                    <a:pt x="44201" y="5688"/>
                  </a:lnTo>
                  <a:lnTo>
                    <a:pt x="72389" y="0"/>
                  </a:lnTo>
                  <a:lnTo>
                    <a:pt x="1085850" y="0"/>
                  </a:lnTo>
                  <a:lnTo>
                    <a:pt x="1114038" y="5688"/>
                  </a:lnTo>
                  <a:lnTo>
                    <a:pt x="1137046" y="21202"/>
                  </a:lnTo>
                  <a:lnTo>
                    <a:pt x="1152554" y="44212"/>
                  </a:lnTo>
                  <a:lnTo>
                    <a:pt x="1158239" y="72390"/>
                  </a:lnTo>
                  <a:lnTo>
                    <a:pt x="1158239" y="651510"/>
                  </a:lnTo>
                  <a:lnTo>
                    <a:pt x="1152554" y="679687"/>
                  </a:lnTo>
                  <a:lnTo>
                    <a:pt x="1137046" y="702697"/>
                  </a:lnTo>
                  <a:lnTo>
                    <a:pt x="1114038" y="718211"/>
                  </a:lnTo>
                  <a:lnTo>
                    <a:pt x="1085850" y="723900"/>
                  </a:lnTo>
                  <a:lnTo>
                    <a:pt x="72389" y="723900"/>
                  </a:lnTo>
                  <a:lnTo>
                    <a:pt x="44201" y="718211"/>
                  </a:lnTo>
                  <a:lnTo>
                    <a:pt x="21193" y="702697"/>
                  </a:lnTo>
                  <a:lnTo>
                    <a:pt x="5685" y="679687"/>
                  </a:lnTo>
                  <a:lnTo>
                    <a:pt x="0" y="651510"/>
                  </a:lnTo>
                  <a:lnTo>
                    <a:pt x="0" y="723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003040" y="6265265"/>
            <a:ext cx="897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ahoma"/>
                <a:cs typeface="Tahoma"/>
              </a:rPr>
              <a:t>Magnetic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spc="-35" dirty="0">
                <a:latin typeface="Tahoma"/>
                <a:cs typeface="Tahoma"/>
              </a:rPr>
              <a:t>Disk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963167" y="906780"/>
            <a:ext cx="4248150" cy="5455920"/>
            <a:chOff x="963167" y="906780"/>
            <a:chExt cx="4248150" cy="5455920"/>
          </a:xfrm>
        </p:grpSpPr>
        <p:sp>
          <p:nvSpPr>
            <p:cNvPr id="102" name="object 102"/>
            <p:cNvSpPr/>
            <p:nvPr/>
          </p:nvSpPr>
          <p:spPr>
            <a:xfrm>
              <a:off x="3706367" y="5430012"/>
              <a:ext cx="160020" cy="932180"/>
            </a:xfrm>
            <a:custGeom>
              <a:avLst/>
              <a:gdLst/>
              <a:ahLst/>
              <a:cxnLst/>
              <a:rect l="l" t="t" r="r" b="b"/>
              <a:pathLst>
                <a:path w="160020" h="932179">
                  <a:moveTo>
                    <a:pt x="0" y="0"/>
                  </a:moveTo>
                  <a:lnTo>
                    <a:pt x="0" y="932091"/>
                  </a:lnTo>
                </a:path>
                <a:path w="160020" h="932179">
                  <a:moveTo>
                    <a:pt x="0" y="925068"/>
                  </a:moveTo>
                  <a:lnTo>
                    <a:pt x="160020" y="925068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167" y="906780"/>
              <a:ext cx="4248150" cy="1009650"/>
            </a:xfrm>
            <a:prstGeom prst="rect">
              <a:avLst/>
            </a:prstGeom>
          </p:spPr>
        </p:pic>
      </p:grp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Access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Methods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49529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Performance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32560" y="2319524"/>
            <a:ext cx="9222105" cy="4424680"/>
            <a:chOff x="1432560" y="2319524"/>
            <a:chExt cx="9222105" cy="4424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372" y="2319524"/>
              <a:ext cx="9201912" cy="4424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560" y="2377452"/>
              <a:ext cx="9040368" cy="9753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96568" y="2337815"/>
              <a:ext cx="9118600" cy="4340860"/>
            </a:xfrm>
            <a:custGeom>
              <a:avLst/>
              <a:gdLst/>
              <a:ahLst/>
              <a:cxnLst/>
              <a:rect l="l" t="t" r="r" b="b"/>
              <a:pathLst>
                <a:path w="9118600" h="4340859">
                  <a:moveTo>
                    <a:pt x="8749157" y="0"/>
                  </a:moveTo>
                  <a:lnTo>
                    <a:pt x="368934" y="0"/>
                  </a:lnTo>
                  <a:lnTo>
                    <a:pt x="322666" y="2875"/>
                  </a:lnTo>
                  <a:lnTo>
                    <a:pt x="278109" y="11270"/>
                  </a:lnTo>
                  <a:lnTo>
                    <a:pt x="235611" y="24839"/>
                  </a:lnTo>
                  <a:lnTo>
                    <a:pt x="195518" y="43236"/>
                  </a:lnTo>
                  <a:lnTo>
                    <a:pt x="158175" y="66114"/>
                  </a:lnTo>
                  <a:lnTo>
                    <a:pt x="123930" y="93127"/>
                  </a:lnTo>
                  <a:lnTo>
                    <a:pt x="93127" y="123930"/>
                  </a:lnTo>
                  <a:lnTo>
                    <a:pt x="66114" y="158175"/>
                  </a:lnTo>
                  <a:lnTo>
                    <a:pt x="43236" y="195518"/>
                  </a:lnTo>
                  <a:lnTo>
                    <a:pt x="24839" y="235611"/>
                  </a:lnTo>
                  <a:lnTo>
                    <a:pt x="11270" y="278109"/>
                  </a:lnTo>
                  <a:lnTo>
                    <a:pt x="2875" y="322666"/>
                  </a:lnTo>
                  <a:lnTo>
                    <a:pt x="0" y="368935"/>
                  </a:lnTo>
                  <a:lnTo>
                    <a:pt x="0" y="3971417"/>
                  </a:lnTo>
                  <a:lnTo>
                    <a:pt x="2875" y="4017695"/>
                  </a:lnTo>
                  <a:lnTo>
                    <a:pt x="11270" y="4062258"/>
                  </a:lnTo>
                  <a:lnTo>
                    <a:pt x="24839" y="4104760"/>
                  </a:lnTo>
                  <a:lnTo>
                    <a:pt x="43236" y="4144855"/>
                  </a:lnTo>
                  <a:lnTo>
                    <a:pt x="66114" y="4182198"/>
                  </a:lnTo>
                  <a:lnTo>
                    <a:pt x="93127" y="4216442"/>
                  </a:lnTo>
                  <a:lnTo>
                    <a:pt x="123930" y="4247241"/>
                  </a:lnTo>
                  <a:lnTo>
                    <a:pt x="158175" y="4274251"/>
                  </a:lnTo>
                  <a:lnTo>
                    <a:pt x="195518" y="4297125"/>
                  </a:lnTo>
                  <a:lnTo>
                    <a:pt x="235611" y="4315518"/>
                  </a:lnTo>
                  <a:lnTo>
                    <a:pt x="278109" y="4329084"/>
                  </a:lnTo>
                  <a:lnTo>
                    <a:pt x="322666" y="4337477"/>
                  </a:lnTo>
                  <a:lnTo>
                    <a:pt x="368934" y="4340352"/>
                  </a:lnTo>
                  <a:lnTo>
                    <a:pt x="8749157" y="4340352"/>
                  </a:lnTo>
                  <a:lnTo>
                    <a:pt x="8795425" y="4337477"/>
                  </a:lnTo>
                  <a:lnTo>
                    <a:pt x="8839982" y="4329084"/>
                  </a:lnTo>
                  <a:lnTo>
                    <a:pt x="8882480" y="4315518"/>
                  </a:lnTo>
                  <a:lnTo>
                    <a:pt x="8922573" y="4297125"/>
                  </a:lnTo>
                  <a:lnTo>
                    <a:pt x="8959916" y="4274251"/>
                  </a:lnTo>
                  <a:lnTo>
                    <a:pt x="8994161" y="4247241"/>
                  </a:lnTo>
                  <a:lnTo>
                    <a:pt x="9024964" y="4216442"/>
                  </a:lnTo>
                  <a:lnTo>
                    <a:pt x="9051977" y="4182198"/>
                  </a:lnTo>
                  <a:lnTo>
                    <a:pt x="9074855" y="4144855"/>
                  </a:lnTo>
                  <a:lnTo>
                    <a:pt x="9093252" y="4104760"/>
                  </a:lnTo>
                  <a:lnTo>
                    <a:pt x="9106821" y="4062258"/>
                  </a:lnTo>
                  <a:lnTo>
                    <a:pt x="9115216" y="4017695"/>
                  </a:lnTo>
                  <a:lnTo>
                    <a:pt x="9118091" y="3971417"/>
                  </a:lnTo>
                  <a:lnTo>
                    <a:pt x="9118091" y="368935"/>
                  </a:lnTo>
                  <a:lnTo>
                    <a:pt x="9115216" y="322666"/>
                  </a:lnTo>
                  <a:lnTo>
                    <a:pt x="9106821" y="278109"/>
                  </a:lnTo>
                  <a:lnTo>
                    <a:pt x="9093252" y="235611"/>
                  </a:lnTo>
                  <a:lnTo>
                    <a:pt x="9074855" y="195518"/>
                  </a:lnTo>
                  <a:lnTo>
                    <a:pt x="9051977" y="158175"/>
                  </a:lnTo>
                  <a:lnTo>
                    <a:pt x="9024964" y="123930"/>
                  </a:lnTo>
                  <a:lnTo>
                    <a:pt x="8994161" y="93127"/>
                  </a:lnTo>
                  <a:lnTo>
                    <a:pt x="8959916" y="66114"/>
                  </a:lnTo>
                  <a:lnTo>
                    <a:pt x="8922573" y="43236"/>
                  </a:lnTo>
                  <a:lnTo>
                    <a:pt x="8882480" y="24839"/>
                  </a:lnTo>
                  <a:lnTo>
                    <a:pt x="8839982" y="11270"/>
                  </a:lnTo>
                  <a:lnTo>
                    <a:pt x="8795425" y="2875"/>
                  </a:lnTo>
                  <a:lnTo>
                    <a:pt x="8749157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6568" y="2337815"/>
              <a:ext cx="9118600" cy="4340860"/>
            </a:xfrm>
            <a:custGeom>
              <a:avLst/>
              <a:gdLst/>
              <a:ahLst/>
              <a:cxnLst/>
              <a:rect l="l" t="t" r="r" b="b"/>
              <a:pathLst>
                <a:path w="9118600" h="4340859">
                  <a:moveTo>
                    <a:pt x="0" y="368935"/>
                  </a:moveTo>
                  <a:lnTo>
                    <a:pt x="2875" y="322666"/>
                  </a:lnTo>
                  <a:lnTo>
                    <a:pt x="11270" y="278109"/>
                  </a:lnTo>
                  <a:lnTo>
                    <a:pt x="24839" y="235611"/>
                  </a:lnTo>
                  <a:lnTo>
                    <a:pt x="43236" y="195518"/>
                  </a:lnTo>
                  <a:lnTo>
                    <a:pt x="66114" y="158175"/>
                  </a:lnTo>
                  <a:lnTo>
                    <a:pt x="93127" y="123930"/>
                  </a:lnTo>
                  <a:lnTo>
                    <a:pt x="123930" y="93127"/>
                  </a:lnTo>
                  <a:lnTo>
                    <a:pt x="158175" y="66114"/>
                  </a:lnTo>
                  <a:lnTo>
                    <a:pt x="195518" y="43236"/>
                  </a:lnTo>
                  <a:lnTo>
                    <a:pt x="235611" y="24839"/>
                  </a:lnTo>
                  <a:lnTo>
                    <a:pt x="278109" y="11270"/>
                  </a:lnTo>
                  <a:lnTo>
                    <a:pt x="322666" y="2875"/>
                  </a:lnTo>
                  <a:lnTo>
                    <a:pt x="368934" y="0"/>
                  </a:lnTo>
                  <a:lnTo>
                    <a:pt x="8749157" y="0"/>
                  </a:lnTo>
                  <a:lnTo>
                    <a:pt x="8795425" y="2875"/>
                  </a:lnTo>
                  <a:lnTo>
                    <a:pt x="8839982" y="11270"/>
                  </a:lnTo>
                  <a:lnTo>
                    <a:pt x="8882480" y="24839"/>
                  </a:lnTo>
                  <a:lnTo>
                    <a:pt x="8922573" y="43236"/>
                  </a:lnTo>
                  <a:lnTo>
                    <a:pt x="8959916" y="66114"/>
                  </a:lnTo>
                  <a:lnTo>
                    <a:pt x="8994161" y="93127"/>
                  </a:lnTo>
                  <a:lnTo>
                    <a:pt x="9024964" y="123930"/>
                  </a:lnTo>
                  <a:lnTo>
                    <a:pt x="9051977" y="158175"/>
                  </a:lnTo>
                  <a:lnTo>
                    <a:pt x="9074855" y="195518"/>
                  </a:lnTo>
                  <a:lnTo>
                    <a:pt x="9093252" y="235611"/>
                  </a:lnTo>
                  <a:lnTo>
                    <a:pt x="9106821" y="278109"/>
                  </a:lnTo>
                  <a:lnTo>
                    <a:pt x="9115216" y="322666"/>
                  </a:lnTo>
                  <a:lnTo>
                    <a:pt x="9118091" y="368935"/>
                  </a:lnTo>
                  <a:lnTo>
                    <a:pt x="9118091" y="3971417"/>
                  </a:lnTo>
                  <a:lnTo>
                    <a:pt x="9115216" y="4017695"/>
                  </a:lnTo>
                  <a:lnTo>
                    <a:pt x="9106821" y="4062258"/>
                  </a:lnTo>
                  <a:lnTo>
                    <a:pt x="9093252" y="4104760"/>
                  </a:lnTo>
                  <a:lnTo>
                    <a:pt x="9074855" y="4144855"/>
                  </a:lnTo>
                  <a:lnTo>
                    <a:pt x="9051977" y="4182198"/>
                  </a:lnTo>
                  <a:lnTo>
                    <a:pt x="9024964" y="4216442"/>
                  </a:lnTo>
                  <a:lnTo>
                    <a:pt x="8994161" y="4247241"/>
                  </a:lnTo>
                  <a:lnTo>
                    <a:pt x="8959916" y="4274251"/>
                  </a:lnTo>
                  <a:lnTo>
                    <a:pt x="8922573" y="4297125"/>
                  </a:lnTo>
                  <a:lnTo>
                    <a:pt x="8882480" y="4315518"/>
                  </a:lnTo>
                  <a:lnTo>
                    <a:pt x="8839982" y="4329084"/>
                  </a:lnTo>
                  <a:lnTo>
                    <a:pt x="8795425" y="4337477"/>
                  </a:lnTo>
                  <a:lnTo>
                    <a:pt x="8749157" y="4340352"/>
                  </a:lnTo>
                  <a:lnTo>
                    <a:pt x="368934" y="4340352"/>
                  </a:lnTo>
                  <a:lnTo>
                    <a:pt x="322666" y="4337477"/>
                  </a:lnTo>
                  <a:lnTo>
                    <a:pt x="278109" y="4329084"/>
                  </a:lnTo>
                  <a:lnTo>
                    <a:pt x="235611" y="4315518"/>
                  </a:lnTo>
                  <a:lnTo>
                    <a:pt x="195518" y="4297125"/>
                  </a:lnTo>
                  <a:lnTo>
                    <a:pt x="158175" y="4274251"/>
                  </a:lnTo>
                  <a:lnTo>
                    <a:pt x="123930" y="4247241"/>
                  </a:lnTo>
                  <a:lnTo>
                    <a:pt x="93127" y="4216442"/>
                  </a:lnTo>
                  <a:lnTo>
                    <a:pt x="66114" y="4182198"/>
                  </a:lnTo>
                  <a:lnTo>
                    <a:pt x="43236" y="4144855"/>
                  </a:lnTo>
                  <a:lnTo>
                    <a:pt x="24839" y="4104760"/>
                  </a:lnTo>
                  <a:lnTo>
                    <a:pt x="11270" y="4062258"/>
                  </a:lnTo>
                  <a:lnTo>
                    <a:pt x="2875" y="4017695"/>
                  </a:lnTo>
                  <a:lnTo>
                    <a:pt x="0" y="3971417"/>
                  </a:lnTo>
                  <a:lnTo>
                    <a:pt x="0" y="368935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544" y="3224783"/>
              <a:ext cx="8737092" cy="3366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5732" y="3275088"/>
              <a:ext cx="8170164" cy="8930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168" y="3238499"/>
              <a:ext cx="8662416" cy="32918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17675" y="2510790"/>
            <a:ext cx="847471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5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3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FFFFFF"/>
                </a:solidFill>
                <a:latin typeface="Verdana"/>
                <a:cs typeface="Verdana"/>
              </a:rPr>
              <a:t>important</a:t>
            </a:r>
            <a:r>
              <a:rPr sz="3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Verdana"/>
                <a:cs typeface="Verdana"/>
              </a:rPr>
              <a:t>characteristics</a:t>
            </a:r>
            <a:r>
              <a:rPr sz="3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33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FFFFFF"/>
                </a:solidFill>
                <a:latin typeface="Verdana"/>
                <a:cs typeface="Verdana"/>
              </a:rPr>
              <a:t>memory</a:t>
            </a:r>
            <a:endParaRPr sz="3300">
              <a:latin typeface="Verdana"/>
              <a:cs typeface="Verdana"/>
            </a:endParaRPr>
          </a:p>
          <a:p>
            <a:pPr marL="222250">
              <a:lnSpc>
                <a:spcPct val="100000"/>
              </a:lnSpc>
              <a:spcBef>
                <a:spcPts val="3020"/>
              </a:spcBef>
            </a:pPr>
            <a:r>
              <a:rPr sz="3000" spc="-150" dirty="0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sz="3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performance</a:t>
            </a:r>
            <a:r>
              <a:rPr sz="3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parameters</a:t>
            </a:r>
            <a:r>
              <a:rPr sz="3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3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used: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36813" y="4178617"/>
            <a:ext cx="2971165" cy="2072005"/>
            <a:chOff x="1936813" y="4178617"/>
            <a:chExt cx="2971165" cy="2072005"/>
          </a:xfrm>
        </p:grpSpPr>
        <p:sp>
          <p:nvSpPr>
            <p:cNvPr id="14" name="object 14"/>
            <p:cNvSpPr/>
            <p:nvPr/>
          </p:nvSpPr>
          <p:spPr>
            <a:xfrm>
              <a:off x="1941576" y="4183379"/>
              <a:ext cx="2961640" cy="2062480"/>
            </a:xfrm>
            <a:custGeom>
              <a:avLst/>
              <a:gdLst/>
              <a:ahLst/>
              <a:cxnLst/>
              <a:rect l="l" t="t" r="r" b="b"/>
              <a:pathLst>
                <a:path w="2961640" h="2062479">
                  <a:moveTo>
                    <a:pt x="2744597" y="0"/>
                  </a:moveTo>
                  <a:lnTo>
                    <a:pt x="216535" y="0"/>
                  </a:lnTo>
                  <a:lnTo>
                    <a:pt x="166871" y="5716"/>
                  </a:lnTo>
                  <a:lnTo>
                    <a:pt x="121288" y="22000"/>
                  </a:lnTo>
                  <a:lnTo>
                    <a:pt x="81084" y="47556"/>
                  </a:lnTo>
                  <a:lnTo>
                    <a:pt x="47556" y="81084"/>
                  </a:lnTo>
                  <a:lnTo>
                    <a:pt x="22000" y="121288"/>
                  </a:lnTo>
                  <a:lnTo>
                    <a:pt x="5716" y="166871"/>
                  </a:lnTo>
                  <a:lnTo>
                    <a:pt x="0" y="216535"/>
                  </a:lnTo>
                  <a:lnTo>
                    <a:pt x="0" y="1845462"/>
                  </a:lnTo>
                  <a:lnTo>
                    <a:pt x="5716" y="1895104"/>
                  </a:lnTo>
                  <a:lnTo>
                    <a:pt x="22000" y="1940675"/>
                  </a:lnTo>
                  <a:lnTo>
                    <a:pt x="47556" y="1980876"/>
                  </a:lnTo>
                  <a:lnTo>
                    <a:pt x="81084" y="2014405"/>
                  </a:lnTo>
                  <a:lnTo>
                    <a:pt x="121288" y="2039964"/>
                  </a:lnTo>
                  <a:lnTo>
                    <a:pt x="166871" y="2056253"/>
                  </a:lnTo>
                  <a:lnTo>
                    <a:pt x="216535" y="2061972"/>
                  </a:lnTo>
                  <a:lnTo>
                    <a:pt x="2744597" y="2061972"/>
                  </a:lnTo>
                  <a:lnTo>
                    <a:pt x="2794260" y="2056253"/>
                  </a:lnTo>
                  <a:lnTo>
                    <a:pt x="2839843" y="2039964"/>
                  </a:lnTo>
                  <a:lnTo>
                    <a:pt x="2880047" y="2014405"/>
                  </a:lnTo>
                  <a:lnTo>
                    <a:pt x="2913575" y="1980876"/>
                  </a:lnTo>
                  <a:lnTo>
                    <a:pt x="2939131" y="1940675"/>
                  </a:lnTo>
                  <a:lnTo>
                    <a:pt x="2955415" y="1895104"/>
                  </a:lnTo>
                  <a:lnTo>
                    <a:pt x="2961132" y="1845462"/>
                  </a:lnTo>
                  <a:lnTo>
                    <a:pt x="2961132" y="216535"/>
                  </a:lnTo>
                  <a:lnTo>
                    <a:pt x="2955415" y="166871"/>
                  </a:lnTo>
                  <a:lnTo>
                    <a:pt x="2939131" y="121288"/>
                  </a:lnTo>
                  <a:lnTo>
                    <a:pt x="2913575" y="81084"/>
                  </a:lnTo>
                  <a:lnTo>
                    <a:pt x="2880047" y="47556"/>
                  </a:lnTo>
                  <a:lnTo>
                    <a:pt x="2839843" y="22000"/>
                  </a:lnTo>
                  <a:lnTo>
                    <a:pt x="2794260" y="5716"/>
                  </a:lnTo>
                  <a:lnTo>
                    <a:pt x="2744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1576" y="4183379"/>
              <a:ext cx="2961640" cy="2062480"/>
            </a:xfrm>
            <a:custGeom>
              <a:avLst/>
              <a:gdLst/>
              <a:ahLst/>
              <a:cxnLst/>
              <a:rect l="l" t="t" r="r" b="b"/>
              <a:pathLst>
                <a:path w="2961640" h="2062479">
                  <a:moveTo>
                    <a:pt x="0" y="216535"/>
                  </a:moveTo>
                  <a:lnTo>
                    <a:pt x="5716" y="166871"/>
                  </a:lnTo>
                  <a:lnTo>
                    <a:pt x="22000" y="121288"/>
                  </a:lnTo>
                  <a:lnTo>
                    <a:pt x="47556" y="81084"/>
                  </a:lnTo>
                  <a:lnTo>
                    <a:pt x="81084" y="47556"/>
                  </a:lnTo>
                  <a:lnTo>
                    <a:pt x="121288" y="22000"/>
                  </a:lnTo>
                  <a:lnTo>
                    <a:pt x="166871" y="5716"/>
                  </a:lnTo>
                  <a:lnTo>
                    <a:pt x="216535" y="0"/>
                  </a:lnTo>
                  <a:lnTo>
                    <a:pt x="2744597" y="0"/>
                  </a:lnTo>
                  <a:lnTo>
                    <a:pt x="2794260" y="5716"/>
                  </a:lnTo>
                  <a:lnTo>
                    <a:pt x="2839843" y="22000"/>
                  </a:lnTo>
                  <a:lnTo>
                    <a:pt x="2880047" y="47556"/>
                  </a:lnTo>
                  <a:lnTo>
                    <a:pt x="2913575" y="81084"/>
                  </a:lnTo>
                  <a:lnTo>
                    <a:pt x="2939131" y="121288"/>
                  </a:lnTo>
                  <a:lnTo>
                    <a:pt x="2955415" y="166871"/>
                  </a:lnTo>
                  <a:lnTo>
                    <a:pt x="2961132" y="216535"/>
                  </a:lnTo>
                  <a:lnTo>
                    <a:pt x="2961132" y="1845462"/>
                  </a:lnTo>
                  <a:lnTo>
                    <a:pt x="2955415" y="1895104"/>
                  </a:lnTo>
                  <a:lnTo>
                    <a:pt x="2939131" y="1940675"/>
                  </a:lnTo>
                  <a:lnTo>
                    <a:pt x="2913575" y="1980876"/>
                  </a:lnTo>
                  <a:lnTo>
                    <a:pt x="2880047" y="2014405"/>
                  </a:lnTo>
                  <a:lnTo>
                    <a:pt x="2839843" y="2039964"/>
                  </a:lnTo>
                  <a:lnTo>
                    <a:pt x="2794260" y="2056253"/>
                  </a:lnTo>
                  <a:lnTo>
                    <a:pt x="2744597" y="2061972"/>
                  </a:lnTo>
                  <a:lnTo>
                    <a:pt x="216535" y="2061972"/>
                  </a:lnTo>
                  <a:lnTo>
                    <a:pt x="166871" y="2056253"/>
                  </a:lnTo>
                  <a:lnTo>
                    <a:pt x="121288" y="2039964"/>
                  </a:lnTo>
                  <a:lnTo>
                    <a:pt x="81084" y="2014405"/>
                  </a:lnTo>
                  <a:lnTo>
                    <a:pt x="47556" y="1980876"/>
                  </a:lnTo>
                  <a:lnTo>
                    <a:pt x="22000" y="1940675"/>
                  </a:lnTo>
                  <a:lnTo>
                    <a:pt x="5716" y="1895104"/>
                  </a:lnTo>
                  <a:lnTo>
                    <a:pt x="0" y="1845462"/>
                  </a:lnTo>
                  <a:lnTo>
                    <a:pt x="0" y="216535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45335" y="4193749"/>
            <a:ext cx="2739390" cy="19970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b="1" dirty="0">
                <a:solidFill>
                  <a:srgbClr val="00AF50"/>
                </a:solidFill>
                <a:latin typeface="Tahoma"/>
                <a:cs typeface="Tahoma"/>
              </a:rPr>
              <a:t>Access</a:t>
            </a:r>
            <a:r>
              <a:rPr sz="1400" b="1" spc="19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0AF50"/>
                </a:solidFill>
                <a:latin typeface="Tahoma"/>
                <a:cs typeface="Tahoma"/>
              </a:rPr>
              <a:t>time</a:t>
            </a:r>
            <a:endParaRPr sz="1400">
              <a:latin typeface="Tahoma"/>
              <a:cs typeface="Tahoma"/>
            </a:endParaRPr>
          </a:p>
          <a:p>
            <a:pPr marL="12700" marR="73025">
              <a:lnSpc>
                <a:spcPct val="92100"/>
              </a:lnSpc>
              <a:spcBef>
                <a:spcPts val="605"/>
              </a:spcBef>
            </a:pPr>
            <a:r>
              <a:rPr sz="1200" b="1" spc="-80" dirty="0">
                <a:latin typeface="Tahoma"/>
                <a:cs typeface="Tahoma"/>
              </a:rPr>
              <a:t>For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random-</a:t>
            </a: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memory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114" dirty="0">
                <a:latin typeface="Tahoma"/>
                <a:cs typeface="Tahoma"/>
              </a:rPr>
              <a:t>it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-90" dirty="0">
                <a:latin typeface="Tahoma"/>
                <a:cs typeface="Tahoma"/>
              </a:rPr>
              <a:t>is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the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114" dirty="0">
                <a:latin typeface="Tahoma"/>
                <a:cs typeface="Tahoma"/>
              </a:rPr>
              <a:t>it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takes </a:t>
            </a:r>
            <a:r>
              <a:rPr sz="1200" b="1" spc="-50" dirty="0">
                <a:latin typeface="Tahoma"/>
                <a:cs typeface="Tahoma"/>
              </a:rPr>
              <a:t>to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55" dirty="0">
                <a:latin typeface="Tahoma"/>
                <a:cs typeface="Tahoma"/>
              </a:rPr>
              <a:t>perform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75" dirty="0">
                <a:latin typeface="Tahoma"/>
                <a:cs typeface="Tahoma"/>
              </a:rPr>
              <a:t>a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read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or </a:t>
            </a:r>
            <a:r>
              <a:rPr sz="1200" b="1" spc="-95" dirty="0">
                <a:latin typeface="Tahoma"/>
                <a:cs typeface="Tahoma"/>
              </a:rPr>
              <a:t>write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operation</a:t>
            </a:r>
            <a:endParaRPr sz="1200">
              <a:latin typeface="Tahoma"/>
              <a:cs typeface="Tahoma"/>
            </a:endParaRPr>
          </a:p>
          <a:p>
            <a:pPr marL="127000" marR="37465" indent="-114300">
              <a:lnSpc>
                <a:spcPct val="91900"/>
              </a:lnSpc>
              <a:spcBef>
                <a:spcPts val="509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spc="-80" dirty="0">
                <a:latin typeface="Tahoma"/>
                <a:cs typeface="Tahoma"/>
              </a:rPr>
              <a:t>For</a:t>
            </a:r>
            <a:r>
              <a:rPr sz="1200" b="1" spc="65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non-</a:t>
            </a:r>
            <a:r>
              <a:rPr sz="1200" b="1" spc="-20" dirty="0">
                <a:latin typeface="Tahoma"/>
                <a:cs typeface="Tahoma"/>
              </a:rPr>
              <a:t>random-</a:t>
            </a: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6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memory</a:t>
            </a:r>
            <a:r>
              <a:rPr sz="1200" b="1" spc="70" dirty="0">
                <a:latin typeface="Tahoma"/>
                <a:cs typeface="Tahoma"/>
              </a:rPr>
              <a:t> </a:t>
            </a:r>
            <a:r>
              <a:rPr sz="1200" b="1" spc="-55" dirty="0">
                <a:latin typeface="Tahoma"/>
                <a:cs typeface="Tahoma"/>
              </a:rPr>
              <a:t>it </a:t>
            </a:r>
            <a:r>
              <a:rPr sz="1200" b="1" spc="-90" dirty="0">
                <a:latin typeface="Tahoma"/>
                <a:cs typeface="Tahoma"/>
              </a:rPr>
              <a:t>is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the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114" dirty="0">
                <a:latin typeface="Tahoma"/>
                <a:cs typeface="Tahoma"/>
              </a:rPr>
              <a:t>it</a:t>
            </a:r>
            <a:r>
              <a:rPr sz="1200" b="1" spc="-20" dirty="0">
                <a:latin typeface="Tahoma"/>
                <a:cs typeface="Tahoma"/>
              </a:rPr>
              <a:t> takes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to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position</a:t>
            </a:r>
            <a:r>
              <a:rPr sz="1200" b="1" spc="-25" dirty="0">
                <a:latin typeface="Tahoma"/>
                <a:cs typeface="Tahoma"/>
              </a:rPr>
              <a:t> the </a:t>
            </a:r>
            <a:r>
              <a:rPr sz="1200" b="1" dirty="0">
                <a:latin typeface="Tahoma"/>
                <a:cs typeface="Tahoma"/>
              </a:rPr>
              <a:t>read-</a:t>
            </a:r>
            <a:r>
              <a:rPr sz="1200" b="1" spc="-95" dirty="0">
                <a:latin typeface="Tahoma"/>
                <a:cs typeface="Tahoma"/>
              </a:rPr>
              <a:t>write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mechanism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at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the </a:t>
            </a:r>
            <a:r>
              <a:rPr sz="1200" b="1" spc="-20" dirty="0">
                <a:latin typeface="Tahoma"/>
                <a:cs typeface="Tahoma"/>
              </a:rPr>
              <a:t>desired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location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and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read/write</a:t>
            </a:r>
            <a:endParaRPr sz="1200">
              <a:latin typeface="Tahoma"/>
              <a:cs typeface="Tahoma"/>
            </a:endParaRPr>
          </a:p>
          <a:p>
            <a:pPr marL="126364" indent="-113664">
              <a:lnSpc>
                <a:spcPts val="1380"/>
              </a:lnSpc>
              <a:spcBef>
                <a:spcPts val="110"/>
              </a:spcBef>
              <a:buFont typeface="Verdana"/>
              <a:buChar char="•"/>
              <a:tabLst>
                <a:tab pos="126364" algn="l"/>
              </a:tabLst>
            </a:pPr>
            <a:r>
              <a:rPr sz="1200" b="1" spc="-75" dirty="0">
                <a:latin typeface="Tahoma"/>
                <a:cs typeface="Tahoma"/>
              </a:rPr>
              <a:t>Time</a:t>
            </a:r>
            <a:r>
              <a:rPr sz="1200" b="1" spc="-20" dirty="0">
                <a:latin typeface="Tahoma"/>
                <a:cs typeface="Tahoma"/>
              </a:rPr>
              <a:t> between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initiation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of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25" dirty="0"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0">
              <a:lnSpc>
                <a:spcPts val="1380"/>
              </a:lnSpc>
            </a:pPr>
            <a:r>
              <a:rPr sz="1200" b="1" spc="-20" dirty="0">
                <a:latin typeface="Tahoma"/>
                <a:cs typeface="Tahoma"/>
              </a:rPr>
              <a:t>memory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operation</a:t>
            </a:r>
            <a:r>
              <a:rPr sz="1200" b="1" dirty="0">
                <a:latin typeface="Tahoma"/>
                <a:cs typeface="Tahoma"/>
              </a:rPr>
              <a:t> and </a:t>
            </a:r>
            <a:r>
              <a:rPr sz="1200" b="1" spc="-10" dirty="0">
                <a:latin typeface="Tahoma"/>
                <a:cs typeface="Tahoma"/>
              </a:rPr>
              <a:t>completion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46713" y="4256341"/>
            <a:ext cx="2846070" cy="1967864"/>
            <a:chOff x="4946713" y="4256341"/>
            <a:chExt cx="2846070" cy="1967864"/>
          </a:xfrm>
        </p:grpSpPr>
        <p:sp>
          <p:nvSpPr>
            <p:cNvPr id="18" name="object 18"/>
            <p:cNvSpPr/>
            <p:nvPr/>
          </p:nvSpPr>
          <p:spPr>
            <a:xfrm>
              <a:off x="4951476" y="4261103"/>
              <a:ext cx="2836545" cy="1958339"/>
            </a:xfrm>
            <a:custGeom>
              <a:avLst/>
              <a:gdLst/>
              <a:ahLst/>
              <a:cxnLst/>
              <a:rect l="l" t="t" r="r" b="b"/>
              <a:pathLst>
                <a:path w="2836545" h="1958339">
                  <a:moveTo>
                    <a:pt x="2630551" y="0"/>
                  </a:moveTo>
                  <a:lnTo>
                    <a:pt x="205612" y="0"/>
                  </a:lnTo>
                  <a:lnTo>
                    <a:pt x="158473" y="5431"/>
                  </a:lnTo>
                  <a:lnTo>
                    <a:pt x="115197" y="20902"/>
                  </a:lnTo>
                  <a:lnTo>
                    <a:pt x="77020" y="45176"/>
                  </a:lnTo>
                  <a:lnTo>
                    <a:pt x="45176" y="77020"/>
                  </a:lnTo>
                  <a:lnTo>
                    <a:pt x="20902" y="115197"/>
                  </a:lnTo>
                  <a:lnTo>
                    <a:pt x="5431" y="158473"/>
                  </a:lnTo>
                  <a:lnTo>
                    <a:pt x="0" y="205613"/>
                  </a:lnTo>
                  <a:lnTo>
                    <a:pt x="0" y="1752714"/>
                  </a:lnTo>
                  <a:lnTo>
                    <a:pt x="5431" y="1799862"/>
                  </a:lnTo>
                  <a:lnTo>
                    <a:pt x="20902" y="1843143"/>
                  </a:lnTo>
                  <a:lnTo>
                    <a:pt x="45176" y="1881322"/>
                  </a:lnTo>
                  <a:lnTo>
                    <a:pt x="77020" y="1913166"/>
                  </a:lnTo>
                  <a:lnTo>
                    <a:pt x="115197" y="1937439"/>
                  </a:lnTo>
                  <a:lnTo>
                    <a:pt x="158473" y="1952909"/>
                  </a:lnTo>
                  <a:lnTo>
                    <a:pt x="205612" y="1958340"/>
                  </a:lnTo>
                  <a:lnTo>
                    <a:pt x="2630551" y="1958340"/>
                  </a:lnTo>
                  <a:lnTo>
                    <a:pt x="2677690" y="1952909"/>
                  </a:lnTo>
                  <a:lnTo>
                    <a:pt x="2720966" y="1937439"/>
                  </a:lnTo>
                  <a:lnTo>
                    <a:pt x="2759143" y="1913166"/>
                  </a:lnTo>
                  <a:lnTo>
                    <a:pt x="2790987" y="1881322"/>
                  </a:lnTo>
                  <a:lnTo>
                    <a:pt x="2815261" y="1843143"/>
                  </a:lnTo>
                  <a:lnTo>
                    <a:pt x="2830732" y="1799862"/>
                  </a:lnTo>
                  <a:lnTo>
                    <a:pt x="2836164" y="1752714"/>
                  </a:lnTo>
                  <a:lnTo>
                    <a:pt x="2836164" y="205613"/>
                  </a:lnTo>
                  <a:lnTo>
                    <a:pt x="2830732" y="158473"/>
                  </a:lnTo>
                  <a:lnTo>
                    <a:pt x="2815261" y="115197"/>
                  </a:lnTo>
                  <a:lnTo>
                    <a:pt x="2790987" y="77020"/>
                  </a:lnTo>
                  <a:lnTo>
                    <a:pt x="2759143" y="45176"/>
                  </a:lnTo>
                  <a:lnTo>
                    <a:pt x="2720966" y="20902"/>
                  </a:lnTo>
                  <a:lnTo>
                    <a:pt x="2677690" y="5431"/>
                  </a:lnTo>
                  <a:lnTo>
                    <a:pt x="26305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1476" y="4261103"/>
              <a:ext cx="2836545" cy="1958339"/>
            </a:xfrm>
            <a:custGeom>
              <a:avLst/>
              <a:gdLst/>
              <a:ahLst/>
              <a:cxnLst/>
              <a:rect l="l" t="t" r="r" b="b"/>
              <a:pathLst>
                <a:path w="2836545" h="1958339">
                  <a:moveTo>
                    <a:pt x="0" y="205613"/>
                  </a:moveTo>
                  <a:lnTo>
                    <a:pt x="5431" y="158473"/>
                  </a:lnTo>
                  <a:lnTo>
                    <a:pt x="20902" y="115197"/>
                  </a:lnTo>
                  <a:lnTo>
                    <a:pt x="45176" y="77020"/>
                  </a:lnTo>
                  <a:lnTo>
                    <a:pt x="77020" y="45176"/>
                  </a:lnTo>
                  <a:lnTo>
                    <a:pt x="115197" y="20902"/>
                  </a:lnTo>
                  <a:lnTo>
                    <a:pt x="158473" y="5431"/>
                  </a:lnTo>
                  <a:lnTo>
                    <a:pt x="205612" y="0"/>
                  </a:lnTo>
                  <a:lnTo>
                    <a:pt x="2630551" y="0"/>
                  </a:lnTo>
                  <a:lnTo>
                    <a:pt x="2677690" y="5431"/>
                  </a:lnTo>
                  <a:lnTo>
                    <a:pt x="2720966" y="20902"/>
                  </a:lnTo>
                  <a:lnTo>
                    <a:pt x="2759143" y="45176"/>
                  </a:lnTo>
                  <a:lnTo>
                    <a:pt x="2790987" y="77020"/>
                  </a:lnTo>
                  <a:lnTo>
                    <a:pt x="2815261" y="115197"/>
                  </a:lnTo>
                  <a:lnTo>
                    <a:pt x="2830732" y="158473"/>
                  </a:lnTo>
                  <a:lnTo>
                    <a:pt x="2836164" y="205613"/>
                  </a:lnTo>
                  <a:lnTo>
                    <a:pt x="2836164" y="1752714"/>
                  </a:lnTo>
                  <a:lnTo>
                    <a:pt x="2830732" y="1799862"/>
                  </a:lnTo>
                  <a:lnTo>
                    <a:pt x="2815261" y="1843143"/>
                  </a:lnTo>
                  <a:lnTo>
                    <a:pt x="2790987" y="1881322"/>
                  </a:lnTo>
                  <a:lnTo>
                    <a:pt x="2759143" y="1913166"/>
                  </a:lnTo>
                  <a:lnTo>
                    <a:pt x="2720966" y="1937439"/>
                  </a:lnTo>
                  <a:lnTo>
                    <a:pt x="2677690" y="1952909"/>
                  </a:lnTo>
                  <a:lnTo>
                    <a:pt x="2630551" y="1958340"/>
                  </a:lnTo>
                  <a:lnTo>
                    <a:pt x="205612" y="1958340"/>
                  </a:lnTo>
                  <a:lnTo>
                    <a:pt x="158473" y="1952909"/>
                  </a:lnTo>
                  <a:lnTo>
                    <a:pt x="115197" y="1937439"/>
                  </a:lnTo>
                  <a:lnTo>
                    <a:pt x="77020" y="1913166"/>
                  </a:lnTo>
                  <a:lnTo>
                    <a:pt x="45176" y="1881322"/>
                  </a:lnTo>
                  <a:lnTo>
                    <a:pt x="20902" y="1843143"/>
                  </a:lnTo>
                  <a:lnTo>
                    <a:pt x="5431" y="1799862"/>
                  </a:lnTo>
                  <a:lnTo>
                    <a:pt x="0" y="1752714"/>
                  </a:lnTo>
                  <a:lnTo>
                    <a:pt x="0" y="205613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3329" y="4269228"/>
            <a:ext cx="2496185" cy="16224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b="1" spc="-10" dirty="0">
                <a:solidFill>
                  <a:srgbClr val="00AF50"/>
                </a:solidFill>
                <a:latin typeface="Tahoma"/>
                <a:cs typeface="Tahoma"/>
              </a:rPr>
              <a:t>Memory</a:t>
            </a:r>
            <a:r>
              <a:rPr sz="1400" b="1" spc="-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00AF50"/>
                </a:solidFill>
                <a:latin typeface="Tahoma"/>
                <a:cs typeface="Tahoma"/>
              </a:rPr>
              <a:t>cycle</a:t>
            </a:r>
            <a:r>
              <a:rPr sz="1400" b="1" spc="-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0AF50"/>
                </a:solidFill>
                <a:latin typeface="Tahoma"/>
                <a:cs typeface="Tahoma"/>
              </a:rPr>
              <a:t>time</a:t>
            </a:r>
            <a:endParaRPr sz="1400">
              <a:latin typeface="Tahoma"/>
              <a:cs typeface="Tahoma"/>
            </a:endParaRPr>
          </a:p>
          <a:p>
            <a:pPr marL="127000" marR="5080" indent="-114300">
              <a:lnSpc>
                <a:spcPct val="92100"/>
              </a:lnSpc>
              <a:spcBef>
                <a:spcPts val="600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plus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any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additional </a:t>
            </a:r>
            <a:r>
              <a:rPr sz="1200" b="1" spc="-50" dirty="0">
                <a:latin typeface="Tahoma"/>
                <a:cs typeface="Tahoma"/>
              </a:rPr>
              <a:t>time</a:t>
            </a:r>
            <a:r>
              <a:rPr sz="1200" b="1" spc="-30" dirty="0">
                <a:latin typeface="Tahoma"/>
                <a:cs typeface="Tahoma"/>
              </a:rPr>
              <a:t> required </a:t>
            </a:r>
            <a:r>
              <a:rPr sz="1200" b="1" spc="-20" dirty="0">
                <a:latin typeface="Tahoma"/>
                <a:cs typeface="Tahoma"/>
              </a:rPr>
              <a:t>before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second </a:t>
            </a:r>
            <a:r>
              <a:rPr sz="1200" b="1" dirty="0">
                <a:latin typeface="Tahoma"/>
                <a:cs typeface="Tahoma"/>
              </a:rPr>
              <a:t>access</a:t>
            </a:r>
            <a:r>
              <a:rPr sz="1200" b="1" spc="1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can</a:t>
            </a:r>
            <a:r>
              <a:rPr sz="1200" b="1" spc="14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commence</a:t>
            </a:r>
            <a:endParaRPr sz="1200">
              <a:latin typeface="Tahoma"/>
              <a:cs typeface="Tahoma"/>
            </a:endParaRPr>
          </a:p>
          <a:p>
            <a:pPr marL="127000" indent="-114300">
              <a:lnSpc>
                <a:spcPts val="1380"/>
              </a:lnSpc>
              <a:spcBef>
                <a:spcPts val="105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spc="-85" dirty="0">
                <a:latin typeface="Tahoma"/>
                <a:cs typeface="Tahoma"/>
              </a:rPr>
              <a:t>Time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between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65" dirty="0">
                <a:latin typeface="Tahoma"/>
                <a:cs typeface="Tahoma"/>
              </a:rPr>
              <a:t>initiation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of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two</a:t>
            </a:r>
            <a:endParaRPr sz="1200">
              <a:latin typeface="Tahoma"/>
              <a:cs typeface="Tahoma"/>
            </a:endParaRPr>
          </a:p>
          <a:p>
            <a:pPr marL="127000">
              <a:lnSpc>
                <a:spcPts val="1380"/>
              </a:lnSpc>
            </a:pPr>
            <a:r>
              <a:rPr sz="1200" b="1" spc="-10" dirty="0">
                <a:latin typeface="Tahoma"/>
                <a:cs typeface="Tahoma"/>
              </a:rPr>
              <a:t>successive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memory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operations</a:t>
            </a:r>
            <a:endParaRPr sz="1200">
              <a:latin typeface="Tahoma"/>
              <a:cs typeface="Tahoma"/>
            </a:endParaRPr>
          </a:p>
          <a:p>
            <a:pPr marL="127000" marR="185420" indent="-114300">
              <a:lnSpc>
                <a:spcPts val="1320"/>
              </a:lnSpc>
              <a:spcBef>
                <a:spcPts val="254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spc="-75" dirty="0">
                <a:latin typeface="Tahoma"/>
                <a:cs typeface="Tahoma"/>
              </a:rPr>
              <a:t>Slightly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more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than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45" dirty="0">
                <a:latin typeface="Tahoma"/>
                <a:cs typeface="Tahoma"/>
              </a:rPr>
              <a:t>the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Access </a:t>
            </a:r>
            <a:r>
              <a:rPr sz="1200" b="1" spc="-20" dirty="0">
                <a:latin typeface="Tahoma"/>
                <a:cs typeface="Tahoma"/>
              </a:rPr>
              <a:t>time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831645" y="4350829"/>
            <a:ext cx="2335530" cy="1814195"/>
            <a:chOff x="7831645" y="4350829"/>
            <a:chExt cx="2335530" cy="1814195"/>
          </a:xfrm>
        </p:grpSpPr>
        <p:sp>
          <p:nvSpPr>
            <p:cNvPr id="22" name="object 22"/>
            <p:cNvSpPr/>
            <p:nvPr/>
          </p:nvSpPr>
          <p:spPr>
            <a:xfrm>
              <a:off x="7836407" y="4355591"/>
              <a:ext cx="2326005" cy="1804670"/>
            </a:xfrm>
            <a:custGeom>
              <a:avLst/>
              <a:gdLst/>
              <a:ahLst/>
              <a:cxnLst/>
              <a:rect l="l" t="t" r="r" b="b"/>
              <a:pathLst>
                <a:path w="2326004" h="1804670">
                  <a:moveTo>
                    <a:pt x="2136140" y="0"/>
                  </a:moveTo>
                  <a:lnTo>
                    <a:pt x="189484" y="0"/>
                  </a:lnTo>
                  <a:lnTo>
                    <a:pt x="139112" y="6768"/>
                  </a:lnTo>
                  <a:lnTo>
                    <a:pt x="93848" y="25870"/>
                  </a:lnTo>
                  <a:lnTo>
                    <a:pt x="55499" y="55498"/>
                  </a:lnTo>
                  <a:lnTo>
                    <a:pt x="25870" y="93848"/>
                  </a:lnTo>
                  <a:lnTo>
                    <a:pt x="6768" y="139112"/>
                  </a:lnTo>
                  <a:lnTo>
                    <a:pt x="0" y="189483"/>
                  </a:lnTo>
                  <a:lnTo>
                    <a:pt x="0" y="1614957"/>
                  </a:lnTo>
                  <a:lnTo>
                    <a:pt x="6768" y="1665323"/>
                  </a:lnTo>
                  <a:lnTo>
                    <a:pt x="25870" y="1710580"/>
                  </a:lnTo>
                  <a:lnTo>
                    <a:pt x="55499" y="1748924"/>
                  </a:lnTo>
                  <a:lnTo>
                    <a:pt x="93848" y="1778549"/>
                  </a:lnTo>
                  <a:lnTo>
                    <a:pt x="139112" y="1797648"/>
                  </a:lnTo>
                  <a:lnTo>
                    <a:pt x="189484" y="1804415"/>
                  </a:lnTo>
                  <a:lnTo>
                    <a:pt x="2136140" y="1804415"/>
                  </a:lnTo>
                  <a:lnTo>
                    <a:pt x="2186511" y="1797648"/>
                  </a:lnTo>
                  <a:lnTo>
                    <a:pt x="2231775" y="1778549"/>
                  </a:lnTo>
                  <a:lnTo>
                    <a:pt x="2270125" y="1748924"/>
                  </a:lnTo>
                  <a:lnTo>
                    <a:pt x="2299753" y="1710580"/>
                  </a:lnTo>
                  <a:lnTo>
                    <a:pt x="2318855" y="1665323"/>
                  </a:lnTo>
                  <a:lnTo>
                    <a:pt x="2325624" y="1614957"/>
                  </a:lnTo>
                  <a:lnTo>
                    <a:pt x="2325624" y="189483"/>
                  </a:lnTo>
                  <a:lnTo>
                    <a:pt x="2318855" y="139112"/>
                  </a:lnTo>
                  <a:lnTo>
                    <a:pt x="2299753" y="93848"/>
                  </a:lnTo>
                  <a:lnTo>
                    <a:pt x="2270125" y="55498"/>
                  </a:lnTo>
                  <a:lnTo>
                    <a:pt x="2231775" y="25870"/>
                  </a:lnTo>
                  <a:lnTo>
                    <a:pt x="2186511" y="6768"/>
                  </a:lnTo>
                  <a:lnTo>
                    <a:pt x="21361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36407" y="4355591"/>
              <a:ext cx="2326005" cy="1804670"/>
            </a:xfrm>
            <a:custGeom>
              <a:avLst/>
              <a:gdLst/>
              <a:ahLst/>
              <a:cxnLst/>
              <a:rect l="l" t="t" r="r" b="b"/>
              <a:pathLst>
                <a:path w="2326004" h="1804670">
                  <a:moveTo>
                    <a:pt x="0" y="189483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9" y="55498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4" y="0"/>
                  </a:lnTo>
                  <a:lnTo>
                    <a:pt x="2136140" y="0"/>
                  </a:lnTo>
                  <a:lnTo>
                    <a:pt x="2186511" y="6768"/>
                  </a:lnTo>
                  <a:lnTo>
                    <a:pt x="2231775" y="25870"/>
                  </a:lnTo>
                  <a:lnTo>
                    <a:pt x="2270125" y="55498"/>
                  </a:lnTo>
                  <a:lnTo>
                    <a:pt x="2299753" y="93848"/>
                  </a:lnTo>
                  <a:lnTo>
                    <a:pt x="2318855" y="139112"/>
                  </a:lnTo>
                  <a:lnTo>
                    <a:pt x="2325624" y="189483"/>
                  </a:lnTo>
                  <a:lnTo>
                    <a:pt x="2325624" y="1614957"/>
                  </a:lnTo>
                  <a:lnTo>
                    <a:pt x="2318855" y="1665323"/>
                  </a:lnTo>
                  <a:lnTo>
                    <a:pt x="2299753" y="1710580"/>
                  </a:lnTo>
                  <a:lnTo>
                    <a:pt x="2270125" y="1748924"/>
                  </a:lnTo>
                  <a:lnTo>
                    <a:pt x="2231775" y="1778549"/>
                  </a:lnTo>
                  <a:lnTo>
                    <a:pt x="2186511" y="1797648"/>
                  </a:lnTo>
                  <a:lnTo>
                    <a:pt x="2136140" y="1804415"/>
                  </a:lnTo>
                  <a:lnTo>
                    <a:pt x="189484" y="1804415"/>
                  </a:lnTo>
                  <a:lnTo>
                    <a:pt x="139112" y="1797648"/>
                  </a:lnTo>
                  <a:lnTo>
                    <a:pt x="93848" y="1778549"/>
                  </a:lnTo>
                  <a:lnTo>
                    <a:pt x="55499" y="1748924"/>
                  </a:lnTo>
                  <a:lnTo>
                    <a:pt x="25870" y="1710580"/>
                  </a:lnTo>
                  <a:lnTo>
                    <a:pt x="6768" y="1665323"/>
                  </a:lnTo>
                  <a:lnTo>
                    <a:pt x="0" y="1614957"/>
                  </a:lnTo>
                  <a:lnTo>
                    <a:pt x="0" y="189483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926069" y="4293996"/>
            <a:ext cx="2132965" cy="15627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30" dirty="0">
                <a:solidFill>
                  <a:srgbClr val="00AF50"/>
                </a:solidFill>
                <a:latin typeface="Tahoma"/>
                <a:cs typeface="Tahoma"/>
              </a:rPr>
              <a:t>Transfer</a:t>
            </a:r>
            <a:r>
              <a:rPr sz="1800" b="1" spc="3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Tahoma"/>
                <a:cs typeface="Tahoma"/>
              </a:rPr>
              <a:t>rate</a:t>
            </a:r>
            <a:endParaRPr sz="1800">
              <a:latin typeface="Tahoma"/>
              <a:cs typeface="Tahoma"/>
            </a:endParaRPr>
          </a:p>
          <a:p>
            <a:pPr marL="127000" marR="5080" indent="-114300" algn="just">
              <a:lnSpc>
                <a:spcPct val="92100"/>
              </a:lnSpc>
              <a:spcBef>
                <a:spcPts val="770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spc="-90" dirty="0">
                <a:latin typeface="Tahoma"/>
                <a:cs typeface="Tahoma"/>
              </a:rPr>
              <a:t>The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rate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at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which </a:t>
            </a:r>
            <a:r>
              <a:rPr sz="1200" b="1" dirty="0">
                <a:latin typeface="Tahoma"/>
                <a:cs typeface="Tahoma"/>
              </a:rPr>
              <a:t>data</a:t>
            </a:r>
            <a:r>
              <a:rPr sz="1200" b="1" spc="-25" dirty="0">
                <a:latin typeface="Tahoma"/>
                <a:cs typeface="Tahoma"/>
              </a:rPr>
              <a:t> can </a:t>
            </a:r>
            <a:r>
              <a:rPr sz="1200" b="1" dirty="0">
                <a:latin typeface="Tahoma"/>
                <a:cs typeface="Tahoma"/>
              </a:rPr>
              <a:t>be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transferred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65" dirty="0">
                <a:latin typeface="Tahoma"/>
                <a:cs typeface="Tahoma"/>
              </a:rPr>
              <a:t>into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or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out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of </a:t>
            </a:r>
            <a:r>
              <a:rPr sz="1200" b="1" spc="75" dirty="0">
                <a:latin typeface="Tahoma"/>
                <a:cs typeface="Tahoma"/>
              </a:rPr>
              <a:t>a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memory unit</a:t>
            </a:r>
            <a:endParaRPr sz="1200">
              <a:latin typeface="Tahoma"/>
              <a:cs typeface="Tahoma"/>
            </a:endParaRPr>
          </a:p>
          <a:p>
            <a:pPr marL="127000" marR="452755" indent="-114300">
              <a:lnSpc>
                <a:spcPct val="92100"/>
              </a:lnSpc>
              <a:spcBef>
                <a:spcPts val="225"/>
              </a:spcBef>
              <a:buFont typeface="Verdana"/>
              <a:buChar char="•"/>
              <a:tabLst>
                <a:tab pos="127000" algn="l"/>
              </a:tabLst>
            </a:pPr>
            <a:r>
              <a:rPr sz="1200" b="1" spc="-80" dirty="0">
                <a:latin typeface="Tahoma"/>
                <a:cs typeface="Tahoma"/>
              </a:rPr>
              <a:t>For</a:t>
            </a:r>
            <a:r>
              <a:rPr sz="1200" b="1" spc="5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random-</a:t>
            </a:r>
            <a:r>
              <a:rPr sz="1200" b="1" spc="-10" dirty="0">
                <a:latin typeface="Tahoma"/>
                <a:cs typeface="Tahoma"/>
              </a:rPr>
              <a:t>access </a:t>
            </a:r>
            <a:r>
              <a:rPr sz="1200" b="1" spc="-20" dirty="0">
                <a:latin typeface="Tahoma"/>
                <a:cs typeface="Tahoma"/>
              </a:rPr>
              <a:t>memory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114" dirty="0">
                <a:latin typeface="Tahoma"/>
                <a:cs typeface="Tahoma"/>
              </a:rPr>
              <a:t>it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90" dirty="0">
                <a:latin typeface="Tahoma"/>
                <a:cs typeface="Tahoma"/>
              </a:rPr>
              <a:t>is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equal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35" dirty="0">
                <a:latin typeface="Tahoma"/>
                <a:cs typeface="Tahoma"/>
              </a:rPr>
              <a:t>to </a:t>
            </a:r>
            <a:r>
              <a:rPr sz="1200" b="1" spc="-10" dirty="0">
                <a:latin typeface="Tahoma"/>
                <a:cs typeface="Tahoma"/>
              </a:rPr>
              <a:t>1/(cycle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time)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Physical</a:t>
            </a:r>
            <a:r>
              <a:rPr spc="-260" dirty="0"/>
              <a:t> </a:t>
            </a:r>
            <a:r>
              <a:rPr spc="-4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036" y="2086102"/>
            <a:ext cx="7129145" cy="4648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29908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decays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naturally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lost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electrical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switched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off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29908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Nonvolatile</a:t>
            </a:r>
            <a:r>
              <a:rPr sz="15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Once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recorded,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remains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deterioration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deliberately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changed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electrical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retain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Magnetic-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surface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memories,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ROM</a:t>
            </a:r>
            <a:endParaRPr sz="15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1000"/>
              </a:spcBef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Semiconductor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5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nonvolatile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29908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Erasable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altered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erased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29908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Nonerasable</a:t>
            </a:r>
            <a:r>
              <a:rPr sz="15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Cannot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altered,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except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destroying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endParaRPr sz="1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2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Semiconductor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memory of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read-only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(ROM)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Memory</a:t>
            </a:r>
            <a:r>
              <a:rPr spc="-275" dirty="0"/>
              <a:t> </a:t>
            </a:r>
            <a:r>
              <a:rPr spc="-75" dirty="0"/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6772" y="2276932"/>
            <a:ext cx="5547360" cy="448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constraints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computer’s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summed up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questions: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How much,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fast,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how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expensive</a:t>
            </a:r>
            <a:endParaRPr sz="1800">
              <a:latin typeface="Times New Roman"/>
              <a:cs typeface="Times New Roman"/>
            </a:endParaRPr>
          </a:p>
          <a:p>
            <a:pPr marL="355600" marR="34099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trade-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among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capacity,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Faster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greater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Greater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capacity,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Greater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capacity,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slower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  <a:p>
            <a:pPr marL="355600" marR="5778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dilemma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rely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component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technology,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employ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hierarchy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8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800" b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2021"/>
                </a:solidFill>
                <a:latin typeface="Times New Roman"/>
                <a:cs typeface="Times New Roman"/>
              </a:rPr>
              <a:t>hierarchy</a:t>
            </a:r>
            <a:r>
              <a:rPr sz="1800" b="1" spc="-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separates</a:t>
            </a:r>
            <a:r>
              <a:rPr sz="1800" spc="-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computer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storage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1F2021"/>
                </a:solidFill>
                <a:latin typeface="Times New Roman"/>
                <a:cs typeface="Times New Roman"/>
              </a:rPr>
              <a:t>into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hierarchy</a:t>
            </a:r>
            <a:r>
              <a:rPr sz="18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based</a:t>
            </a:r>
            <a:r>
              <a:rPr sz="18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on</a:t>
            </a:r>
            <a:r>
              <a:rPr sz="18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access</a:t>
            </a:r>
            <a:r>
              <a:rPr sz="18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time,</a:t>
            </a:r>
            <a:r>
              <a:rPr sz="18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capacity</a:t>
            </a:r>
            <a:r>
              <a:rPr sz="18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Times New Roman"/>
                <a:cs typeface="Times New Roman"/>
              </a:rPr>
              <a:t>cost.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2156" y="2250946"/>
            <a:ext cx="4718304" cy="4494274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Memory</a:t>
            </a:r>
            <a:r>
              <a:rPr spc="-275" dirty="0"/>
              <a:t> </a:t>
            </a:r>
            <a:r>
              <a:rPr spc="-5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7929" y="2338577"/>
            <a:ext cx="1882139" cy="259079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1495">
              <a:lnSpc>
                <a:spcPts val="198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3478" y="2961894"/>
            <a:ext cx="2208530" cy="28384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0504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30436" y="2995041"/>
            <a:ext cx="1951989" cy="328930"/>
            <a:chOff x="8830436" y="2995041"/>
            <a:chExt cx="1951989" cy="328930"/>
          </a:xfrm>
        </p:grpSpPr>
        <p:sp>
          <p:nvSpPr>
            <p:cNvPr id="6" name="object 6"/>
            <p:cNvSpPr/>
            <p:nvPr/>
          </p:nvSpPr>
          <p:spPr>
            <a:xfrm>
              <a:off x="8839961" y="3004566"/>
              <a:ext cx="1932939" cy="309880"/>
            </a:xfrm>
            <a:custGeom>
              <a:avLst/>
              <a:gdLst/>
              <a:ahLst/>
              <a:cxnLst/>
              <a:rect l="l" t="t" r="r" b="b"/>
              <a:pathLst>
                <a:path w="1932940" h="309879">
                  <a:moveTo>
                    <a:pt x="1932431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932431" y="309372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961" y="3004566"/>
              <a:ext cx="1932939" cy="309880"/>
            </a:xfrm>
            <a:custGeom>
              <a:avLst/>
              <a:gdLst/>
              <a:ahLst/>
              <a:cxnLst/>
              <a:rect l="l" t="t" r="r" b="b"/>
              <a:pathLst>
                <a:path w="1932940" h="309879">
                  <a:moveTo>
                    <a:pt x="0" y="309372"/>
                  </a:moveTo>
                  <a:lnTo>
                    <a:pt x="1932431" y="309372"/>
                  </a:lnTo>
                  <a:lnTo>
                    <a:pt x="1932431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18575" y="2956940"/>
            <a:ext cx="183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Secondary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29709" y="2595752"/>
            <a:ext cx="5312410" cy="409575"/>
            <a:chOff x="4529709" y="2595752"/>
            <a:chExt cx="5312410" cy="409575"/>
          </a:xfrm>
        </p:grpSpPr>
        <p:sp>
          <p:nvSpPr>
            <p:cNvPr id="10" name="object 10"/>
            <p:cNvSpPr/>
            <p:nvPr/>
          </p:nvSpPr>
          <p:spPr>
            <a:xfrm>
              <a:off x="4539234" y="2605277"/>
              <a:ext cx="5293360" cy="257175"/>
            </a:xfrm>
            <a:custGeom>
              <a:avLst/>
              <a:gdLst/>
              <a:ahLst/>
              <a:cxnLst/>
              <a:rect l="l" t="t" r="r" b="b"/>
              <a:pathLst>
                <a:path w="5293359" h="257175">
                  <a:moveTo>
                    <a:pt x="2700146" y="0"/>
                  </a:moveTo>
                  <a:lnTo>
                    <a:pt x="2695956" y="228726"/>
                  </a:lnTo>
                </a:path>
                <a:path w="5293359" h="257175">
                  <a:moveTo>
                    <a:pt x="0" y="213360"/>
                  </a:moveTo>
                  <a:lnTo>
                    <a:pt x="5293233" y="256794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1329" y="28908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30"/>
                  </a:lnTo>
                  <a:lnTo>
                    <a:pt x="4762" y="9525"/>
                  </a:lnTo>
                  <a:lnTo>
                    <a:pt x="1394" y="813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0758" y="2824734"/>
              <a:ext cx="5282565" cy="170815"/>
            </a:xfrm>
            <a:custGeom>
              <a:avLst/>
              <a:gdLst/>
              <a:ahLst/>
              <a:cxnLst/>
              <a:rect l="l" t="t" r="r" b="b"/>
              <a:pathLst>
                <a:path w="5282565" h="170814">
                  <a:moveTo>
                    <a:pt x="5282184" y="38100"/>
                  </a:moveTo>
                  <a:lnTo>
                    <a:pt x="5282184" y="170687"/>
                  </a:lnTo>
                </a:path>
                <a:path w="5282565" h="170814">
                  <a:moveTo>
                    <a:pt x="0" y="0"/>
                  </a:moveTo>
                  <a:lnTo>
                    <a:pt x="0" y="132587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49417" y="3735323"/>
            <a:ext cx="2208530" cy="28194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140">
              <a:lnSpc>
                <a:spcPts val="1955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Magnetic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1670" y="3735323"/>
            <a:ext cx="2413000" cy="28194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914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Semiconductor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3938" y="4493514"/>
            <a:ext cx="1859280" cy="28321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914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3177" y="4493514"/>
            <a:ext cx="1780539" cy="28321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Read/Write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488" y="4780786"/>
            <a:ext cx="1010412" cy="197357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300763" y="5279897"/>
            <a:ext cx="1216025" cy="28384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650" y="5279897"/>
            <a:ext cx="1424940" cy="28384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5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Bipolar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5742" y="6040564"/>
            <a:ext cx="1132205" cy="28575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Static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54273" y="6040564"/>
            <a:ext cx="1280160" cy="28575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Dynamic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722" y="6040564"/>
            <a:ext cx="1203960" cy="28575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Static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22717" y="3732657"/>
            <a:ext cx="1525270" cy="633730"/>
            <a:chOff x="8022717" y="3732657"/>
            <a:chExt cx="1525270" cy="633730"/>
          </a:xfrm>
        </p:grpSpPr>
        <p:sp>
          <p:nvSpPr>
            <p:cNvPr id="24" name="object 24"/>
            <p:cNvSpPr/>
            <p:nvPr/>
          </p:nvSpPr>
          <p:spPr>
            <a:xfrm>
              <a:off x="8032242" y="3742182"/>
              <a:ext cx="1506220" cy="614680"/>
            </a:xfrm>
            <a:custGeom>
              <a:avLst/>
              <a:gdLst/>
              <a:ahLst/>
              <a:cxnLst/>
              <a:rect l="l" t="t" r="r" b="b"/>
              <a:pathLst>
                <a:path w="1506220" h="614679">
                  <a:moveTo>
                    <a:pt x="1505711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1505711" y="614171"/>
                  </a:lnTo>
                  <a:lnTo>
                    <a:pt x="150571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2242" y="3742182"/>
              <a:ext cx="1506220" cy="614680"/>
            </a:xfrm>
            <a:custGeom>
              <a:avLst/>
              <a:gdLst/>
              <a:ahLst/>
              <a:cxnLst/>
              <a:rect l="l" t="t" r="r" b="b"/>
              <a:pathLst>
                <a:path w="1506220" h="614679">
                  <a:moveTo>
                    <a:pt x="0" y="614171"/>
                  </a:moveTo>
                  <a:lnTo>
                    <a:pt x="1505711" y="614171"/>
                  </a:lnTo>
                  <a:lnTo>
                    <a:pt x="1505711" y="0"/>
                  </a:lnTo>
                  <a:lnTo>
                    <a:pt x="0" y="0"/>
                  </a:lnTo>
                  <a:lnTo>
                    <a:pt x="0" y="614171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91043" y="3777233"/>
            <a:ext cx="128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Access Memory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151744" y="3743325"/>
            <a:ext cx="1496060" cy="610870"/>
            <a:chOff x="10151744" y="3743325"/>
            <a:chExt cx="1496060" cy="610870"/>
          </a:xfrm>
        </p:grpSpPr>
        <p:sp>
          <p:nvSpPr>
            <p:cNvPr id="28" name="object 28"/>
            <p:cNvSpPr/>
            <p:nvPr/>
          </p:nvSpPr>
          <p:spPr>
            <a:xfrm>
              <a:off x="10161269" y="3752850"/>
              <a:ext cx="1477010" cy="591820"/>
            </a:xfrm>
            <a:custGeom>
              <a:avLst/>
              <a:gdLst/>
              <a:ahLst/>
              <a:cxnLst/>
              <a:rect l="l" t="t" r="r" b="b"/>
              <a:pathLst>
                <a:path w="1477009" h="591820">
                  <a:moveTo>
                    <a:pt x="1476755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476755" y="591312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61269" y="3752850"/>
              <a:ext cx="1477010" cy="591820"/>
            </a:xfrm>
            <a:custGeom>
              <a:avLst/>
              <a:gdLst/>
              <a:ahLst/>
              <a:cxnLst/>
              <a:rect l="l" t="t" r="r" b="b"/>
              <a:pathLst>
                <a:path w="1477009" h="591820">
                  <a:moveTo>
                    <a:pt x="0" y="591312"/>
                  </a:moveTo>
                  <a:lnTo>
                    <a:pt x="1476755" y="591312"/>
                  </a:lnTo>
                  <a:lnTo>
                    <a:pt x="1476755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260583" y="3786885"/>
            <a:ext cx="1346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Sequential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261472" y="4989957"/>
            <a:ext cx="1377315" cy="433705"/>
            <a:chOff x="10261472" y="4989957"/>
            <a:chExt cx="1377315" cy="433705"/>
          </a:xfrm>
        </p:grpSpPr>
        <p:sp>
          <p:nvSpPr>
            <p:cNvPr id="32" name="object 32"/>
            <p:cNvSpPr/>
            <p:nvPr/>
          </p:nvSpPr>
          <p:spPr>
            <a:xfrm>
              <a:off x="10270997" y="4999482"/>
              <a:ext cx="1358265" cy="414655"/>
            </a:xfrm>
            <a:custGeom>
              <a:avLst/>
              <a:gdLst/>
              <a:ahLst/>
              <a:cxnLst/>
              <a:rect l="l" t="t" r="r" b="b"/>
              <a:pathLst>
                <a:path w="1358265" h="414654">
                  <a:moveTo>
                    <a:pt x="1357883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1357883" y="414528"/>
                  </a:lnTo>
                  <a:lnTo>
                    <a:pt x="135788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70997" y="4999482"/>
              <a:ext cx="1358265" cy="414655"/>
            </a:xfrm>
            <a:custGeom>
              <a:avLst/>
              <a:gdLst/>
              <a:ahLst/>
              <a:cxnLst/>
              <a:rect l="l" t="t" r="r" b="b"/>
              <a:pathLst>
                <a:path w="1358265" h="414654">
                  <a:moveTo>
                    <a:pt x="0" y="414528"/>
                  </a:moveTo>
                  <a:lnTo>
                    <a:pt x="1357883" y="414528"/>
                  </a:lnTo>
                  <a:lnTo>
                    <a:pt x="1357883" y="0"/>
                  </a:lnTo>
                  <a:lnTo>
                    <a:pt x="0" y="0"/>
                  </a:lnTo>
                  <a:lnTo>
                    <a:pt x="0" y="414528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365485" y="5031485"/>
            <a:ext cx="1233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Magnetic</a:t>
            </a: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Tape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940165" y="5050916"/>
            <a:ext cx="1241425" cy="365125"/>
            <a:chOff x="8940165" y="5050916"/>
            <a:chExt cx="1241425" cy="365125"/>
          </a:xfrm>
        </p:grpSpPr>
        <p:sp>
          <p:nvSpPr>
            <p:cNvPr id="36" name="object 36"/>
            <p:cNvSpPr/>
            <p:nvPr/>
          </p:nvSpPr>
          <p:spPr>
            <a:xfrm>
              <a:off x="8949690" y="5060441"/>
              <a:ext cx="1222375" cy="346075"/>
            </a:xfrm>
            <a:custGeom>
              <a:avLst/>
              <a:gdLst/>
              <a:ahLst/>
              <a:cxnLst/>
              <a:rect l="l" t="t" r="r" b="b"/>
              <a:pathLst>
                <a:path w="1222375" h="346075">
                  <a:moveTo>
                    <a:pt x="1222248" y="0"/>
                  </a:moveTo>
                  <a:lnTo>
                    <a:pt x="0" y="0"/>
                  </a:lnTo>
                  <a:lnTo>
                    <a:pt x="0" y="345947"/>
                  </a:lnTo>
                  <a:lnTo>
                    <a:pt x="1222248" y="345947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49690" y="5060441"/>
              <a:ext cx="1222375" cy="346075"/>
            </a:xfrm>
            <a:custGeom>
              <a:avLst/>
              <a:gdLst/>
              <a:ahLst/>
              <a:cxnLst/>
              <a:rect l="l" t="t" r="r" b="b"/>
              <a:pathLst>
                <a:path w="1222375" h="346075">
                  <a:moveTo>
                    <a:pt x="0" y="345947"/>
                  </a:moveTo>
                  <a:lnTo>
                    <a:pt x="1222248" y="345947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34594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049257" y="5090871"/>
            <a:ext cx="10820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Magnetic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Disk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361301" y="5060060"/>
            <a:ext cx="1297940" cy="365125"/>
            <a:chOff x="7361301" y="5060060"/>
            <a:chExt cx="1297940" cy="365125"/>
          </a:xfrm>
        </p:grpSpPr>
        <p:sp>
          <p:nvSpPr>
            <p:cNvPr id="40" name="object 40"/>
            <p:cNvSpPr/>
            <p:nvPr/>
          </p:nvSpPr>
          <p:spPr>
            <a:xfrm>
              <a:off x="7370826" y="5069585"/>
              <a:ext cx="1278890" cy="346075"/>
            </a:xfrm>
            <a:custGeom>
              <a:avLst/>
              <a:gdLst/>
              <a:ahLst/>
              <a:cxnLst/>
              <a:rect l="l" t="t" r="r" b="b"/>
              <a:pathLst>
                <a:path w="1278890" h="346075">
                  <a:moveTo>
                    <a:pt x="1278635" y="0"/>
                  </a:moveTo>
                  <a:lnTo>
                    <a:pt x="0" y="0"/>
                  </a:lnTo>
                  <a:lnTo>
                    <a:pt x="0" y="345947"/>
                  </a:lnTo>
                  <a:lnTo>
                    <a:pt x="1278635" y="345947"/>
                  </a:lnTo>
                  <a:lnTo>
                    <a:pt x="127863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70826" y="5069585"/>
              <a:ext cx="1278890" cy="346075"/>
            </a:xfrm>
            <a:custGeom>
              <a:avLst/>
              <a:gdLst/>
              <a:ahLst/>
              <a:cxnLst/>
              <a:rect l="l" t="t" r="r" b="b"/>
              <a:pathLst>
                <a:path w="1278890" h="346075">
                  <a:moveTo>
                    <a:pt x="0" y="345947"/>
                  </a:moveTo>
                  <a:lnTo>
                    <a:pt x="1278635" y="345947"/>
                  </a:lnTo>
                  <a:lnTo>
                    <a:pt x="1278635" y="0"/>
                  </a:lnTo>
                  <a:lnTo>
                    <a:pt x="0" y="0"/>
                  </a:lnTo>
                  <a:lnTo>
                    <a:pt x="0" y="34594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25055" y="5121909"/>
            <a:ext cx="1158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Magnetic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Drum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75142" y="5991605"/>
            <a:ext cx="1222375" cy="34607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Floppy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Disk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25990" y="5991605"/>
            <a:ext cx="1221105" cy="346075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Disk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04838" y="5994653"/>
            <a:ext cx="1321435" cy="28321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Bubble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72861" y="5994653"/>
            <a:ext cx="1222375" cy="28321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Core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07388" y="3255645"/>
            <a:ext cx="9700895" cy="2795905"/>
            <a:chOff x="1207388" y="3255645"/>
            <a:chExt cx="9700895" cy="2795905"/>
          </a:xfrm>
        </p:grpSpPr>
        <p:sp>
          <p:nvSpPr>
            <p:cNvPr id="48" name="object 48"/>
            <p:cNvSpPr/>
            <p:nvPr/>
          </p:nvSpPr>
          <p:spPr>
            <a:xfrm>
              <a:off x="1997201" y="3265170"/>
              <a:ext cx="8901430" cy="1229995"/>
            </a:xfrm>
            <a:custGeom>
              <a:avLst/>
              <a:gdLst/>
              <a:ahLst/>
              <a:cxnLst/>
              <a:rect l="l" t="t" r="r" b="b"/>
              <a:pathLst>
                <a:path w="8901430" h="1229995">
                  <a:moveTo>
                    <a:pt x="2541651" y="0"/>
                  </a:moveTo>
                  <a:lnTo>
                    <a:pt x="2537460" y="228726"/>
                  </a:lnTo>
                </a:path>
                <a:path w="8901430" h="1229995">
                  <a:moveTo>
                    <a:pt x="1050036" y="240791"/>
                  </a:moveTo>
                  <a:lnTo>
                    <a:pt x="4292600" y="240791"/>
                  </a:lnTo>
                </a:path>
                <a:path w="8901430" h="1229995">
                  <a:moveTo>
                    <a:pt x="1049655" y="239267"/>
                  </a:moveTo>
                  <a:lnTo>
                    <a:pt x="1045464" y="467994"/>
                  </a:lnTo>
                </a:path>
                <a:path w="8901430" h="1229995">
                  <a:moveTo>
                    <a:pt x="4309491" y="236219"/>
                  </a:moveTo>
                  <a:lnTo>
                    <a:pt x="4305300" y="464946"/>
                  </a:lnTo>
                </a:path>
                <a:path w="8901430" h="1229995">
                  <a:moveTo>
                    <a:pt x="6096" y="995171"/>
                  </a:moveTo>
                  <a:lnTo>
                    <a:pt x="2246503" y="995171"/>
                  </a:lnTo>
                </a:path>
                <a:path w="8901430" h="1229995">
                  <a:moveTo>
                    <a:pt x="6720840" y="242315"/>
                  </a:moveTo>
                  <a:lnTo>
                    <a:pt x="8897112" y="256285"/>
                  </a:lnTo>
                </a:path>
                <a:path w="8901430" h="1229995">
                  <a:moveTo>
                    <a:pt x="7839075" y="6095"/>
                  </a:moveTo>
                  <a:lnTo>
                    <a:pt x="7834883" y="234822"/>
                  </a:lnTo>
                </a:path>
                <a:path w="8901430" h="1229995">
                  <a:moveTo>
                    <a:pt x="8901303" y="243839"/>
                  </a:moveTo>
                  <a:lnTo>
                    <a:pt x="8897112" y="472566"/>
                  </a:lnTo>
                </a:path>
                <a:path w="8901430" h="1229995">
                  <a:moveTo>
                    <a:pt x="6721983" y="243839"/>
                  </a:moveTo>
                  <a:lnTo>
                    <a:pt x="6717792" y="472566"/>
                  </a:lnTo>
                </a:path>
                <a:path w="8901430" h="1229995">
                  <a:moveTo>
                    <a:pt x="1046607" y="766571"/>
                  </a:moveTo>
                  <a:lnTo>
                    <a:pt x="1042416" y="995298"/>
                  </a:lnTo>
                </a:path>
                <a:path w="8901430" h="1229995">
                  <a:moveTo>
                    <a:pt x="2250948" y="1007363"/>
                  </a:moveTo>
                  <a:lnTo>
                    <a:pt x="2250948" y="1206753"/>
                  </a:lnTo>
                </a:path>
                <a:path w="8901430" h="1229995">
                  <a:moveTo>
                    <a:pt x="4191" y="1001267"/>
                  </a:moveTo>
                  <a:lnTo>
                    <a:pt x="0" y="1229994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9487" y="4788408"/>
              <a:ext cx="24383" cy="2499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216913" y="4014978"/>
              <a:ext cx="9677400" cy="2027555"/>
            </a:xfrm>
            <a:custGeom>
              <a:avLst/>
              <a:gdLst/>
              <a:ahLst/>
              <a:cxnLst/>
              <a:rect l="l" t="t" r="r" b="b"/>
              <a:pathLst>
                <a:path w="9677400" h="2027554">
                  <a:moveTo>
                    <a:pt x="75819" y="1024128"/>
                  </a:moveTo>
                  <a:lnTo>
                    <a:pt x="71628" y="1252855"/>
                  </a:lnTo>
                </a:path>
                <a:path w="9677400" h="2027554">
                  <a:moveTo>
                    <a:pt x="1668399" y="1019556"/>
                  </a:moveTo>
                  <a:lnTo>
                    <a:pt x="1664208" y="1248283"/>
                  </a:lnTo>
                </a:path>
                <a:path w="9677400" h="2027554">
                  <a:moveTo>
                    <a:pt x="74676" y="1019937"/>
                  </a:moveTo>
                  <a:lnTo>
                    <a:pt x="1663319" y="1019556"/>
                  </a:lnTo>
                </a:path>
                <a:path w="9677400" h="2027554">
                  <a:moveTo>
                    <a:pt x="1090803" y="1786128"/>
                  </a:moveTo>
                  <a:lnTo>
                    <a:pt x="1086612" y="2014804"/>
                  </a:lnTo>
                </a:path>
                <a:path w="9677400" h="2027554">
                  <a:moveTo>
                    <a:pt x="2354199" y="1798320"/>
                  </a:moveTo>
                  <a:lnTo>
                    <a:pt x="2350008" y="2026996"/>
                  </a:lnTo>
                </a:path>
                <a:path w="9677400" h="2027554">
                  <a:moveTo>
                    <a:pt x="1660779" y="1560576"/>
                  </a:moveTo>
                  <a:lnTo>
                    <a:pt x="1656588" y="1789252"/>
                  </a:lnTo>
                </a:path>
                <a:path w="9677400" h="2027554">
                  <a:moveTo>
                    <a:pt x="1089660" y="1786128"/>
                  </a:moveTo>
                  <a:lnTo>
                    <a:pt x="2364232" y="1792198"/>
                  </a:lnTo>
                </a:path>
                <a:path w="9677400" h="2027554">
                  <a:moveTo>
                    <a:pt x="5537" y="1568196"/>
                  </a:moveTo>
                  <a:lnTo>
                    <a:pt x="0" y="2010333"/>
                  </a:lnTo>
                </a:path>
                <a:path w="9677400" h="2027554">
                  <a:moveTo>
                    <a:pt x="6771132" y="589026"/>
                  </a:moveTo>
                  <a:lnTo>
                    <a:pt x="8380984" y="579120"/>
                  </a:lnTo>
                </a:path>
                <a:path w="9677400" h="2027554">
                  <a:moveTo>
                    <a:pt x="7622667" y="350520"/>
                  </a:moveTo>
                  <a:lnTo>
                    <a:pt x="7618476" y="579247"/>
                  </a:lnTo>
                </a:path>
                <a:path w="9677400" h="2027554">
                  <a:moveTo>
                    <a:pt x="6766559" y="589788"/>
                  </a:moveTo>
                  <a:lnTo>
                    <a:pt x="6766559" y="1065530"/>
                  </a:lnTo>
                </a:path>
                <a:path w="9677400" h="2027554">
                  <a:moveTo>
                    <a:pt x="8378952" y="579120"/>
                  </a:moveTo>
                  <a:lnTo>
                    <a:pt x="8378952" y="1054862"/>
                  </a:lnTo>
                </a:path>
                <a:path w="9677400" h="2027554">
                  <a:moveTo>
                    <a:pt x="8393811" y="1399032"/>
                  </a:moveTo>
                  <a:lnTo>
                    <a:pt x="8389619" y="1627708"/>
                  </a:lnTo>
                </a:path>
                <a:path w="9677400" h="2027554">
                  <a:moveTo>
                    <a:pt x="7767828" y="1647825"/>
                  </a:moveTo>
                  <a:lnTo>
                    <a:pt x="9151112" y="1636776"/>
                  </a:lnTo>
                </a:path>
                <a:path w="9677400" h="2027554">
                  <a:moveTo>
                    <a:pt x="7773924" y="1647444"/>
                  </a:moveTo>
                  <a:lnTo>
                    <a:pt x="7773924" y="1970354"/>
                  </a:lnTo>
                </a:path>
                <a:path w="9677400" h="2027554">
                  <a:moveTo>
                    <a:pt x="9169908" y="1636776"/>
                  </a:moveTo>
                  <a:lnTo>
                    <a:pt x="9169908" y="1959686"/>
                  </a:lnTo>
                </a:path>
                <a:path w="9677400" h="2027554">
                  <a:moveTo>
                    <a:pt x="9677400" y="353568"/>
                  </a:moveTo>
                  <a:lnTo>
                    <a:pt x="9677400" y="983869"/>
                  </a:lnTo>
                </a:path>
                <a:path w="9677400" h="2027554">
                  <a:moveTo>
                    <a:pt x="4802124" y="1647444"/>
                  </a:moveTo>
                  <a:lnTo>
                    <a:pt x="6100571" y="1653832"/>
                  </a:lnTo>
                </a:path>
                <a:path w="9677400" h="2027554">
                  <a:moveTo>
                    <a:pt x="6094476" y="1644396"/>
                  </a:moveTo>
                  <a:lnTo>
                    <a:pt x="6094476" y="1967306"/>
                  </a:lnTo>
                </a:path>
                <a:path w="9677400" h="2027554">
                  <a:moveTo>
                    <a:pt x="4797552" y="1647444"/>
                  </a:moveTo>
                  <a:lnTo>
                    <a:pt x="4797552" y="1970354"/>
                  </a:lnTo>
                </a:path>
                <a:path w="9677400" h="2027554">
                  <a:moveTo>
                    <a:pt x="5436108" y="0"/>
                  </a:moveTo>
                  <a:lnTo>
                    <a:pt x="5436108" y="1644573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37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Semiconductor</a:t>
            </a:r>
            <a:r>
              <a:rPr spc="-204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94636"/>
            <a:ext cx="9559290" cy="439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2036445" algn="l"/>
                <a:tab pos="3022600" algn="l"/>
                <a:tab pos="3312160" algn="l"/>
                <a:tab pos="3548379" algn="l"/>
                <a:tab pos="5095240" algn="l"/>
                <a:tab pos="5852795" algn="l"/>
                <a:tab pos="6423025" algn="l"/>
                <a:tab pos="6834505" algn="l"/>
                <a:tab pos="7579995" algn="l"/>
                <a:tab pos="8108950" algn="l"/>
                <a:tab pos="8933815" algn="l"/>
                <a:tab pos="925068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b="1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b="1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device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used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for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digital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storage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the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computer.</a:t>
            </a:r>
            <a:endParaRPr sz="1900">
              <a:latin typeface="Times New Roman"/>
              <a:cs typeface="Times New Roman"/>
            </a:endParaRPr>
          </a:p>
          <a:p>
            <a:pPr marL="355600" marR="952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It</a:t>
            </a:r>
            <a:r>
              <a:rPr sz="19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typically</a:t>
            </a:r>
            <a:r>
              <a:rPr sz="1900" spc="2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refers</a:t>
            </a:r>
            <a:r>
              <a:rPr sz="19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900" spc="2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Bipolar</a:t>
            </a:r>
            <a:r>
              <a:rPr sz="1900" spc="2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or</a:t>
            </a:r>
            <a:r>
              <a:rPr sz="1900" spc="2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MOS</a:t>
            </a:r>
            <a:r>
              <a:rPr sz="1900" spc="2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memory,</a:t>
            </a:r>
            <a:r>
              <a:rPr sz="1900" spc="2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where</a:t>
            </a:r>
            <a:r>
              <a:rPr sz="1900" spc="2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900" spc="2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900" spc="229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stored</a:t>
            </a:r>
            <a:r>
              <a:rPr sz="1900" spc="229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within</a:t>
            </a:r>
            <a:r>
              <a:rPr sz="1900" spc="229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254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cell</a:t>
            </a:r>
            <a:r>
              <a:rPr sz="1900" spc="2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on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silicon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integrated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circuit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(IC)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chip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There</a:t>
            </a:r>
            <a:r>
              <a:rPr sz="1900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are</a:t>
            </a:r>
            <a:r>
              <a:rPr sz="1900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different</a:t>
            </a:r>
            <a:r>
              <a:rPr sz="19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types</a:t>
            </a:r>
            <a:r>
              <a:rPr sz="1900" spc="-6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900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 using</a:t>
            </a:r>
            <a:r>
              <a:rPr sz="19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different</a:t>
            </a:r>
            <a:r>
              <a:rPr sz="1900" spc="-5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technologies.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900" spc="2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two</a:t>
            </a:r>
            <a:r>
              <a:rPr sz="1900" spc="2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main</a:t>
            </a:r>
            <a:r>
              <a:rPr sz="1900" spc="2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types</a:t>
            </a:r>
            <a:r>
              <a:rPr sz="1900" spc="2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900" spc="2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spc="30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memories</a:t>
            </a:r>
            <a:r>
              <a:rPr sz="1900" spc="2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are</a:t>
            </a:r>
            <a:r>
              <a:rPr sz="1900" spc="29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Random</a:t>
            </a:r>
            <a:r>
              <a:rPr sz="1900" spc="27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Access</a:t>
            </a:r>
            <a:r>
              <a:rPr sz="1900" spc="2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30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(RAM)</a:t>
            </a:r>
            <a:r>
              <a:rPr sz="1900" spc="30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Read</a:t>
            </a:r>
            <a:r>
              <a:rPr sz="1900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Only</a:t>
            </a:r>
            <a:r>
              <a:rPr sz="1900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(ROM).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Most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types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have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property of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random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access,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which means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that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it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takes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same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amount of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time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access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any</a:t>
            </a:r>
            <a:r>
              <a:rPr sz="19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location.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So,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can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be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efficiently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accessed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in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any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random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order.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Semiconductor</a:t>
            </a:r>
            <a:r>
              <a:rPr sz="190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also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has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much</a:t>
            </a:r>
            <a:r>
              <a:rPr sz="1900" spc="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faster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access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time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than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other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types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storage.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It</a:t>
            </a:r>
            <a:r>
              <a:rPr sz="19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used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for</a:t>
            </a:r>
            <a:r>
              <a:rPr sz="19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main</a:t>
            </a:r>
            <a:r>
              <a:rPr sz="19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memory</a:t>
            </a:r>
            <a:r>
              <a:rPr sz="190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for</a:t>
            </a:r>
            <a:r>
              <a:rPr sz="19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computer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(primary storage),</a:t>
            </a:r>
            <a:r>
              <a:rPr sz="19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hold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data</a:t>
            </a:r>
            <a:r>
              <a:rPr sz="1900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19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1F2021"/>
                </a:solidFill>
                <a:latin typeface="Times New Roman"/>
                <a:cs typeface="Times New Roman"/>
              </a:rPr>
              <a:t>computer.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100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Random</a:t>
            </a:r>
            <a:r>
              <a:rPr spc="-140" dirty="0"/>
              <a:t> </a:t>
            </a:r>
            <a:r>
              <a:rPr dirty="0"/>
              <a:t>Access</a:t>
            </a:r>
            <a:r>
              <a:rPr spc="-165" dirty="0"/>
              <a:t> </a:t>
            </a:r>
            <a:r>
              <a:rPr spc="-35" dirty="0"/>
              <a:t>Memory</a:t>
            </a:r>
            <a:r>
              <a:rPr spc="-130" dirty="0"/>
              <a:t> </a:t>
            </a:r>
            <a:r>
              <a:rPr spc="-40" dirty="0"/>
              <a:t>(RAM)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76932"/>
            <a:ext cx="8049259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RAM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(Random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Memory)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internal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CPU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storing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data,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results.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read/write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stores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machine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working.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machine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off,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erased.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RAM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volatile,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stored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lost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computer </a:t>
            </a:r>
            <a:r>
              <a:rPr sz="1800" spc="-25" dirty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-10" dirty="0">
                <a:latin typeface="Times New Roman"/>
                <a:cs typeface="Times New Roman"/>
              </a:rPr>
              <a:t> failure.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4431283"/>
            <a:ext cx="804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158240" algn="l"/>
                <a:tab pos="1421765" algn="l"/>
                <a:tab pos="2243455" algn="l"/>
                <a:tab pos="3816350" algn="l"/>
                <a:tab pos="4561840" algn="l"/>
                <a:tab pos="5372735" algn="l"/>
                <a:tab pos="6104255" algn="l"/>
                <a:tab pos="6416675" algn="l"/>
                <a:tab pos="7049770" algn="l"/>
                <a:tab pos="7630159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Hence,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backup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Uninterruptible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Power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Supply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(UPS)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often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used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with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4577588"/>
            <a:ext cx="8050530" cy="17799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5"/>
              </a:spcBef>
            </a:pPr>
            <a:r>
              <a:rPr sz="1800" spc="-10" dirty="0">
                <a:latin typeface="Times New Roman"/>
                <a:cs typeface="Times New Roman"/>
              </a:rPr>
              <a:t>computers.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RAM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both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physical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size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amount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can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hold.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RAM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independent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storage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location </a:t>
            </a:r>
            <a:r>
              <a:rPr sz="1800" dirty="0">
                <a:latin typeface="Times New Roman"/>
                <a:cs typeface="Times New Roman"/>
              </a:rPr>
              <a:t>inside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easy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reach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amount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6832" y="6332016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59" y="2467355"/>
            <a:ext cx="1967483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0" y="2305811"/>
              <a:ext cx="2476500" cy="1923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1055" y="2276854"/>
              <a:ext cx="5867400" cy="4504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" y="4276344"/>
              <a:ext cx="3971544" cy="2321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" y="5332476"/>
              <a:ext cx="475488" cy="2194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Structure</a:t>
            </a:r>
            <a:r>
              <a:rPr spc="-235" dirty="0"/>
              <a:t> </a:t>
            </a:r>
            <a:r>
              <a:rPr dirty="0"/>
              <a:t>of</a:t>
            </a:r>
            <a:r>
              <a:rPr spc="-245" dirty="0"/>
              <a:t> </a:t>
            </a:r>
            <a:r>
              <a:rPr spc="-25" dirty="0"/>
              <a:t>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666114"/>
            <a:ext cx="84112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85" dirty="0"/>
              <a:t>The</a:t>
            </a:r>
            <a:r>
              <a:rPr sz="3200" spc="-204" dirty="0"/>
              <a:t> </a:t>
            </a:r>
            <a:r>
              <a:rPr sz="3200" spc="-25" dirty="0"/>
              <a:t>interconnection</a:t>
            </a:r>
            <a:r>
              <a:rPr sz="3200" spc="-229" dirty="0"/>
              <a:t> </a:t>
            </a:r>
            <a:r>
              <a:rPr sz="3200" spc="-135" dirty="0"/>
              <a:t>structure</a:t>
            </a:r>
            <a:r>
              <a:rPr sz="3200" spc="-170" dirty="0"/>
              <a:t> </a:t>
            </a:r>
            <a:r>
              <a:rPr sz="3200" spc="-210" dirty="0"/>
              <a:t>must</a:t>
            </a:r>
            <a:r>
              <a:rPr sz="3200" spc="-200" dirty="0"/>
              <a:t> </a:t>
            </a:r>
            <a:r>
              <a:rPr sz="3200" spc="-45" dirty="0"/>
              <a:t>support </a:t>
            </a:r>
            <a:r>
              <a:rPr sz="3200" spc="-40" dirty="0"/>
              <a:t>the</a:t>
            </a:r>
            <a:r>
              <a:rPr sz="3200" spc="-220" dirty="0"/>
              <a:t> </a:t>
            </a:r>
            <a:r>
              <a:rPr sz="3200" spc="-55" dirty="0"/>
              <a:t>following</a:t>
            </a:r>
            <a:r>
              <a:rPr sz="3200" spc="-229" dirty="0"/>
              <a:t> </a:t>
            </a:r>
            <a:r>
              <a:rPr sz="3200" spc="-95" dirty="0"/>
              <a:t>types</a:t>
            </a:r>
            <a:r>
              <a:rPr sz="3200" spc="-220" dirty="0"/>
              <a:t> </a:t>
            </a:r>
            <a:r>
              <a:rPr sz="3200" dirty="0"/>
              <a:t>of</a:t>
            </a:r>
            <a:r>
              <a:rPr sz="3200" spc="-204" dirty="0"/>
              <a:t> </a:t>
            </a:r>
            <a:r>
              <a:rPr sz="3200" spc="-114" dirty="0"/>
              <a:t>transfers: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82980" y="2292095"/>
            <a:ext cx="2022475" cy="4518660"/>
            <a:chOff x="982980" y="2292095"/>
            <a:chExt cx="2022475" cy="4518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084" y="2318003"/>
              <a:ext cx="1882139" cy="44927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80" y="2292095"/>
              <a:ext cx="2022348" cy="15163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7280" y="2336291"/>
              <a:ext cx="1798320" cy="4409440"/>
            </a:xfrm>
            <a:custGeom>
              <a:avLst/>
              <a:gdLst/>
              <a:ahLst/>
              <a:cxnLst/>
              <a:rect l="l" t="t" r="r" b="b"/>
              <a:pathLst>
                <a:path w="1798320" h="4409440">
                  <a:moveTo>
                    <a:pt x="1618488" y="0"/>
                  </a:moveTo>
                  <a:lnTo>
                    <a:pt x="179831" y="0"/>
                  </a:ln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2"/>
                  </a:lnTo>
                  <a:lnTo>
                    <a:pt x="0" y="4229100"/>
                  </a:lnTo>
                  <a:lnTo>
                    <a:pt x="6424" y="4276904"/>
                  </a:lnTo>
                  <a:lnTo>
                    <a:pt x="24553" y="4319862"/>
                  </a:lnTo>
                  <a:lnTo>
                    <a:pt x="52673" y="4356258"/>
                  </a:lnTo>
                  <a:lnTo>
                    <a:pt x="89069" y="4384378"/>
                  </a:lnTo>
                  <a:lnTo>
                    <a:pt x="132027" y="4402507"/>
                  </a:lnTo>
                  <a:lnTo>
                    <a:pt x="179831" y="4408932"/>
                  </a:lnTo>
                  <a:lnTo>
                    <a:pt x="1618488" y="4408932"/>
                  </a:lnTo>
                  <a:lnTo>
                    <a:pt x="1666292" y="4402507"/>
                  </a:lnTo>
                  <a:lnTo>
                    <a:pt x="1709250" y="4384378"/>
                  </a:lnTo>
                  <a:lnTo>
                    <a:pt x="1745646" y="4356258"/>
                  </a:lnTo>
                  <a:lnTo>
                    <a:pt x="1773766" y="4319862"/>
                  </a:lnTo>
                  <a:lnTo>
                    <a:pt x="1791895" y="4276904"/>
                  </a:lnTo>
                  <a:lnTo>
                    <a:pt x="1798320" y="4229100"/>
                  </a:lnTo>
                  <a:lnTo>
                    <a:pt x="1798320" y="179832"/>
                  </a:lnTo>
                  <a:lnTo>
                    <a:pt x="1791895" y="132027"/>
                  </a:lnTo>
                  <a:lnTo>
                    <a:pt x="1773766" y="89069"/>
                  </a:lnTo>
                  <a:lnTo>
                    <a:pt x="1745646" y="52673"/>
                  </a:lnTo>
                  <a:lnTo>
                    <a:pt x="1709250" y="24553"/>
                  </a:lnTo>
                  <a:lnTo>
                    <a:pt x="1666292" y="6424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7280" y="2336291"/>
              <a:ext cx="1798320" cy="4409440"/>
            </a:xfrm>
            <a:custGeom>
              <a:avLst/>
              <a:gdLst/>
              <a:ahLst/>
              <a:cxnLst/>
              <a:rect l="l" t="t" r="r" b="b"/>
              <a:pathLst>
                <a:path w="1798320" h="4409440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1618488" y="0"/>
                  </a:lnTo>
                  <a:lnTo>
                    <a:pt x="1666292" y="6424"/>
                  </a:lnTo>
                  <a:lnTo>
                    <a:pt x="1709250" y="24553"/>
                  </a:lnTo>
                  <a:lnTo>
                    <a:pt x="1745646" y="52673"/>
                  </a:lnTo>
                  <a:lnTo>
                    <a:pt x="1773766" y="89069"/>
                  </a:lnTo>
                  <a:lnTo>
                    <a:pt x="1791895" y="132027"/>
                  </a:lnTo>
                  <a:lnTo>
                    <a:pt x="1798320" y="179832"/>
                  </a:lnTo>
                  <a:lnTo>
                    <a:pt x="1798320" y="4229100"/>
                  </a:lnTo>
                  <a:lnTo>
                    <a:pt x="1791895" y="4276904"/>
                  </a:lnTo>
                  <a:lnTo>
                    <a:pt x="1773766" y="4319862"/>
                  </a:lnTo>
                  <a:lnTo>
                    <a:pt x="1745646" y="4356258"/>
                  </a:lnTo>
                  <a:lnTo>
                    <a:pt x="1709250" y="4384378"/>
                  </a:lnTo>
                  <a:lnTo>
                    <a:pt x="1666292" y="4402507"/>
                  </a:lnTo>
                  <a:lnTo>
                    <a:pt x="1618488" y="4408932"/>
                  </a:lnTo>
                  <a:lnTo>
                    <a:pt x="179831" y="4408932"/>
                  </a:lnTo>
                  <a:lnTo>
                    <a:pt x="132027" y="4402507"/>
                  </a:lnTo>
                  <a:lnTo>
                    <a:pt x="89069" y="4384378"/>
                  </a:lnTo>
                  <a:lnTo>
                    <a:pt x="52673" y="4356258"/>
                  </a:lnTo>
                  <a:lnTo>
                    <a:pt x="24553" y="4319862"/>
                  </a:lnTo>
                  <a:lnTo>
                    <a:pt x="6424" y="4276904"/>
                  </a:lnTo>
                  <a:lnTo>
                    <a:pt x="0" y="4229100"/>
                  </a:lnTo>
                  <a:lnTo>
                    <a:pt x="0" y="179832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13205" y="2398902"/>
            <a:ext cx="1567815" cy="11525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indent="-1270" algn="ctr">
              <a:lnSpc>
                <a:spcPct val="92100"/>
              </a:lnSpc>
              <a:spcBef>
                <a:spcPts val="350"/>
              </a:spcBef>
            </a:pPr>
            <a:r>
              <a:rPr sz="2600" spc="-10" dirty="0">
                <a:latin typeface="Verdana"/>
                <a:cs typeface="Verdana"/>
              </a:rPr>
              <a:t>Memory </a:t>
            </a:r>
            <a:r>
              <a:rPr sz="2600" spc="-25" dirty="0">
                <a:latin typeface="Verdana"/>
                <a:cs typeface="Verdana"/>
              </a:rPr>
              <a:t>to </a:t>
            </a:r>
            <a:r>
              <a:rPr sz="2600" spc="-60" dirty="0">
                <a:latin typeface="Verdana"/>
                <a:cs typeface="Verdana"/>
              </a:rPr>
              <a:t>processor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7196" y="3640835"/>
            <a:ext cx="1623060" cy="2948940"/>
            <a:chOff x="1187196" y="3640835"/>
            <a:chExt cx="1623060" cy="29489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5484" y="3640835"/>
              <a:ext cx="1522476" cy="29489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196" y="4463808"/>
              <a:ext cx="1623060" cy="13548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49680" y="3659123"/>
              <a:ext cx="1438910" cy="2865120"/>
            </a:xfrm>
            <a:custGeom>
              <a:avLst/>
              <a:gdLst/>
              <a:ahLst/>
              <a:cxnLst/>
              <a:rect l="l" t="t" r="r" b="b"/>
              <a:pathLst>
                <a:path w="1438910" h="2865120">
                  <a:moveTo>
                    <a:pt x="1294764" y="0"/>
                  </a:moveTo>
                  <a:lnTo>
                    <a:pt x="143890" y="0"/>
                  </a:lnTo>
                  <a:lnTo>
                    <a:pt x="98397" y="7332"/>
                  </a:lnTo>
                  <a:lnTo>
                    <a:pt x="58896" y="27753"/>
                  </a:lnTo>
                  <a:lnTo>
                    <a:pt x="27753" y="58896"/>
                  </a:lnTo>
                  <a:lnTo>
                    <a:pt x="7332" y="98397"/>
                  </a:lnTo>
                  <a:lnTo>
                    <a:pt x="0" y="143890"/>
                  </a:lnTo>
                  <a:lnTo>
                    <a:pt x="0" y="2721254"/>
                  </a:lnTo>
                  <a:lnTo>
                    <a:pt x="7332" y="2766725"/>
                  </a:lnTo>
                  <a:lnTo>
                    <a:pt x="27753" y="2806218"/>
                  </a:lnTo>
                  <a:lnTo>
                    <a:pt x="58896" y="2837361"/>
                  </a:lnTo>
                  <a:lnTo>
                    <a:pt x="98397" y="2857785"/>
                  </a:lnTo>
                  <a:lnTo>
                    <a:pt x="143890" y="2865120"/>
                  </a:lnTo>
                  <a:lnTo>
                    <a:pt x="1294764" y="2865120"/>
                  </a:lnTo>
                  <a:lnTo>
                    <a:pt x="1340258" y="2857785"/>
                  </a:lnTo>
                  <a:lnTo>
                    <a:pt x="1379759" y="2837361"/>
                  </a:lnTo>
                  <a:lnTo>
                    <a:pt x="1410902" y="2806218"/>
                  </a:lnTo>
                  <a:lnTo>
                    <a:pt x="1431323" y="2766725"/>
                  </a:lnTo>
                  <a:lnTo>
                    <a:pt x="1438656" y="2721254"/>
                  </a:lnTo>
                  <a:lnTo>
                    <a:pt x="1438656" y="143890"/>
                  </a:lnTo>
                  <a:lnTo>
                    <a:pt x="1431323" y="98397"/>
                  </a:lnTo>
                  <a:lnTo>
                    <a:pt x="1410902" y="58896"/>
                  </a:lnTo>
                  <a:lnTo>
                    <a:pt x="1379759" y="27753"/>
                  </a:lnTo>
                  <a:lnTo>
                    <a:pt x="1340258" y="7332"/>
                  </a:lnTo>
                  <a:lnTo>
                    <a:pt x="1294764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9680" y="3659123"/>
              <a:ext cx="1438910" cy="2865120"/>
            </a:xfrm>
            <a:custGeom>
              <a:avLst/>
              <a:gdLst/>
              <a:ahLst/>
              <a:cxnLst/>
              <a:rect l="l" t="t" r="r" b="b"/>
              <a:pathLst>
                <a:path w="1438910" h="2865120">
                  <a:moveTo>
                    <a:pt x="0" y="143890"/>
                  </a:moveTo>
                  <a:lnTo>
                    <a:pt x="7332" y="98397"/>
                  </a:lnTo>
                  <a:lnTo>
                    <a:pt x="27753" y="58896"/>
                  </a:lnTo>
                  <a:lnTo>
                    <a:pt x="58896" y="27753"/>
                  </a:lnTo>
                  <a:lnTo>
                    <a:pt x="98397" y="7332"/>
                  </a:lnTo>
                  <a:lnTo>
                    <a:pt x="143890" y="0"/>
                  </a:lnTo>
                  <a:lnTo>
                    <a:pt x="1294764" y="0"/>
                  </a:lnTo>
                  <a:lnTo>
                    <a:pt x="1340258" y="7332"/>
                  </a:lnTo>
                  <a:lnTo>
                    <a:pt x="1379759" y="27753"/>
                  </a:lnTo>
                  <a:lnTo>
                    <a:pt x="1410902" y="58896"/>
                  </a:lnTo>
                  <a:lnTo>
                    <a:pt x="1431323" y="98397"/>
                  </a:lnTo>
                  <a:lnTo>
                    <a:pt x="1438656" y="143890"/>
                  </a:lnTo>
                  <a:lnTo>
                    <a:pt x="1438656" y="2721254"/>
                  </a:lnTo>
                  <a:lnTo>
                    <a:pt x="1431323" y="2766725"/>
                  </a:lnTo>
                  <a:lnTo>
                    <a:pt x="1410902" y="2806218"/>
                  </a:lnTo>
                  <a:lnTo>
                    <a:pt x="1379759" y="2837361"/>
                  </a:lnTo>
                  <a:lnTo>
                    <a:pt x="1340258" y="2857785"/>
                  </a:lnTo>
                  <a:lnTo>
                    <a:pt x="1294764" y="2865120"/>
                  </a:lnTo>
                  <a:lnTo>
                    <a:pt x="143890" y="2865120"/>
                  </a:lnTo>
                  <a:lnTo>
                    <a:pt x="98397" y="2857785"/>
                  </a:lnTo>
                  <a:lnTo>
                    <a:pt x="58896" y="2837361"/>
                  </a:lnTo>
                  <a:lnTo>
                    <a:pt x="27753" y="2806218"/>
                  </a:lnTo>
                  <a:lnTo>
                    <a:pt x="7332" y="2766725"/>
                  </a:lnTo>
                  <a:lnTo>
                    <a:pt x="0" y="2721254"/>
                  </a:lnTo>
                  <a:lnTo>
                    <a:pt x="0" y="143890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604" y="4477524"/>
              <a:ext cx="1200149" cy="4381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656" y="4687836"/>
              <a:ext cx="1126997" cy="4381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8824" y="4898148"/>
              <a:ext cx="1489710" cy="4381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1392" y="5108460"/>
              <a:ext cx="1543049" cy="4381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5296" y="5318759"/>
              <a:ext cx="1503426" cy="43813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336039" y="4531232"/>
            <a:ext cx="1265555" cy="10953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635" algn="ctr">
              <a:lnSpc>
                <a:spcPts val="1660"/>
              </a:lnSpc>
              <a:spcBef>
                <a:spcPts val="27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Processor reads</a:t>
            </a:r>
            <a:r>
              <a:rPr sz="15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1500" b="1" spc="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03220" y="2292095"/>
            <a:ext cx="2085339" cy="4518660"/>
            <a:chOff x="2903220" y="2292095"/>
            <a:chExt cx="2085339" cy="451866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8084" y="2318003"/>
              <a:ext cx="1882140" cy="44927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03220" y="2292095"/>
              <a:ext cx="2084832" cy="15163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02280" y="2336291"/>
              <a:ext cx="1798320" cy="4409440"/>
            </a:xfrm>
            <a:custGeom>
              <a:avLst/>
              <a:gdLst/>
              <a:ahLst/>
              <a:cxnLst/>
              <a:rect l="l" t="t" r="r" b="b"/>
              <a:pathLst>
                <a:path w="1798320" h="4409440">
                  <a:moveTo>
                    <a:pt x="1618487" y="0"/>
                  </a:moveTo>
                  <a:lnTo>
                    <a:pt x="179831" y="0"/>
                  </a:ln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2"/>
                  </a:lnTo>
                  <a:lnTo>
                    <a:pt x="0" y="4229100"/>
                  </a:lnTo>
                  <a:lnTo>
                    <a:pt x="6424" y="4276904"/>
                  </a:lnTo>
                  <a:lnTo>
                    <a:pt x="24553" y="4319862"/>
                  </a:lnTo>
                  <a:lnTo>
                    <a:pt x="52673" y="4356258"/>
                  </a:lnTo>
                  <a:lnTo>
                    <a:pt x="89069" y="4384378"/>
                  </a:lnTo>
                  <a:lnTo>
                    <a:pt x="132027" y="4402507"/>
                  </a:lnTo>
                  <a:lnTo>
                    <a:pt x="179831" y="4408932"/>
                  </a:lnTo>
                  <a:lnTo>
                    <a:pt x="1618487" y="4408932"/>
                  </a:lnTo>
                  <a:lnTo>
                    <a:pt x="1666292" y="4402507"/>
                  </a:lnTo>
                  <a:lnTo>
                    <a:pt x="1709250" y="4384378"/>
                  </a:lnTo>
                  <a:lnTo>
                    <a:pt x="1745646" y="4356258"/>
                  </a:lnTo>
                  <a:lnTo>
                    <a:pt x="1773766" y="4319862"/>
                  </a:lnTo>
                  <a:lnTo>
                    <a:pt x="1791895" y="4276904"/>
                  </a:lnTo>
                  <a:lnTo>
                    <a:pt x="1798320" y="4229100"/>
                  </a:lnTo>
                  <a:lnTo>
                    <a:pt x="1798320" y="179832"/>
                  </a:lnTo>
                  <a:lnTo>
                    <a:pt x="1791895" y="132027"/>
                  </a:lnTo>
                  <a:lnTo>
                    <a:pt x="1773766" y="89069"/>
                  </a:lnTo>
                  <a:lnTo>
                    <a:pt x="1745646" y="52673"/>
                  </a:lnTo>
                  <a:lnTo>
                    <a:pt x="1709250" y="24553"/>
                  </a:lnTo>
                  <a:lnTo>
                    <a:pt x="1666292" y="6424"/>
                  </a:lnTo>
                  <a:lnTo>
                    <a:pt x="161848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02280" y="2336291"/>
              <a:ext cx="1798320" cy="4409440"/>
            </a:xfrm>
            <a:custGeom>
              <a:avLst/>
              <a:gdLst/>
              <a:ahLst/>
              <a:cxnLst/>
              <a:rect l="l" t="t" r="r" b="b"/>
              <a:pathLst>
                <a:path w="1798320" h="4409440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1618487" y="0"/>
                  </a:lnTo>
                  <a:lnTo>
                    <a:pt x="1666292" y="6424"/>
                  </a:lnTo>
                  <a:lnTo>
                    <a:pt x="1709250" y="24553"/>
                  </a:lnTo>
                  <a:lnTo>
                    <a:pt x="1745646" y="52673"/>
                  </a:lnTo>
                  <a:lnTo>
                    <a:pt x="1773766" y="89069"/>
                  </a:lnTo>
                  <a:lnTo>
                    <a:pt x="1791895" y="132027"/>
                  </a:lnTo>
                  <a:lnTo>
                    <a:pt x="1798320" y="179832"/>
                  </a:lnTo>
                  <a:lnTo>
                    <a:pt x="1798320" y="4229100"/>
                  </a:lnTo>
                  <a:lnTo>
                    <a:pt x="1791895" y="4276904"/>
                  </a:lnTo>
                  <a:lnTo>
                    <a:pt x="1773766" y="4319862"/>
                  </a:lnTo>
                  <a:lnTo>
                    <a:pt x="1745646" y="4356258"/>
                  </a:lnTo>
                  <a:lnTo>
                    <a:pt x="1709250" y="4384378"/>
                  </a:lnTo>
                  <a:lnTo>
                    <a:pt x="1666292" y="4402507"/>
                  </a:lnTo>
                  <a:lnTo>
                    <a:pt x="1618487" y="4408932"/>
                  </a:lnTo>
                  <a:lnTo>
                    <a:pt x="179831" y="4408932"/>
                  </a:lnTo>
                  <a:lnTo>
                    <a:pt x="132027" y="4402507"/>
                  </a:lnTo>
                  <a:lnTo>
                    <a:pt x="89069" y="4384378"/>
                  </a:lnTo>
                  <a:lnTo>
                    <a:pt x="52673" y="4356258"/>
                  </a:lnTo>
                  <a:lnTo>
                    <a:pt x="24553" y="4319862"/>
                  </a:lnTo>
                  <a:lnTo>
                    <a:pt x="6424" y="4276904"/>
                  </a:lnTo>
                  <a:lnTo>
                    <a:pt x="0" y="4229100"/>
                  </a:lnTo>
                  <a:lnTo>
                    <a:pt x="0" y="179832"/>
                  </a:lnTo>
                  <a:close/>
                </a:path>
              </a:pathLst>
            </a:custGeom>
            <a:ln w="9524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33470" y="2398902"/>
            <a:ext cx="1536700" cy="11525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ct val="92100"/>
              </a:lnSpc>
              <a:spcBef>
                <a:spcPts val="350"/>
              </a:spcBef>
            </a:pPr>
            <a:r>
              <a:rPr sz="2600" spc="-80" dirty="0">
                <a:latin typeface="Verdana"/>
                <a:cs typeface="Verdana"/>
              </a:rPr>
              <a:t>Processor </a:t>
            </a:r>
            <a:r>
              <a:rPr sz="2600" spc="-25" dirty="0">
                <a:latin typeface="Verdana"/>
                <a:cs typeface="Verdana"/>
              </a:rPr>
              <a:t>to </a:t>
            </a:r>
            <a:r>
              <a:rPr sz="2600" spc="-10" dirty="0">
                <a:latin typeface="Verdana"/>
                <a:cs typeface="Verdana"/>
              </a:rPr>
              <a:t>memory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37916" y="3640835"/>
            <a:ext cx="1534795" cy="2948940"/>
            <a:chOff x="3137916" y="3640835"/>
            <a:chExt cx="1534795" cy="294894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7916" y="3640835"/>
              <a:ext cx="1522476" cy="29489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7352" y="4568951"/>
              <a:ext cx="1475231" cy="11445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2112" y="3659123"/>
              <a:ext cx="1438655" cy="28651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82112" y="3659123"/>
              <a:ext cx="1438910" cy="2865120"/>
            </a:xfrm>
            <a:custGeom>
              <a:avLst/>
              <a:gdLst/>
              <a:ahLst/>
              <a:cxnLst/>
              <a:rect l="l" t="t" r="r" b="b"/>
              <a:pathLst>
                <a:path w="1438910" h="2865120">
                  <a:moveTo>
                    <a:pt x="0" y="143890"/>
                  </a:moveTo>
                  <a:lnTo>
                    <a:pt x="7332" y="98397"/>
                  </a:lnTo>
                  <a:lnTo>
                    <a:pt x="27753" y="58896"/>
                  </a:lnTo>
                  <a:lnTo>
                    <a:pt x="58896" y="27753"/>
                  </a:lnTo>
                  <a:lnTo>
                    <a:pt x="98397" y="7332"/>
                  </a:lnTo>
                  <a:lnTo>
                    <a:pt x="143890" y="0"/>
                  </a:lnTo>
                  <a:lnTo>
                    <a:pt x="1294764" y="0"/>
                  </a:lnTo>
                  <a:lnTo>
                    <a:pt x="1340258" y="7332"/>
                  </a:lnTo>
                  <a:lnTo>
                    <a:pt x="1379759" y="27753"/>
                  </a:lnTo>
                  <a:lnTo>
                    <a:pt x="1410902" y="58896"/>
                  </a:lnTo>
                  <a:lnTo>
                    <a:pt x="1431323" y="98397"/>
                  </a:lnTo>
                  <a:lnTo>
                    <a:pt x="1438655" y="143890"/>
                  </a:lnTo>
                  <a:lnTo>
                    <a:pt x="1438655" y="2721254"/>
                  </a:lnTo>
                  <a:lnTo>
                    <a:pt x="1431323" y="2766725"/>
                  </a:lnTo>
                  <a:lnTo>
                    <a:pt x="1410902" y="2806218"/>
                  </a:lnTo>
                  <a:lnTo>
                    <a:pt x="1379759" y="2837361"/>
                  </a:lnTo>
                  <a:lnTo>
                    <a:pt x="1340258" y="2857785"/>
                  </a:lnTo>
                  <a:lnTo>
                    <a:pt x="1294764" y="2865120"/>
                  </a:lnTo>
                  <a:lnTo>
                    <a:pt x="143890" y="2865120"/>
                  </a:lnTo>
                  <a:lnTo>
                    <a:pt x="98397" y="2857785"/>
                  </a:lnTo>
                  <a:lnTo>
                    <a:pt x="58896" y="2837361"/>
                  </a:lnTo>
                  <a:lnTo>
                    <a:pt x="27753" y="2806218"/>
                  </a:lnTo>
                  <a:lnTo>
                    <a:pt x="7332" y="2766725"/>
                  </a:lnTo>
                  <a:lnTo>
                    <a:pt x="0" y="2721254"/>
                  </a:lnTo>
                  <a:lnTo>
                    <a:pt x="0" y="14389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6036" y="4582680"/>
              <a:ext cx="1200150" cy="4381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5452" y="4792992"/>
              <a:ext cx="1401318" cy="438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9940" y="5003304"/>
              <a:ext cx="1210817" cy="4381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0900" y="5213603"/>
              <a:ext cx="1035558" cy="43813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346196" y="4636389"/>
            <a:ext cx="1111250" cy="885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ts val="1660"/>
              </a:lnSpc>
              <a:spcBef>
                <a:spcPts val="27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Processor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writes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unit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820411" y="2318004"/>
            <a:ext cx="2022475" cy="4493260"/>
            <a:chOff x="4820411" y="2318004"/>
            <a:chExt cx="2022475" cy="4493260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90515" y="2318004"/>
              <a:ext cx="1880615" cy="44927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20411" y="2473439"/>
              <a:ext cx="2022347" cy="115215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34711" y="2336292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1617090" y="0"/>
                  </a:moveTo>
                  <a:lnTo>
                    <a:pt x="179704" y="0"/>
                  </a:lnTo>
                  <a:lnTo>
                    <a:pt x="131909" y="6414"/>
                  </a:lnTo>
                  <a:lnTo>
                    <a:pt x="88975" y="24520"/>
                  </a:lnTo>
                  <a:lnTo>
                    <a:pt x="52609" y="52609"/>
                  </a:lnTo>
                  <a:lnTo>
                    <a:pt x="24520" y="88975"/>
                  </a:lnTo>
                  <a:lnTo>
                    <a:pt x="6414" y="131909"/>
                  </a:lnTo>
                  <a:lnTo>
                    <a:pt x="0" y="179705"/>
                  </a:lnTo>
                  <a:lnTo>
                    <a:pt x="0" y="4229252"/>
                  </a:lnTo>
                  <a:lnTo>
                    <a:pt x="6414" y="4277019"/>
                  </a:lnTo>
                  <a:lnTo>
                    <a:pt x="24520" y="4319941"/>
                  </a:lnTo>
                  <a:lnTo>
                    <a:pt x="52609" y="4356306"/>
                  </a:lnTo>
                  <a:lnTo>
                    <a:pt x="88975" y="4384401"/>
                  </a:lnTo>
                  <a:lnTo>
                    <a:pt x="131909" y="4402513"/>
                  </a:lnTo>
                  <a:lnTo>
                    <a:pt x="179704" y="4408932"/>
                  </a:lnTo>
                  <a:lnTo>
                    <a:pt x="1617090" y="4408932"/>
                  </a:lnTo>
                  <a:lnTo>
                    <a:pt x="1664886" y="4402513"/>
                  </a:lnTo>
                  <a:lnTo>
                    <a:pt x="1707820" y="4384401"/>
                  </a:lnTo>
                  <a:lnTo>
                    <a:pt x="1744186" y="4356306"/>
                  </a:lnTo>
                  <a:lnTo>
                    <a:pt x="1772275" y="4319941"/>
                  </a:lnTo>
                  <a:lnTo>
                    <a:pt x="1790381" y="4277019"/>
                  </a:lnTo>
                  <a:lnTo>
                    <a:pt x="1796795" y="4229252"/>
                  </a:lnTo>
                  <a:lnTo>
                    <a:pt x="1796795" y="179705"/>
                  </a:lnTo>
                  <a:lnTo>
                    <a:pt x="1790381" y="131909"/>
                  </a:lnTo>
                  <a:lnTo>
                    <a:pt x="1772275" y="88975"/>
                  </a:lnTo>
                  <a:lnTo>
                    <a:pt x="1744186" y="52609"/>
                  </a:lnTo>
                  <a:lnTo>
                    <a:pt x="1707820" y="24520"/>
                  </a:lnTo>
                  <a:lnTo>
                    <a:pt x="1664886" y="6414"/>
                  </a:lnTo>
                  <a:lnTo>
                    <a:pt x="1617090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4711" y="2336292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0" y="179705"/>
                  </a:moveTo>
                  <a:lnTo>
                    <a:pt x="6414" y="131909"/>
                  </a:lnTo>
                  <a:lnTo>
                    <a:pt x="24520" y="88975"/>
                  </a:lnTo>
                  <a:lnTo>
                    <a:pt x="52609" y="52609"/>
                  </a:lnTo>
                  <a:lnTo>
                    <a:pt x="88975" y="24520"/>
                  </a:lnTo>
                  <a:lnTo>
                    <a:pt x="131909" y="6414"/>
                  </a:lnTo>
                  <a:lnTo>
                    <a:pt x="179704" y="0"/>
                  </a:lnTo>
                  <a:lnTo>
                    <a:pt x="1617090" y="0"/>
                  </a:lnTo>
                  <a:lnTo>
                    <a:pt x="1664886" y="6414"/>
                  </a:lnTo>
                  <a:lnTo>
                    <a:pt x="1707820" y="24520"/>
                  </a:lnTo>
                  <a:lnTo>
                    <a:pt x="1744186" y="52609"/>
                  </a:lnTo>
                  <a:lnTo>
                    <a:pt x="1772275" y="88975"/>
                  </a:lnTo>
                  <a:lnTo>
                    <a:pt x="1790381" y="131909"/>
                  </a:lnTo>
                  <a:lnTo>
                    <a:pt x="1796795" y="179705"/>
                  </a:lnTo>
                  <a:lnTo>
                    <a:pt x="1796795" y="4229252"/>
                  </a:lnTo>
                  <a:lnTo>
                    <a:pt x="1790381" y="4277019"/>
                  </a:lnTo>
                  <a:lnTo>
                    <a:pt x="1772275" y="4319941"/>
                  </a:lnTo>
                  <a:lnTo>
                    <a:pt x="1744186" y="4356306"/>
                  </a:lnTo>
                  <a:lnTo>
                    <a:pt x="1707820" y="4384401"/>
                  </a:lnTo>
                  <a:lnTo>
                    <a:pt x="1664886" y="4402513"/>
                  </a:lnTo>
                  <a:lnTo>
                    <a:pt x="1617090" y="4408932"/>
                  </a:lnTo>
                  <a:lnTo>
                    <a:pt x="179704" y="4408932"/>
                  </a:lnTo>
                  <a:lnTo>
                    <a:pt x="131909" y="4402513"/>
                  </a:lnTo>
                  <a:lnTo>
                    <a:pt x="88975" y="4384401"/>
                  </a:lnTo>
                  <a:lnTo>
                    <a:pt x="52609" y="4356306"/>
                  </a:lnTo>
                  <a:lnTo>
                    <a:pt x="24520" y="4319941"/>
                  </a:lnTo>
                  <a:lnTo>
                    <a:pt x="6414" y="4277019"/>
                  </a:lnTo>
                  <a:lnTo>
                    <a:pt x="0" y="4229252"/>
                  </a:lnTo>
                  <a:lnTo>
                    <a:pt x="0" y="179705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050663" y="2581148"/>
            <a:ext cx="1568450" cy="7867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06070">
              <a:lnSpc>
                <a:spcPts val="2870"/>
              </a:lnSpc>
              <a:spcBef>
                <a:spcPts val="405"/>
              </a:spcBef>
            </a:pPr>
            <a:r>
              <a:rPr sz="2600" spc="-120" dirty="0">
                <a:latin typeface="Verdana"/>
                <a:cs typeface="Verdana"/>
              </a:rPr>
              <a:t>I/O</a:t>
            </a:r>
            <a:r>
              <a:rPr sz="2600" spc="-210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to </a:t>
            </a:r>
            <a:r>
              <a:rPr sz="2600" spc="-60" dirty="0">
                <a:latin typeface="Verdana"/>
                <a:cs typeface="Verdana"/>
              </a:rPr>
              <a:t>processor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36820" y="3640835"/>
            <a:ext cx="1658620" cy="2948940"/>
            <a:chOff x="5036820" y="3640835"/>
            <a:chExt cx="1658620" cy="2948940"/>
          </a:xfrm>
        </p:grpSpPr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0348" y="3640835"/>
              <a:ext cx="1520952" cy="29489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36820" y="4463808"/>
              <a:ext cx="1658112" cy="13548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14544" y="3659123"/>
              <a:ext cx="1437640" cy="2865120"/>
            </a:xfrm>
            <a:custGeom>
              <a:avLst/>
              <a:gdLst/>
              <a:ahLst/>
              <a:cxnLst/>
              <a:rect l="l" t="t" r="r" b="b"/>
              <a:pathLst>
                <a:path w="1437640" h="2865120">
                  <a:moveTo>
                    <a:pt x="1293367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2721406"/>
                  </a:lnTo>
                  <a:lnTo>
                    <a:pt x="7331" y="2766832"/>
                  </a:lnTo>
                  <a:lnTo>
                    <a:pt x="27744" y="2806283"/>
                  </a:lnTo>
                  <a:lnTo>
                    <a:pt x="58869" y="2837392"/>
                  </a:lnTo>
                  <a:lnTo>
                    <a:pt x="98332" y="2857793"/>
                  </a:lnTo>
                  <a:lnTo>
                    <a:pt x="143763" y="2865120"/>
                  </a:lnTo>
                  <a:lnTo>
                    <a:pt x="1293367" y="2865120"/>
                  </a:lnTo>
                  <a:lnTo>
                    <a:pt x="1338799" y="2857793"/>
                  </a:lnTo>
                  <a:lnTo>
                    <a:pt x="1378262" y="2837392"/>
                  </a:lnTo>
                  <a:lnTo>
                    <a:pt x="1409387" y="2806283"/>
                  </a:lnTo>
                  <a:lnTo>
                    <a:pt x="1429800" y="2766832"/>
                  </a:lnTo>
                  <a:lnTo>
                    <a:pt x="1437131" y="2721406"/>
                  </a:lnTo>
                  <a:lnTo>
                    <a:pt x="1437131" y="143763"/>
                  </a:lnTo>
                  <a:lnTo>
                    <a:pt x="1429800" y="98332"/>
                  </a:lnTo>
                  <a:lnTo>
                    <a:pt x="1409387" y="58869"/>
                  </a:lnTo>
                  <a:lnTo>
                    <a:pt x="1378262" y="27744"/>
                  </a:lnTo>
                  <a:lnTo>
                    <a:pt x="1338799" y="7331"/>
                  </a:lnTo>
                  <a:lnTo>
                    <a:pt x="1293367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14544" y="3659123"/>
              <a:ext cx="1437640" cy="2865120"/>
            </a:xfrm>
            <a:custGeom>
              <a:avLst/>
              <a:gdLst/>
              <a:ahLst/>
              <a:cxnLst/>
              <a:rect l="l" t="t" r="r" b="b"/>
              <a:pathLst>
                <a:path w="1437640" h="2865120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1293367" y="0"/>
                  </a:lnTo>
                  <a:lnTo>
                    <a:pt x="1338799" y="7331"/>
                  </a:lnTo>
                  <a:lnTo>
                    <a:pt x="1378262" y="27744"/>
                  </a:lnTo>
                  <a:lnTo>
                    <a:pt x="1409387" y="58869"/>
                  </a:lnTo>
                  <a:lnTo>
                    <a:pt x="1429800" y="98332"/>
                  </a:lnTo>
                  <a:lnTo>
                    <a:pt x="1437131" y="143763"/>
                  </a:lnTo>
                  <a:lnTo>
                    <a:pt x="1437131" y="2721406"/>
                  </a:lnTo>
                  <a:lnTo>
                    <a:pt x="1429800" y="2766832"/>
                  </a:lnTo>
                  <a:lnTo>
                    <a:pt x="1409387" y="2806283"/>
                  </a:lnTo>
                  <a:lnTo>
                    <a:pt x="1378262" y="2837392"/>
                  </a:lnTo>
                  <a:lnTo>
                    <a:pt x="1338799" y="2857793"/>
                  </a:lnTo>
                  <a:lnTo>
                    <a:pt x="1293367" y="2865120"/>
                  </a:lnTo>
                  <a:lnTo>
                    <a:pt x="143763" y="2865120"/>
                  </a:lnTo>
                  <a:lnTo>
                    <a:pt x="98332" y="2857793"/>
                  </a:lnTo>
                  <a:lnTo>
                    <a:pt x="58869" y="2837392"/>
                  </a:lnTo>
                  <a:lnTo>
                    <a:pt x="27744" y="2806283"/>
                  </a:lnTo>
                  <a:lnTo>
                    <a:pt x="7331" y="2766832"/>
                  </a:lnTo>
                  <a:lnTo>
                    <a:pt x="0" y="2721406"/>
                  </a:lnTo>
                  <a:lnTo>
                    <a:pt x="0" y="143763"/>
                  </a:lnTo>
                  <a:close/>
                </a:path>
              </a:pathLst>
            </a:custGeom>
            <a:ln w="9524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68468" y="4477524"/>
              <a:ext cx="1200150" cy="43813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05984" y="4687836"/>
              <a:ext cx="1322069" cy="43813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78552" y="4898148"/>
              <a:ext cx="1378457" cy="43813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74920" y="5108460"/>
              <a:ext cx="1584198" cy="43813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78552" y="5318759"/>
              <a:ext cx="1325118" cy="43813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185664" y="4531232"/>
            <a:ext cx="1294765" cy="10953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2540" algn="ctr">
              <a:lnSpc>
                <a:spcPts val="1660"/>
              </a:lnSpc>
              <a:spcBef>
                <a:spcPts val="27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Processor reads</a:t>
            </a:r>
            <a:r>
              <a:rPr sz="15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data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I/O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device</a:t>
            </a:r>
            <a:r>
              <a:rPr sz="15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via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an 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I/O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766559" y="2318004"/>
            <a:ext cx="2085339" cy="4493260"/>
            <a:chOff x="6766559" y="2318004"/>
            <a:chExt cx="2085339" cy="4493260"/>
          </a:xfrm>
        </p:grpSpPr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22947" y="2318004"/>
              <a:ext cx="1880616" cy="449275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66559" y="2473439"/>
              <a:ext cx="2084831" cy="115215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67143" y="2336292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1617090" y="0"/>
                  </a:moveTo>
                  <a:lnTo>
                    <a:pt x="179704" y="0"/>
                  </a:lnTo>
                  <a:lnTo>
                    <a:pt x="131909" y="6414"/>
                  </a:lnTo>
                  <a:lnTo>
                    <a:pt x="88975" y="24520"/>
                  </a:lnTo>
                  <a:lnTo>
                    <a:pt x="52609" y="52609"/>
                  </a:lnTo>
                  <a:lnTo>
                    <a:pt x="24520" y="88975"/>
                  </a:lnTo>
                  <a:lnTo>
                    <a:pt x="6414" y="131909"/>
                  </a:lnTo>
                  <a:lnTo>
                    <a:pt x="0" y="179705"/>
                  </a:lnTo>
                  <a:lnTo>
                    <a:pt x="0" y="4229252"/>
                  </a:lnTo>
                  <a:lnTo>
                    <a:pt x="6414" y="4277019"/>
                  </a:lnTo>
                  <a:lnTo>
                    <a:pt x="24520" y="4319941"/>
                  </a:lnTo>
                  <a:lnTo>
                    <a:pt x="52609" y="4356306"/>
                  </a:lnTo>
                  <a:lnTo>
                    <a:pt x="88975" y="4384401"/>
                  </a:lnTo>
                  <a:lnTo>
                    <a:pt x="131909" y="4402513"/>
                  </a:lnTo>
                  <a:lnTo>
                    <a:pt x="179704" y="4408932"/>
                  </a:lnTo>
                  <a:lnTo>
                    <a:pt x="1617090" y="4408932"/>
                  </a:lnTo>
                  <a:lnTo>
                    <a:pt x="1664886" y="4402513"/>
                  </a:lnTo>
                  <a:lnTo>
                    <a:pt x="1707820" y="4384401"/>
                  </a:lnTo>
                  <a:lnTo>
                    <a:pt x="1744186" y="4356306"/>
                  </a:lnTo>
                  <a:lnTo>
                    <a:pt x="1772275" y="4319941"/>
                  </a:lnTo>
                  <a:lnTo>
                    <a:pt x="1790381" y="4277019"/>
                  </a:lnTo>
                  <a:lnTo>
                    <a:pt x="1796796" y="4229252"/>
                  </a:lnTo>
                  <a:lnTo>
                    <a:pt x="1796796" y="179705"/>
                  </a:lnTo>
                  <a:lnTo>
                    <a:pt x="1790381" y="131909"/>
                  </a:lnTo>
                  <a:lnTo>
                    <a:pt x="1772275" y="88975"/>
                  </a:lnTo>
                  <a:lnTo>
                    <a:pt x="1744186" y="52609"/>
                  </a:lnTo>
                  <a:lnTo>
                    <a:pt x="1707820" y="24520"/>
                  </a:lnTo>
                  <a:lnTo>
                    <a:pt x="1664886" y="6414"/>
                  </a:lnTo>
                  <a:lnTo>
                    <a:pt x="1617090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67143" y="2336292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0" y="179705"/>
                  </a:moveTo>
                  <a:lnTo>
                    <a:pt x="6414" y="131909"/>
                  </a:lnTo>
                  <a:lnTo>
                    <a:pt x="24520" y="88975"/>
                  </a:lnTo>
                  <a:lnTo>
                    <a:pt x="52609" y="52609"/>
                  </a:lnTo>
                  <a:lnTo>
                    <a:pt x="88975" y="24520"/>
                  </a:lnTo>
                  <a:lnTo>
                    <a:pt x="131909" y="6414"/>
                  </a:lnTo>
                  <a:lnTo>
                    <a:pt x="179704" y="0"/>
                  </a:lnTo>
                  <a:lnTo>
                    <a:pt x="1617090" y="0"/>
                  </a:lnTo>
                  <a:lnTo>
                    <a:pt x="1664886" y="6414"/>
                  </a:lnTo>
                  <a:lnTo>
                    <a:pt x="1707820" y="24520"/>
                  </a:lnTo>
                  <a:lnTo>
                    <a:pt x="1744186" y="52609"/>
                  </a:lnTo>
                  <a:lnTo>
                    <a:pt x="1772275" y="88975"/>
                  </a:lnTo>
                  <a:lnTo>
                    <a:pt x="1790381" y="131909"/>
                  </a:lnTo>
                  <a:lnTo>
                    <a:pt x="1796796" y="179705"/>
                  </a:lnTo>
                  <a:lnTo>
                    <a:pt x="1796796" y="4229252"/>
                  </a:lnTo>
                  <a:lnTo>
                    <a:pt x="1790381" y="4277019"/>
                  </a:lnTo>
                  <a:lnTo>
                    <a:pt x="1772275" y="4319941"/>
                  </a:lnTo>
                  <a:lnTo>
                    <a:pt x="1744186" y="4356306"/>
                  </a:lnTo>
                  <a:lnTo>
                    <a:pt x="1707820" y="4384401"/>
                  </a:lnTo>
                  <a:lnTo>
                    <a:pt x="1664886" y="4402513"/>
                  </a:lnTo>
                  <a:lnTo>
                    <a:pt x="1617090" y="4408932"/>
                  </a:lnTo>
                  <a:lnTo>
                    <a:pt x="179704" y="4408932"/>
                  </a:lnTo>
                  <a:lnTo>
                    <a:pt x="131909" y="4402513"/>
                  </a:lnTo>
                  <a:lnTo>
                    <a:pt x="88975" y="4384401"/>
                  </a:lnTo>
                  <a:lnTo>
                    <a:pt x="52609" y="4356306"/>
                  </a:lnTo>
                  <a:lnTo>
                    <a:pt x="24520" y="4319941"/>
                  </a:lnTo>
                  <a:lnTo>
                    <a:pt x="6414" y="4277019"/>
                  </a:lnTo>
                  <a:lnTo>
                    <a:pt x="0" y="4229252"/>
                  </a:lnTo>
                  <a:lnTo>
                    <a:pt x="0" y="179705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998334" y="2581148"/>
            <a:ext cx="1536700" cy="7867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02260" marR="5080" indent="-290195">
              <a:lnSpc>
                <a:spcPts val="2870"/>
              </a:lnSpc>
              <a:spcBef>
                <a:spcPts val="405"/>
              </a:spcBef>
            </a:pPr>
            <a:r>
              <a:rPr sz="2600" spc="-80" dirty="0">
                <a:latin typeface="Verdana"/>
                <a:cs typeface="Verdana"/>
              </a:rPr>
              <a:t>Processor </a:t>
            </a:r>
            <a:r>
              <a:rPr sz="2600" spc="-10" dirty="0">
                <a:latin typeface="Verdana"/>
                <a:cs typeface="Verdana"/>
              </a:rPr>
              <a:t>to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I/O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979919" y="3640835"/>
            <a:ext cx="1640205" cy="2948940"/>
            <a:chOff x="6979919" y="3640835"/>
            <a:chExt cx="1640205" cy="2948940"/>
          </a:xfrm>
        </p:grpSpPr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02779" y="3640835"/>
              <a:ext cx="1520952" cy="29489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79919" y="4568951"/>
              <a:ext cx="1639824" cy="11445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46975" y="3659123"/>
              <a:ext cx="1437131" cy="28651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046975" y="3659123"/>
              <a:ext cx="1437640" cy="2865120"/>
            </a:xfrm>
            <a:custGeom>
              <a:avLst/>
              <a:gdLst/>
              <a:ahLst/>
              <a:cxnLst/>
              <a:rect l="l" t="t" r="r" b="b"/>
              <a:pathLst>
                <a:path w="1437640" h="2865120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4" y="0"/>
                  </a:lnTo>
                  <a:lnTo>
                    <a:pt x="1293368" y="0"/>
                  </a:lnTo>
                  <a:lnTo>
                    <a:pt x="1338799" y="7331"/>
                  </a:lnTo>
                  <a:lnTo>
                    <a:pt x="1378262" y="27744"/>
                  </a:lnTo>
                  <a:lnTo>
                    <a:pt x="1409387" y="58869"/>
                  </a:lnTo>
                  <a:lnTo>
                    <a:pt x="1429800" y="98332"/>
                  </a:lnTo>
                  <a:lnTo>
                    <a:pt x="1437131" y="143763"/>
                  </a:lnTo>
                  <a:lnTo>
                    <a:pt x="1437131" y="2721406"/>
                  </a:lnTo>
                  <a:lnTo>
                    <a:pt x="1429800" y="2766832"/>
                  </a:lnTo>
                  <a:lnTo>
                    <a:pt x="1409387" y="2806283"/>
                  </a:lnTo>
                  <a:lnTo>
                    <a:pt x="1378262" y="2837392"/>
                  </a:lnTo>
                  <a:lnTo>
                    <a:pt x="1338799" y="2857793"/>
                  </a:lnTo>
                  <a:lnTo>
                    <a:pt x="1293368" y="2865120"/>
                  </a:lnTo>
                  <a:lnTo>
                    <a:pt x="143764" y="2865120"/>
                  </a:lnTo>
                  <a:lnTo>
                    <a:pt x="98332" y="2857793"/>
                  </a:lnTo>
                  <a:lnTo>
                    <a:pt x="58869" y="2837392"/>
                  </a:lnTo>
                  <a:lnTo>
                    <a:pt x="27744" y="2806283"/>
                  </a:lnTo>
                  <a:lnTo>
                    <a:pt x="7331" y="2766832"/>
                  </a:lnTo>
                  <a:lnTo>
                    <a:pt x="0" y="2721406"/>
                  </a:lnTo>
                  <a:lnTo>
                    <a:pt x="0" y="143763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00899" y="4582680"/>
              <a:ext cx="1200150" cy="43813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18019" y="4792992"/>
              <a:ext cx="1565909" cy="43813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19771" y="5003304"/>
              <a:ext cx="963929" cy="43813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19771" y="5213603"/>
              <a:ext cx="907542" cy="438137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7128764" y="4636389"/>
            <a:ext cx="1273175" cy="8851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540" algn="ctr">
              <a:lnSpc>
                <a:spcPts val="1660"/>
              </a:lnSpc>
              <a:spcBef>
                <a:spcPts val="27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Processor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sends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I/O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device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8755380" y="2292095"/>
            <a:ext cx="1937385" cy="4518660"/>
            <a:chOff x="8755380" y="2292095"/>
            <a:chExt cx="1937385" cy="4518660"/>
          </a:xfrm>
        </p:grpSpPr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55380" y="2318003"/>
              <a:ext cx="1880616" cy="449275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87384" y="2292095"/>
              <a:ext cx="1905000" cy="151637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799576" y="2336291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1617091" y="0"/>
                  </a:moveTo>
                  <a:lnTo>
                    <a:pt x="179704" y="0"/>
                  </a:lnTo>
                  <a:lnTo>
                    <a:pt x="131909" y="6414"/>
                  </a:lnTo>
                  <a:lnTo>
                    <a:pt x="88975" y="24520"/>
                  </a:lnTo>
                  <a:lnTo>
                    <a:pt x="52609" y="52609"/>
                  </a:lnTo>
                  <a:lnTo>
                    <a:pt x="24520" y="88975"/>
                  </a:lnTo>
                  <a:lnTo>
                    <a:pt x="6414" y="131909"/>
                  </a:lnTo>
                  <a:lnTo>
                    <a:pt x="0" y="179705"/>
                  </a:lnTo>
                  <a:lnTo>
                    <a:pt x="0" y="4229252"/>
                  </a:lnTo>
                  <a:lnTo>
                    <a:pt x="6414" y="4277019"/>
                  </a:lnTo>
                  <a:lnTo>
                    <a:pt x="24520" y="4319941"/>
                  </a:lnTo>
                  <a:lnTo>
                    <a:pt x="52609" y="4356306"/>
                  </a:lnTo>
                  <a:lnTo>
                    <a:pt x="88975" y="4384401"/>
                  </a:lnTo>
                  <a:lnTo>
                    <a:pt x="131909" y="4402513"/>
                  </a:lnTo>
                  <a:lnTo>
                    <a:pt x="179704" y="4408932"/>
                  </a:lnTo>
                  <a:lnTo>
                    <a:pt x="1617091" y="4408932"/>
                  </a:lnTo>
                  <a:lnTo>
                    <a:pt x="1664886" y="4402513"/>
                  </a:lnTo>
                  <a:lnTo>
                    <a:pt x="1707820" y="4384401"/>
                  </a:lnTo>
                  <a:lnTo>
                    <a:pt x="1744186" y="4356306"/>
                  </a:lnTo>
                  <a:lnTo>
                    <a:pt x="1772275" y="4319941"/>
                  </a:lnTo>
                  <a:lnTo>
                    <a:pt x="1790381" y="4277019"/>
                  </a:lnTo>
                  <a:lnTo>
                    <a:pt x="1796796" y="4229252"/>
                  </a:lnTo>
                  <a:lnTo>
                    <a:pt x="1796796" y="179705"/>
                  </a:lnTo>
                  <a:lnTo>
                    <a:pt x="1790381" y="131909"/>
                  </a:lnTo>
                  <a:lnTo>
                    <a:pt x="1772275" y="88975"/>
                  </a:lnTo>
                  <a:lnTo>
                    <a:pt x="1744186" y="52609"/>
                  </a:lnTo>
                  <a:lnTo>
                    <a:pt x="1707820" y="24520"/>
                  </a:lnTo>
                  <a:lnTo>
                    <a:pt x="1664886" y="6414"/>
                  </a:lnTo>
                  <a:lnTo>
                    <a:pt x="1617091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99576" y="2336291"/>
              <a:ext cx="1797050" cy="4409440"/>
            </a:xfrm>
            <a:custGeom>
              <a:avLst/>
              <a:gdLst/>
              <a:ahLst/>
              <a:cxnLst/>
              <a:rect l="l" t="t" r="r" b="b"/>
              <a:pathLst>
                <a:path w="1797050" h="4409440">
                  <a:moveTo>
                    <a:pt x="0" y="179705"/>
                  </a:moveTo>
                  <a:lnTo>
                    <a:pt x="6414" y="131909"/>
                  </a:lnTo>
                  <a:lnTo>
                    <a:pt x="24520" y="88975"/>
                  </a:lnTo>
                  <a:lnTo>
                    <a:pt x="52609" y="52609"/>
                  </a:lnTo>
                  <a:lnTo>
                    <a:pt x="88975" y="24520"/>
                  </a:lnTo>
                  <a:lnTo>
                    <a:pt x="131909" y="6414"/>
                  </a:lnTo>
                  <a:lnTo>
                    <a:pt x="179704" y="0"/>
                  </a:lnTo>
                  <a:lnTo>
                    <a:pt x="1617091" y="0"/>
                  </a:lnTo>
                  <a:lnTo>
                    <a:pt x="1664886" y="6414"/>
                  </a:lnTo>
                  <a:lnTo>
                    <a:pt x="1707820" y="24520"/>
                  </a:lnTo>
                  <a:lnTo>
                    <a:pt x="1744186" y="52609"/>
                  </a:lnTo>
                  <a:lnTo>
                    <a:pt x="1772275" y="88975"/>
                  </a:lnTo>
                  <a:lnTo>
                    <a:pt x="1790381" y="131909"/>
                  </a:lnTo>
                  <a:lnTo>
                    <a:pt x="1796796" y="179705"/>
                  </a:lnTo>
                  <a:lnTo>
                    <a:pt x="1796796" y="4229252"/>
                  </a:lnTo>
                  <a:lnTo>
                    <a:pt x="1790381" y="4277019"/>
                  </a:lnTo>
                  <a:lnTo>
                    <a:pt x="1772275" y="4319941"/>
                  </a:lnTo>
                  <a:lnTo>
                    <a:pt x="1744186" y="4356306"/>
                  </a:lnTo>
                  <a:lnTo>
                    <a:pt x="1707820" y="4384401"/>
                  </a:lnTo>
                  <a:lnTo>
                    <a:pt x="1664886" y="4402513"/>
                  </a:lnTo>
                  <a:lnTo>
                    <a:pt x="1617091" y="4408932"/>
                  </a:lnTo>
                  <a:lnTo>
                    <a:pt x="179704" y="4408932"/>
                  </a:lnTo>
                  <a:lnTo>
                    <a:pt x="131909" y="4402513"/>
                  </a:lnTo>
                  <a:lnTo>
                    <a:pt x="88975" y="4384401"/>
                  </a:lnTo>
                  <a:lnTo>
                    <a:pt x="52609" y="4356306"/>
                  </a:lnTo>
                  <a:lnTo>
                    <a:pt x="24520" y="4319941"/>
                  </a:lnTo>
                  <a:lnTo>
                    <a:pt x="6414" y="4277019"/>
                  </a:lnTo>
                  <a:lnTo>
                    <a:pt x="0" y="4229252"/>
                  </a:lnTo>
                  <a:lnTo>
                    <a:pt x="0" y="179705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35212" y="3640835"/>
              <a:ext cx="1520952" cy="29489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09304" y="3727703"/>
              <a:ext cx="1639824" cy="282702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979408" y="3659123"/>
              <a:ext cx="1437640" cy="2865120"/>
            </a:xfrm>
            <a:custGeom>
              <a:avLst/>
              <a:gdLst/>
              <a:ahLst/>
              <a:cxnLst/>
              <a:rect l="l" t="t" r="r" b="b"/>
              <a:pathLst>
                <a:path w="1437640" h="2865120">
                  <a:moveTo>
                    <a:pt x="1293368" y="0"/>
                  </a:moveTo>
                  <a:lnTo>
                    <a:pt x="143764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2721406"/>
                  </a:lnTo>
                  <a:lnTo>
                    <a:pt x="7331" y="2766832"/>
                  </a:lnTo>
                  <a:lnTo>
                    <a:pt x="27744" y="2806283"/>
                  </a:lnTo>
                  <a:lnTo>
                    <a:pt x="58869" y="2837392"/>
                  </a:lnTo>
                  <a:lnTo>
                    <a:pt x="98332" y="2857793"/>
                  </a:lnTo>
                  <a:lnTo>
                    <a:pt x="143764" y="2865120"/>
                  </a:lnTo>
                  <a:lnTo>
                    <a:pt x="1293368" y="2865120"/>
                  </a:lnTo>
                  <a:lnTo>
                    <a:pt x="1338799" y="2857793"/>
                  </a:lnTo>
                  <a:lnTo>
                    <a:pt x="1378262" y="2837392"/>
                  </a:lnTo>
                  <a:lnTo>
                    <a:pt x="1409387" y="2806283"/>
                  </a:lnTo>
                  <a:lnTo>
                    <a:pt x="1429800" y="2766832"/>
                  </a:lnTo>
                  <a:lnTo>
                    <a:pt x="1437132" y="2721406"/>
                  </a:lnTo>
                  <a:lnTo>
                    <a:pt x="1437132" y="143763"/>
                  </a:lnTo>
                  <a:lnTo>
                    <a:pt x="1429800" y="98332"/>
                  </a:lnTo>
                  <a:lnTo>
                    <a:pt x="1409387" y="58869"/>
                  </a:lnTo>
                  <a:lnTo>
                    <a:pt x="1378262" y="27744"/>
                  </a:lnTo>
                  <a:lnTo>
                    <a:pt x="1338799" y="7331"/>
                  </a:lnTo>
                  <a:lnTo>
                    <a:pt x="1293368" y="0"/>
                  </a:lnTo>
                  <a:close/>
                </a:path>
              </a:pathLst>
            </a:custGeom>
            <a:solidFill>
              <a:srgbClr val="DE6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979408" y="3659123"/>
              <a:ext cx="1437640" cy="2865120"/>
            </a:xfrm>
            <a:custGeom>
              <a:avLst/>
              <a:gdLst/>
              <a:ahLst/>
              <a:cxnLst/>
              <a:rect l="l" t="t" r="r" b="b"/>
              <a:pathLst>
                <a:path w="1437640" h="2865120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4" y="0"/>
                  </a:lnTo>
                  <a:lnTo>
                    <a:pt x="1293368" y="0"/>
                  </a:lnTo>
                  <a:lnTo>
                    <a:pt x="1338799" y="7331"/>
                  </a:lnTo>
                  <a:lnTo>
                    <a:pt x="1378262" y="27744"/>
                  </a:lnTo>
                  <a:lnTo>
                    <a:pt x="1409387" y="58869"/>
                  </a:lnTo>
                  <a:lnTo>
                    <a:pt x="1429800" y="98332"/>
                  </a:lnTo>
                  <a:lnTo>
                    <a:pt x="1437132" y="143763"/>
                  </a:lnTo>
                  <a:lnTo>
                    <a:pt x="1437132" y="2721406"/>
                  </a:lnTo>
                  <a:lnTo>
                    <a:pt x="1429800" y="2766832"/>
                  </a:lnTo>
                  <a:lnTo>
                    <a:pt x="1409387" y="2806283"/>
                  </a:lnTo>
                  <a:lnTo>
                    <a:pt x="1378262" y="2837392"/>
                  </a:lnTo>
                  <a:lnTo>
                    <a:pt x="1338799" y="2857793"/>
                  </a:lnTo>
                  <a:lnTo>
                    <a:pt x="1293368" y="2865120"/>
                  </a:lnTo>
                  <a:lnTo>
                    <a:pt x="143764" y="2865120"/>
                  </a:lnTo>
                  <a:lnTo>
                    <a:pt x="98332" y="2857793"/>
                  </a:lnTo>
                  <a:lnTo>
                    <a:pt x="58869" y="2837392"/>
                  </a:lnTo>
                  <a:lnTo>
                    <a:pt x="27744" y="2806283"/>
                  </a:lnTo>
                  <a:lnTo>
                    <a:pt x="7331" y="2766832"/>
                  </a:lnTo>
                  <a:lnTo>
                    <a:pt x="0" y="2721406"/>
                  </a:lnTo>
                  <a:lnTo>
                    <a:pt x="0" y="143763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68968" y="3741432"/>
              <a:ext cx="925829" cy="43813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127236" y="3951744"/>
              <a:ext cx="1207770" cy="43813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87612" y="4162056"/>
              <a:ext cx="1287018" cy="43813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96756" y="4372368"/>
              <a:ext cx="1268729" cy="43813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83980" y="4582680"/>
              <a:ext cx="1492757" cy="43813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76360" y="4792992"/>
              <a:ext cx="1512570" cy="43813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47404" y="5003304"/>
              <a:ext cx="1565909" cy="43813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46464" y="5213603"/>
              <a:ext cx="1370837" cy="43813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21140" y="5423916"/>
              <a:ext cx="1218438" cy="43813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38844" y="5634227"/>
              <a:ext cx="1386077" cy="43813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186672" y="5844539"/>
              <a:ext cx="1088898" cy="43813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243060" y="6054851"/>
              <a:ext cx="922781" cy="438137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9019158" y="2398902"/>
            <a:ext cx="1358265" cy="396430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350"/>
              </a:spcBef>
            </a:pPr>
            <a:r>
              <a:rPr sz="2600" spc="-120" dirty="0">
                <a:latin typeface="Verdana"/>
                <a:cs typeface="Verdana"/>
              </a:rPr>
              <a:t>I/O</a:t>
            </a:r>
            <a:r>
              <a:rPr sz="2600" spc="-22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to</a:t>
            </a:r>
            <a:r>
              <a:rPr sz="2600" spc="-200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or </a:t>
            </a:r>
            <a:r>
              <a:rPr sz="2600" spc="-20" dirty="0">
                <a:latin typeface="Verdana"/>
                <a:cs typeface="Verdana"/>
              </a:rPr>
              <a:t>from </a:t>
            </a:r>
            <a:r>
              <a:rPr sz="2600" spc="-70" dirty="0">
                <a:latin typeface="Verdana"/>
                <a:cs typeface="Verdana"/>
              </a:rPr>
              <a:t>memory</a:t>
            </a:r>
            <a:endParaRPr sz="2600">
              <a:latin typeface="Verdana"/>
              <a:cs typeface="Verdana"/>
            </a:endParaRPr>
          </a:p>
          <a:p>
            <a:pPr marL="52705" marR="46355" indent="635" algn="ctr">
              <a:lnSpc>
                <a:spcPct val="92000"/>
              </a:lnSpc>
              <a:spcBef>
                <a:spcPts val="2265"/>
              </a:spcBef>
            </a:pP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I/O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module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allowed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exchange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directly </a:t>
            </a:r>
            <a:r>
              <a:rPr sz="1500" b="1" spc="-13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memory 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going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through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processor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direct memory access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2346451"/>
            <a:ext cx="71031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According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semiconductor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technology,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RAM.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858" y="3227018"/>
            <a:ext cx="1143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50" dirty="0">
                <a:solidFill>
                  <a:srgbClr val="B83C68"/>
                </a:solidFill>
                <a:latin typeface="Wingdings"/>
                <a:cs typeface="Wingdings"/>
              </a:rPr>
              <a:t>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4858" y="2634345"/>
            <a:ext cx="5852795" cy="8604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730250" indent="-717550">
              <a:lnSpc>
                <a:spcPct val="100000"/>
              </a:lnSpc>
              <a:spcBef>
                <a:spcPts val="1105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30250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Bipolar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Static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endParaRPr sz="19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100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MOS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Static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Dynamic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237" y="3596385"/>
            <a:ext cx="9652635" cy="284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3535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4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word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Static</a:t>
            </a:r>
            <a:r>
              <a:rPr sz="1900" b="1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indicates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that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4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4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retains</a:t>
            </a:r>
            <a:r>
              <a:rPr sz="1900" spc="4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its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contents</a:t>
            </a:r>
            <a:r>
              <a:rPr sz="1900" spc="4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long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power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being </a:t>
            </a:r>
            <a:r>
              <a:rPr sz="1900" dirty="0">
                <a:latin typeface="Times New Roman"/>
                <a:cs typeface="Times New Roman"/>
              </a:rPr>
              <a:t>supplied.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However,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lost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when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power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gets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down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due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volatile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nature.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SRAM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chips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use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matrix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transistors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no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capacitors.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Transistors</a:t>
            </a:r>
            <a:r>
              <a:rPr sz="1900" spc="3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do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not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require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power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prevent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leakage,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so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SRAM</a:t>
            </a:r>
            <a:r>
              <a:rPr sz="1900" spc="3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need</a:t>
            </a:r>
            <a:r>
              <a:rPr sz="1900" spc="3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not</a:t>
            </a:r>
            <a:r>
              <a:rPr sz="1900" spc="3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refreshed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31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regular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basis.</a:t>
            </a:r>
            <a:endParaRPr sz="19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There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extra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space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matrix,</a:t>
            </a:r>
            <a:r>
              <a:rPr sz="1900" spc="2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hence</a:t>
            </a:r>
            <a:r>
              <a:rPr sz="1900" spc="22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SRAM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uses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more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chips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than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DRAM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25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same </a:t>
            </a:r>
            <a:r>
              <a:rPr sz="1900" dirty="0">
                <a:latin typeface="Times New Roman"/>
                <a:cs typeface="Times New Roman"/>
              </a:rPr>
              <a:t>amount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storage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space,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making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manufacturing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costs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higher.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SRAM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thus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used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cache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very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fast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access.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Static</a:t>
            </a:r>
            <a:r>
              <a:rPr spc="-200" dirty="0"/>
              <a:t> </a:t>
            </a:r>
            <a:r>
              <a:rPr dirty="0"/>
              <a:t>RAM</a:t>
            </a:r>
            <a:r>
              <a:rPr spc="-210" dirty="0"/>
              <a:t> </a:t>
            </a:r>
            <a:r>
              <a:rPr spc="-135" dirty="0"/>
              <a:t>(Bipolar)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296794"/>
            <a:ext cx="4799965" cy="19964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Bipolar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Static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Q1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Q2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off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stored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Q2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Q1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off –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4394072"/>
            <a:ext cx="103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4266489"/>
            <a:ext cx="3654425" cy="150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6130">
              <a:lnSpc>
                <a:spcPct val="135000"/>
              </a:lnSpc>
              <a:spcBef>
                <a:spcPts val="9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dissipation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density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manufacturing</a:t>
            </a:r>
            <a:r>
              <a:rPr sz="22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5872683"/>
            <a:ext cx="4042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7252" y="2400300"/>
            <a:ext cx="4328159" cy="403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93530" y="4774819"/>
            <a:ext cx="30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Q2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4438" y="4774819"/>
            <a:ext cx="30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Q1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8051" y="3787520"/>
            <a:ext cx="30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D2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0495" y="3787520"/>
            <a:ext cx="30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D1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93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Static</a:t>
            </a:r>
            <a:r>
              <a:rPr spc="-200" dirty="0"/>
              <a:t> </a:t>
            </a:r>
            <a:r>
              <a:rPr dirty="0"/>
              <a:t>RAM</a:t>
            </a:r>
            <a:r>
              <a:rPr spc="-210" dirty="0"/>
              <a:t> </a:t>
            </a:r>
            <a:r>
              <a:rPr spc="-114" dirty="0"/>
              <a:t>(MOS)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369058"/>
            <a:ext cx="5316220" cy="41522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This</a:t>
            </a:r>
            <a:r>
              <a:rPr sz="18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random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access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memory</a:t>
            </a:r>
            <a:r>
              <a:rPr sz="18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uses</a:t>
            </a:r>
            <a:r>
              <a:rPr sz="18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array</a:t>
            </a:r>
            <a:r>
              <a:rPr sz="18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six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transistors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made</a:t>
            </a:r>
            <a:r>
              <a:rPr sz="18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up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CMOS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technology.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Its</a:t>
            </a:r>
            <a:r>
              <a:rPr sz="1800" spc="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structure</a:t>
            </a:r>
            <a:r>
              <a:rPr sz="180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consisting</a:t>
            </a:r>
            <a:r>
              <a:rPr sz="180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two</a:t>
            </a:r>
            <a:r>
              <a:rPr sz="1800" spc="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cross-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coupled</a:t>
            </a:r>
            <a:r>
              <a:rPr sz="180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inverters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which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hold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4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T1,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T4</a:t>
            </a:r>
            <a:r>
              <a:rPr sz="1800" spc="1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Off,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T2,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T3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180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On,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So</a:t>
            </a:r>
            <a:r>
              <a:rPr sz="180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C1</a:t>
            </a:r>
            <a:r>
              <a:rPr sz="180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high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800" spc="1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C2</a:t>
            </a:r>
            <a:r>
              <a:rPr sz="1800" spc="1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is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low,</a:t>
            </a:r>
            <a:r>
              <a:rPr sz="18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stores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logic</a:t>
            </a:r>
            <a:r>
              <a:rPr sz="18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T1,</a:t>
            </a:r>
            <a:r>
              <a:rPr sz="180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T4</a:t>
            </a:r>
            <a:r>
              <a:rPr sz="180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On,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T2,</a:t>
            </a:r>
            <a:r>
              <a:rPr sz="1800" spc="1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T3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180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Off,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So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C1</a:t>
            </a:r>
            <a:r>
              <a:rPr sz="180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low</a:t>
            </a:r>
            <a:r>
              <a:rPr sz="1800" spc="1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C2</a:t>
            </a:r>
            <a:r>
              <a:rPr sz="1800" spc="1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high,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stores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logic </a:t>
            </a:r>
            <a:r>
              <a:rPr sz="1800" spc="-50" dirty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All</a:t>
            </a:r>
            <a:r>
              <a:rPr sz="1800" spc="3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states</a:t>
            </a:r>
            <a:r>
              <a:rPr sz="1800" spc="3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remain</a:t>
            </a:r>
            <a:r>
              <a:rPr sz="1800" spc="3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stable</a:t>
            </a:r>
            <a:r>
              <a:rPr sz="180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until</a:t>
            </a:r>
            <a:r>
              <a:rPr sz="180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3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power</a:t>
            </a:r>
            <a:r>
              <a:rPr sz="180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800" spc="3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applied</a:t>
            </a:r>
            <a:r>
              <a:rPr sz="18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with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Direct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Current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(DC)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Higher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density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Bipolar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static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RAM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Lower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power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dissipation</a:t>
            </a:r>
            <a:r>
              <a:rPr sz="18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Bipolar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static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RAM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Slower</a:t>
            </a:r>
            <a:r>
              <a:rPr sz="18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speed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operation</a:t>
            </a:r>
            <a:r>
              <a:rPr sz="18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Bipolar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static</a:t>
            </a:r>
            <a:r>
              <a:rPr sz="18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RAM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1068" y="2513076"/>
            <a:ext cx="3851148" cy="3896868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2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Dynamic</a:t>
            </a:r>
            <a:r>
              <a:rPr spc="-225" dirty="0"/>
              <a:t> </a:t>
            </a:r>
            <a:r>
              <a:rPr dirty="0"/>
              <a:t>RAM</a:t>
            </a:r>
            <a:r>
              <a:rPr spc="-220" dirty="0"/>
              <a:t> </a:t>
            </a:r>
            <a:r>
              <a:rPr spc="-50" dirty="0"/>
              <a:t>(DRAM)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2232" y="2140458"/>
            <a:ext cx="6702425" cy="4472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DRAM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consists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one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transistor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capacitor.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capacitor</a:t>
            </a:r>
            <a:r>
              <a:rPr sz="18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stores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one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form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charge.</a:t>
            </a:r>
            <a:endParaRPr sz="18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6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absence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charge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capacitor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interpreted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It</a:t>
            </a:r>
            <a:r>
              <a:rPr sz="1800" spc="4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requires</a:t>
            </a:r>
            <a:r>
              <a:rPr sz="1800" spc="4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refreshing</a:t>
            </a:r>
            <a:r>
              <a:rPr sz="1800" spc="4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800" spc="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each</a:t>
            </a:r>
            <a:r>
              <a:rPr sz="1800" spc="4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memory</a:t>
            </a:r>
            <a:r>
              <a:rPr sz="1800" spc="4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cell</a:t>
            </a:r>
            <a:r>
              <a:rPr sz="1800" spc="4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800" spc="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retain</a:t>
            </a:r>
            <a:r>
              <a:rPr sz="1800" spc="4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4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data</a:t>
            </a:r>
            <a:r>
              <a:rPr sz="1800" spc="4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capacitor</a:t>
            </a:r>
            <a:r>
              <a:rPr sz="18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discharges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through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time.</a:t>
            </a:r>
            <a:r>
              <a:rPr sz="18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So,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dynamic</a:t>
            </a:r>
            <a:r>
              <a:rPr sz="18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nature.</a:t>
            </a:r>
            <a:endParaRPr sz="18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ct val="100000"/>
              </a:lnSpc>
              <a:spcBef>
                <a:spcPts val="6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storing,</a:t>
            </a:r>
            <a:r>
              <a:rPr sz="180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Word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selected,</a:t>
            </a:r>
            <a:r>
              <a:rPr sz="180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by</a:t>
            </a:r>
            <a:r>
              <a:rPr sz="18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applying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8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then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capacitor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starts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charging.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800" spc="8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reading,</a:t>
            </a:r>
            <a:r>
              <a:rPr sz="1800" spc="9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Word</a:t>
            </a:r>
            <a:r>
              <a:rPr sz="1800" spc="9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800" spc="8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800" spc="9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selected,</a:t>
            </a:r>
            <a:r>
              <a:rPr sz="1800" spc="9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9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charged</a:t>
            </a:r>
            <a:r>
              <a:rPr sz="1800" spc="90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capacitor</a:t>
            </a:r>
            <a:r>
              <a:rPr sz="1800" spc="85" dirty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will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discharge</a:t>
            </a:r>
            <a:r>
              <a:rPr sz="180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through</a:t>
            </a:r>
            <a:r>
              <a:rPr sz="1800" spc="40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Bit</a:t>
            </a:r>
            <a:r>
              <a:rPr sz="180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line</a:t>
            </a:r>
            <a:r>
              <a:rPr sz="180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80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sense</a:t>
            </a:r>
            <a:r>
              <a:rPr sz="1800" spc="40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amplifier</a:t>
            </a:r>
            <a:r>
              <a:rPr sz="1800" spc="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compares</a:t>
            </a:r>
            <a:r>
              <a:rPr sz="180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capacitor</a:t>
            </a:r>
            <a:r>
              <a:rPr sz="18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threshold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voltage.</a:t>
            </a:r>
            <a:endParaRPr sz="18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6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If</a:t>
            </a:r>
            <a:r>
              <a:rPr sz="18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80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more</a:t>
            </a:r>
            <a:r>
              <a:rPr sz="180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18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threshold</a:t>
            </a:r>
            <a:r>
              <a:rPr sz="18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voltage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then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logic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sz="18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otherwise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logic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periodic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charge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refreshing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maintain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storage.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763011"/>
            <a:ext cx="3162300" cy="3361944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0391" y="2183352"/>
            <a:ext cx="9530715" cy="444246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Low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cost</a:t>
            </a:r>
            <a:r>
              <a:rPr sz="20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 SRAM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Higher</a:t>
            </a:r>
            <a:r>
              <a:rPr sz="2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density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So,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High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storage</a:t>
            </a:r>
            <a:r>
              <a:rPr sz="2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capacity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Simple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manufacturing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Consumes</a:t>
            </a:r>
            <a:r>
              <a:rPr sz="2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less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power</a:t>
            </a:r>
            <a:r>
              <a:rPr sz="2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Slower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speed</a:t>
            </a:r>
            <a:r>
              <a:rPr sz="20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operation</a:t>
            </a:r>
            <a:r>
              <a:rPr sz="2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than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SRAM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Needs</a:t>
            </a:r>
            <a:r>
              <a:rPr sz="20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refresh</a:t>
            </a:r>
            <a:r>
              <a:rPr sz="2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periodically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0000"/>
              </a:lnSpc>
              <a:spcBef>
                <a:spcPts val="500"/>
              </a:spcBef>
            </a:pP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Some</a:t>
            </a:r>
            <a:r>
              <a:rPr sz="20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DRAM</a:t>
            </a:r>
            <a:r>
              <a:rPr sz="20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chip</a:t>
            </a:r>
            <a:r>
              <a:rPr sz="2000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incorporate</a:t>
            </a:r>
            <a:r>
              <a:rPr sz="20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refreshing</a:t>
            </a:r>
            <a:r>
              <a:rPr sz="20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facility</a:t>
            </a:r>
            <a:r>
              <a:rPr sz="20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0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address</a:t>
            </a:r>
            <a:r>
              <a:rPr sz="20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control</a:t>
            </a:r>
            <a:r>
              <a:rPr sz="2000" spc="2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circuitry</a:t>
            </a:r>
            <a:r>
              <a:rPr sz="20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within</a:t>
            </a:r>
            <a:r>
              <a:rPr sz="20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memory</a:t>
            </a:r>
            <a:r>
              <a:rPr sz="20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chip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make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behave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similar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Static</a:t>
            </a:r>
            <a:r>
              <a:rPr sz="20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RAM.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So,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dynamic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nature</a:t>
            </a:r>
            <a:r>
              <a:rPr sz="20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0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chip</a:t>
            </a:r>
            <a:r>
              <a:rPr sz="20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not</a:t>
            </a:r>
            <a:r>
              <a:rPr sz="20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visible</a:t>
            </a:r>
            <a:r>
              <a:rPr sz="20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user.</a:t>
            </a:r>
            <a:r>
              <a:rPr sz="20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type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DRAM called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Pseudo-Static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RAM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(PSRAM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-20" dirty="0"/>
              <a:t>DRAM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9101" y="2512313"/>
            <a:ext cx="5477510" cy="311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0795">
              <a:lnSpc>
                <a:spcPct val="140800"/>
              </a:lnSpc>
              <a:spcBef>
                <a:spcPts val="100"/>
              </a:spcBef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ADRAM</a:t>
            </a:r>
            <a:r>
              <a:rPr sz="2400" spc="-11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1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Asynchronous</a:t>
            </a:r>
            <a:r>
              <a:rPr sz="2400" spc="-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DRAM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EDRAM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Enhanced</a:t>
            </a:r>
            <a:r>
              <a:rPr sz="2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DRAM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CDRAM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Cache</a:t>
            </a:r>
            <a:r>
              <a:rPr sz="2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DRAM</a:t>
            </a:r>
            <a:endParaRPr sz="2400">
              <a:latin typeface="Times New Roman"/>
              <a:cs typeface="Times New Roman"/>
            </a:endParaRPr>
          </a:p>
          <a:p>
            <a:pPr marL="12700" marR="1485265">
              <a:lnSpc>
                <a:spcPct val="140800"/>
              </a:lnSpc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RDRAM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Rhombus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DRAM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SDRAM</a:t>
            </a:r>
            <a:r>
              <a:rPr sz="24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Synchronous</a:t>
            </a:r>
            <a:r>
              <a:rPr sz="2400" spc="-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DRAM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DDR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SDRAM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Double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Data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Rate</a:t>
            </a:r>
            <a:r>
              <a:rPr sz="2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SDRAM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139" y="2348482"/>
            <a:ext cx="8959596" cy="44302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0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Comparison</a:t>
            </a:r>
            <a:endParaRPr sz="320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880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Read</a:t>
            </a:r>
            <a:r>
              <a:rPr spc="-260" dirty="0"/>
              <a:t> </a:t>
            </a:r>
            <a:r>
              <a:rPr spc="-95" dirty="0"/>
              <a:t>Only</a:t>
            </a:r>
            <a:r>
              <a:rPr spc="-254" dirty="0"/>
              <a:t> </a:t>
            </a:r>
            <a:r>
              <a:rPr spc="-35" dirty="0"/>
              <a:t>Memory</a:t>
            </a:r>
            <a:r>
              <a:rPr spc="-250" dirty="0"/>
              <a:t> </a:t>
            </a:r>
            <a:r>
              <a:rPr spc="-25" dirty="0"/>
              <a:t>(ROM)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8958" y="2197074"/>
            <a:ext cx="8347075" cy="431355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ROM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stands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Read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Only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Memory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cannot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write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 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non-</a:t>
            </a:r>
            <a:r>
              <a:rPr sz="2000" spc="-10" dirty="0">
                <a:latin typeface="Times New Roman"/>
                <a:cs typeface="Times New Roman"/>
              </a:rPr>
              <a:t>volatile.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permanently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memories during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manufacture.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permanent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pattern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cannot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maintain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memory.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permanently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never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loaded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secondary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actually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wired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chip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fabrication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start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computer.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Bootstrap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9" y="2485644"/>
              <a:ext cx="4562855" cy="3762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5311" y="2324100"/>
              <a:ext cx="5285232" cy="434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35" dirty="0"/>
              <a:t>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79726"/>
            <a:ext cx="9826625" cy="32264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Mask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ROM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PROM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EPROM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EEPROM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Flash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ROM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Mask</a:t>
            </a:r>
            <a:r>
              <a:rPr sz="2000" b="1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ROM</a:t>
            </a:r>
            <a:r>
              <a:rPr sz="2000" b="1" spc="4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4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4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this</a:t>
            </a:r>
            <a:r>
              <a:rPr sz="2000" spc="4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type</a:t>
            </a:r>
            <a:r>
              <a:rPr sz="2000" spc="4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40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ROM,</a:t>
            </a:r>
            <a:r>
              <a:rPr sz="2000" spc="40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4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specification</a:t>
            </a:r>
            <a:r>
              <a:rPr sz="2000" spc="38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4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40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r>
              <a:rPr sz="2000" spc="3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(its</a:t>
            </a:r>
            <a:r>
              <a:rPr sz="2000" spc="4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contents</a:t>
            </a:r>
            <a:r>
              <a:rPr sz="2000" spc="4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4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their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location),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taken</a:t>
            </a:r>
            <a:r>
              <a:rPr sz="2000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2000" spc="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manufacturer</a:t>
            </a:r>
            <a:r>
              <a:rPr sz="2000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from</a:t>
            </a:r>
            <a:r>
              <a:rPr sz="20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customer</a:t>
            </a:r>
            <a:r>
              <a:rPr sz="20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tabular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form</a:t>
            </a:r>
            <a:r>
              <a:rPr sz="20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specified</a:t>
            </a:r>
            <a:r>
              <a:rPr sz="2000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format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then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makes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corresponding</a:t>
            </a:r>
            <a:r>
              <a:rPr sz="2000" spc="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masks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paths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produce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desired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output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This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costly,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5280152"/>
            <a:ext cx="9825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893444" algn="l"/>
                <a:tab pos="1778635" algn="l"/>
                <a:tab pos="2729865" algn="l"/>
                <a:tab pos="3612515" algn="l"/>
                <a:tab pos="4101465" algn="l"/>
                <a:tab pos="4773930" algn="l"/>
                <a:tab pos="5264785" algn="l"/>
                <a:tab pos="6374130" algn="l"/>
                <a:tab pos="6849745" algn="l"/>
                <a:tab pos="7788909" algn="l"/>
                <a:tab pos="8081645" algn="l"/>
                <a:tab pos="9232265" algn="l"/>
              </a:tabLst>
            </a:pP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vendor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charges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special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fee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from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customer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making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particular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5459524"/>
            <a:ext cx="9826625" cy="887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(recommended,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only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if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large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quantity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same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required).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Uses</a:t>
            </a:r>
            <a:r>
              <a:rPr sz="2000" b="1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They</a:t>
            </a:r>
            <a:r>
              <a:rPr sz="2000" spc="1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2000" spc="1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2000" spc="1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network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operating</a:t>
            </a:r>
            <a:r>
              <a:rPr sz="2000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systems,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server</a:t>
            </a:r>
            <a:r>
              <a:rPr sz="2000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operating</a:t>
            </a:r>
            <a:r>
              <a:rPr sz="2000" spc="1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systems,</a:t>
            </a:r>
            <a:r>
              <a:rPr sz="2000" spc="1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storing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fonts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6321348"/>
            <a:ext cx="6405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laser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printers,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sound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electronic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musical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instruments.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670802" y="1005586"/>
              <a:ext cx="597535" cy="118110"/>
            </a:xfrm>
            <a:custGeom>
              <a:avLst/>
              <a:gdLst/>
              <a:ahLst/>
              <a:cxnLst/>
              <a:rect l="l" t="t" r="r" b="b"/>
              <a:pathLst>
                <a:path w="597534" h="118109">
                  <a:moveTo>
                    <a:pt x="547188" y="58927"/>
                  </a:moveTo>
                  <a:lnTo>
                    <a:pt x="489712" y="92455"/>
                  </a:lnTo>
                  <a:lnTo>
                    <a:pt x="483616" y="95885"/>
                  </a:lnTo>
                  <a:lnTo>
                    <a:pt x="481583" y="103759"/>
                  </a:lnTo>
                  <a:lnTo>
                    <a:pt x="485140" y="109727"/>
                  </a:lnTo>
                  <a:lnTo>
                    <a:pt x="488696" y="115824"/>
                  </a:lnTo>
                  <a:lnTo>
                    <a:pt x="496443" y="117855"/>
                  </a:lnTo>
                  <a:lnTo>
                    <a:pt x="578798" y="69850"/>
                  </a:lnTo>
                  <a:lnTo>
                    <a:pt x="565912" y="69850"/>
                  </a:lnTo>
                  <a:lnTo>
                    <a:pt x="547188" y="58927"/>
                  </a:lnTo>
                  <a:close/>
                </a:path>
                <a:path w="597534" h="118109">
                  <a:moveTo>
                    <a:pt x="525417" y="46227"/>
                  </a:moveTo>
                  <a:lnTo>
                    <a:pt x="5715" y="46227"/>
                  </a:lnTo>
                  <a:lnTo>
                    <a:pt x="0" y="51942"/>
                  </a:lnTo>
                  <a:lnTo>
                    <a:pt x="0" y="65912"/>
                  </a:lnTo>
                  <a:lnTo>
                    <a:pt x="5715" y="71627"/>
                  </a:lnTo>
                  <a:lnTo>
                    <a:pt x="525417" y="71627"/>
                  </a:lnTo>
                  <a:lnTo>
                    <a:pt x="547188" y="58927"/>
                  </a:lnTo>
                  <a:lnTo>
                    <a:pt x="525417" y="46227"/>
                  </a:lnTo>
                  <a:close/>
                </a:path>
                <a:path w="597534" h="118109">
                  <a:moveTo>
                    <a:pt x="584179" y="66712"/>
                  </a:moveTo>
                  <a:lnTo>
                    <a:pt x="575747" y="71627"/>
                  </a:lnTo>
                  <a:lnTo>
                    <a:pt x="579374" y="71627"/>
                  </a:lnTo>
                  <a:lnTo>
                    <a:pt x="584179" y="66712"/>
                  </a:lnTo>
                  <a:close/>
                </a:path>
                <a:path w="597534" h="118109">
                  <a:moveTo>
                    <a:pt x="565912" y="48005"/>
                  </a:moveTo>
                  <a:lnTo>
                    <a:pt x="547188" y="58927"/>
                  </a:lnTo>
                  <a:lnTo>
                    <a:pt x="565912" y="69850"/>
                  </a:lnTo>
                  <a:lnTo>
                    <a:pt x="565912" y="48005"/>
                  </a:lnTo>
                  <a:close/>
                </a:path>
                <a:path w="597534" h="118109">
                  <a:moveTo>
                    <a:pt x="578797" y="48005"/>
                  </a:moveTo>
                  <a:lnTo>
                    <a:pt x="565912" y="48005"/>
                  </a:lnTo>
                  <a:lnTo>
                    <a:pt x="565912" y="69850"/>
                  </a:lnTo>
                  <a:lnTo>
                    <a:pt x="578798" y="69850"/>
                  </a:lnTo>
                  <a:lnTo>
                    <a:pt x="584179" y="66712"/>
                  </a:lnTo>
                  <a:lnTo>
                    <a:pt x="584962" y="65912"/>
                  </a:lnTo>
                  <a:lnTo>
                    <a:pt x="584962" y="51942"/>
                  </a:lnTo>
                  <a:lnTo>
                    <a:pt x="584180" y="51143"/>
                  </a:lnTo>
                  <a:lnTo>
                    <a:pt x="578797" y="48005"/>
                  </a:lnTo>
                  <a:close/>
                </a:path>
                <a:path w="597534" h="118109">
                  <a:moveTo>
                    <a:pt x="584180" y="51143"/>
                  </a:moveTo>
                  <a:lnTo>
                    <a:pt x="584962" y="51942"/>
                  </a:lnTo>
                  <a:lnTo>
                    <a:pt x="584962" y="65912"/>
                  </a:lnTo>
                  <a:lnTo>
                    <a:pt x="584179" y="66712"/>
                  </a:lnTo>
                  <a:lnTo>
                    <a:pt x="597534" y="58927"/>
                  </a:lnTo>
                  <a:lnTo>
                    <a:pt x="584180" y="51143"/>
                  </a:lnTo>
                  <a:close/>
                </a:path>
                <a:path w="597534" h="118109">
                  <a:moveTo>
                    <a:pt x="496443" y="0"/>
                  </a:moveTo>
                  <a:lnTo>
                    <a:pt x="488696" y="2031"/>
                  </a:lnTo>
                  <a:lnTo>
                    <a:pt x="485140" y="8127"/>
                  </a:lnTo>
                  <a:lnTo>
                    <a:pt x="481583" y="14097"/>
                  </a:lnTo>
                  <a:lnTo>
                    <a:pt x="483616" y="21971"/>
                  </a:lnTo>
                  <a:lnTo>
                    <a:pt x="489712" y="25400"/>
                  </a:lnTo>
                  <a:lnTo>
                    <a:pt x="547188" y="58927"/>
                  </a:lnTo>
                  <a:lnTo>
                    <a:pt x="565912" y="48005"/>
                  </a:lnTo>
                  <a:lnTo>
                    <a:pt x="578797" y="48005"/>
                  </a:lnTo>
                  <a:lnTo>
                    <a:pt x="496443" y="0"/>
                  </a:lnTo>
                  <a:close/>
                </a:path>
                <a:path w="597534" h="118109">
                  <a:moveTo>
                    <a:pt x="579374" y="46227"/>
                  </a:moveTo>
                  <a:lnTo>
                    <a:pt x="575746" y="46227"/>
                  </a:lnTo>
                  <a:lnTo>
                    <a:pt x="584180" y="51143"/>
                  </a:lnTo>
                  <a:lnTo>
                    <a:pt x="579374" y="46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207263"/>
              <a:ext cx="2606039" cy="1758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608" y="234695"/>
              <a:ext cx="2557272" cy="17175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52900" y="220979"/>
              <a:ext cx="2531745" cy="1684020"/>
            </a:xfrm>
            <a:custGeom>
              <a:avLst/>
              <a:gdLst/>
              <a:ahLst/>
              <a:cxnLst/>
              <a:rect l="l" t="t" r="r" b="b"/>
              <a:pathLst>
                <a:path w="2531745" h="1684020">
                  <a:moveTo>
                    <a:pt x="2531363" y="0"/>
                  </a:moveTo>
                  <a:lnTo>
                    <a:pt x="0" y="0"/>
                  </a:lnTo>
                  <a:lnTo>
                    <a:pt x="0" y="1684020"/>
                  </a:lnTo>
                  <a:lnTo>
                    <a:pt x="2531363" y="1684020"/>
                  </a:lnTo>
                  <a:lnTo>
                    <a:pt x="2531363" y="0"/>
                  </a:lnTo>
                  <a:close/>
                </a:path>
              </a:pathLst>
            </a:custGeom>
            <a:solidFill>
              <a:srgbClr val="F8B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53865" y="299466"/>
            <a:ext cx="17900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communication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3865" y="523493"/>
            <a:ext cx="2258695" cy="12534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89230">
              <a:lnSpc>
                <a:spcPts val="1760"/>
              </a:lnSpc>
              <a:spcBef>
                <a:spcPts val="285"/>
              </a:spcBef>
            </a:pP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pathway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connecting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devices</a:t>
            </a:r>
            <a:endParaRPr sz="1600">
              <a:latin typeface="Tahoma"/>
              <a:cs typeface="Tahoma"/>
            </a:endParaRPr>
          </a:p>
          <a:p>
            <a:pPr marL="183515" marR="5080" indent="-171450">
              <a:lnSpc>
                <a:spcPts val="1760"/>
              </a:lnSpc>
              <a:spcBef>
                <a:spcPts val="705"/>
              </a:spcBef>
              <a:buFont typeface="Verdana"/>
              <a:buChar char="•"/>
              <a:tabLst>
                <a:tab pos="184785" algn="l"/>
              </a:tabLst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Key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characteristic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is 	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shared 	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</a:rPr>
              <a:t>transmission</a:t>
            </a:r>
            <a:r>
              <a:rPr sz="1600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medium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31282" y="246888"/>
            <a:ext cx="5880100" cy="2242185"/>
            <a:chOff x="5431282" y="246888"/>
            <a:chExt cx="5880100" cy="2242185"/>
          </a:xfrm>
        </p:grpSpPr>
        <p:sp>
          <p:nvSpPr>
            <p:cNvPr id="10" name="object 10"/>
            <p:cNvSpPr/>
            <p:nvPr/>
          </p:nvSpPr>
          <p:spPr>
            <a:xfrm>
              <a:off x="5431282" y="1851913"/>
              <a:ext cx="3843020" cy="637540"/>
            </a:xfrm>
            <a:custGeom>
              <a:avLst/>
              <a:gdLst/>
              <a:ahLst/>
              <a:cxnLst/>
              <a:rect l="l" t="t" r="r" b="b"/>
              <a:pathLst>
                <a:path w="3843020" h="637539">
                  <a:moveTo>
                    <a:pt x="51143" y="623677"/>
                  </a:moveTo>
                  <a:lnTo>
                    <a:pt x="58927" y="637032"/>
                  </a:lnTo>
                  <a:lnTo>
                    <a:pt x="66256" y="624459"/>
                  </a:lnTo>
                  <a:lnTo>
                    <a:pt x="51942" y="624459"/>
                  </a:lnTo>
                  <a:lnTo>
                    <a:pt x="51143" y="623677"/>
                  </a:lnTo>
                  <a:close/>
                </a:path>
                <a:path w="3843020" h="637539">
                  <a:moveTo>
                    <a:pt x="46227" y="564914"/>
                  </a:moveTo>
                  <a:lnTo>
                    <a:pt x="46227" y="615244"/>
                  </a:lnTo>
                  <a:lnTo>
                    <a:pt x="51143" y="623677"/>
                  </a:lnTo>
                  <a:lnTo>
                    <a:pt x="51942" y="624459"/>
                  </a:lnTo>
                  <a:lnTo>
                    <a:pt x="65912" y="624459"/>
                  </a:lnTo>
                  <a:lnTo>
                    <a:pt x="66712" y="623677"/>
                  </a:lnTo>
                  <a:lnTo>
                    <a:pt x="71627" y="615244"/>
                  </a:lnTo>
                  <a:lnTo>
                    <a:pt x="71627" y="605409"/>
                  </a:lnTo>
                  <a:lnTo>
                    <a:pt x="48005" y="605409"/>
                  </a:lnTo>
                  <a:lnTo>
                    <a:pt x="58927" y="586685"/>
                  </a:lnTo>
                  <a:lnTo>
                    <a:pt x="46227" y="564914"/>
                  </a:lnTo>
                  <a:close/>
                </a:path>
                <a:path w="3843020" h="637539">
                  <a:moveTo>
                    <a:pt x="66712" y="623677"/>
                  </a:moveTo>
                  <a:lnTo>
                    <a:pt x="65912" y="624459"/>
                  </a:lnTo>
                  <a:lnTo>
                    <a:pt x="66256" y="624459"/>
                  </a:lnTo>
                  <a:lnTo>
                    <a:pt x="66712" y="623677"/>
                  </a:lnTo>
                  <a:close/>
                </a:path>
                <a:path w="3843020" h="637539">
                  <a:moveTo>
                    <a:pt x="46227" y="615244"/>
                  </a:moveTo>
                  <a:lnTo>
                    <a:pt x="46227" y="618871"/>
                  </a:lnTo>
                  <a:lnTo>
                    <a:pt x="51143" y="623677"/>
                  </a:lnTo>
                  <a:lnTo>
                    <a:pt x="46227" y="615244"/>
                  </a:lnTo>
                  <a:close/>
                </a:path>
                <a:path w="3843020" h="637539">
                  <a:moveTo>
                    <a:pt x="71627" y="615244"/>
                  </a:moveTo>
                  <a:lnTo>
                    <a:pt x="66712" y="623677"/>
                  </a:lnTo>
                  <a:lnTo>
                    <a:pt x="71627" y="618871"/>
                  </a:lnTo>
                  <a:lnTo>
                    <a:pt x="71627" y="615244"/>
                  </a:lnTo>
                  <a:close/>
                </a:path>
                <a:path w="3843020" h="637539">
                  <a:moveTo>
                    <a:pt x="14096" y="521081"/>
                  </a:moveTo>
                  <a:lnTo>
                    <a:pt x="8127" y="524637"/>
                  </a:lnTo>
                  <a:lnTo>
                    <a:pt x="2031" y="528193"/>
                  </a:lnTo>
                  <a:lnTo>
                    <a:pt x="0" y="535939"/>
                  </a:lnTo>
                  <a:lnTo>
                    <a:pt x="46227" y="615244"/>
                  </a:lnTo>
                  <a:lnTo>
                    <a:pt x="46227" y="564914"/>
                  </a:lnTo>
                  <a:lnTo>
                    <a:pt x="25400" y="529209"/>
                  </a:lnTo>
                  <a:lnTo>
                    <a:pt x="21970" y="523113"/>
                  </a:lnTo>
                  <a:lnTo>
                    <a:pt x="14096" y="521081"/>
                  </a:lnTo>
                  <a:close/>
                </a:path>
                <a:path w="3843020" h="637539">
                  <a:moveTo>
                    <a:pt x="103758" y="521081"/>
                  </a:moveTo>
                  <a:lnTo>
                    <a:pt x="95884" y="523113"/>
                  </a:lnTo>
                  <a:lnTo>
                    <a:pt x="92455" y="529209"/>
                  </a:lnTo>
                  <a:lnTo>
                    <a:pt x="71627" y="564914"/>
                  </a:lnTo>
                  <a:lnTo>
                    <a:pt x="71627" y="615244"/>
                  </a:lnTo>
                  <a:lnTo>
                    <a:pt x="117855" y="535939"/>
                  </a:lnTo>
                  <a:lnTo>
                    <a:pt x="115823" y="528193"/>
                  </a:lnTo>
                  <a:lnTo>
                    <a:pt x="109727" y="524637"/>
                  </a:lnTo>
                  <a:lnTo>
                    <a:pt x="103758" y="521081"/>
                  </a:lnTo>
                  <a:close/>
                </a:path>
                <a:path w="3843020" h="637539">
                  <a:moveTo>
                    <a:pt x="58927" y="586685"/>
                  </a:moveTo>
                  <a:lnTo>
                    <a:pt x="48005" y="605409"/>
                  </a:lnTo>
                  <a:lnTo>
                    <a:pt x="69850" y="605409"/>
                  </a:lnTo>
                  <a:lnTo>
                    <a:pt x="58927" y="586685"/>
                  </a:lnTo>
                  <a:close/>
                </a:path>
                <a:path w="3843020" h="637539">
                  <a:moveTo>
                    <a:pt x="71627" y="564914"/>
                  </a:moveTo>
                  <a:lnTo>
                    <a:pt x="58927" y="586685"/>
                  </a:lnTo>
                  <a:lnTo>
                    <a:pt x="69850" y="605409"/>
                  </a:lnTo>
                  <a:lnTo>
                    <a:pt x="71627" y="605409"/>
                  </a:lnTo>
                  <a:lnTo>
                    <a:pt x="71627" y="564914"/>
                  </a:lnTo>
                  <a:close/>
                </a:path>
                <a:path w="3843020" h="637539">
                  <a:moveTo>
                    <a:pt x="3817619" y="329184"/>
                  </a:moveTo>
                  <a:lnTo>
                    <a:pt x="51942" y="329184"/>
                  </a:lnTo>
                  <a:lnTo>
                    <a:pt x="46227" y="334899"/>
                  </a:lnTo>
                  <a:lnTo>
                    <a:pt x="46227" y="564914"/>
                  </a:lnTo>
                  <a:lnTo>
                    <a:pt x="58927" y="586685"/>
                  </a:lnTo>
                  <a:lnTo>
                    <a:pt x="71627" y="564914"/>
                  </a:lnTo>
                  <a:lnTo>
                    <a:pt x="71627" y="354584"/>
                  </a:lnTo>
                  <a:lnTo>
                    <a:pt x="58927" y="354584"/>
                  </a:lnTo>
                  <a:lnTo>
                    <a:pt x="71627" y="341884"/>
                  </a:lnTo>
                  <a:lnTo>
                    <a:pt x="3817619" y="341884"/>
                  </a:lnTo>
                  <a:lnTo>
                    <a:pt x="3817619" y="329184"/>
                  </a:lnTo>
                  <a:close/>
                </a:path>
                <a:path w="3843020" h="637539">
                  <a:moveTo>
                    <a:pt x="71627" y="341884"/>
                  </a:moveTo>
                  <a:lnTo>
                    <a:pt x="58927" y="354584"/>
                  </a:lnTo>
                  <a:lnTo>
                    <a:pt x="71627" y="354584"/>
                  </a:lnTo>
                  <a:lnTo>
                    <a:pt x="71627" y="341884"/>
                  </a:lnTo>
                  <a:close/>
                </a:path>
                <a:path w="3843020" h="637539">
                  <a:moveTo>
                    <a:pt x="3843019" y="329184"/>
                  </a:moveTo>
                  <a:lnTo>
                    <a:pt x="3830319" y="329184"/>
                  </a:lnTo>
                  <a:lnTo>
                    <a:pt x="3817619" y="341884"/>
                  </a:lnTo>
                  <a:lnTo>
                    <a:pt x="71627" y="341884"/>
                  </a:lnTo>
                  <a:lnTo>
                    <a:pt x="71627" y="354584"/>
                  </a:lnTo>
                  <a:lnTo>
                    <a:pt x="3837432" y="354584"/>
                  </a:lnTo>
                  <a:lnTo>
                    <a:pt x="3843019" y="348996"/>
                  </a:lnTo>
                  <a:lnTo>
                    <a:pt x="3843019" y="329184"/>
                  </a:lnTo>
                  <a:close/>
                </a:path>
                <a:path w="3843020" h="637539">
                  <a:moveTo>
                    <a:pt x="3837432" y="0"/>
                  </a:moveTo>
                  <a:lnTo>
                    <a:pt x="3823335" y="0"/>
                  </a:lnTo>
                  <a:lnTo>
                    <a:pt x="3817619" y="5714"/>
                  </a:lnTo>
                  <a:lnTo>
                    <a:pt x="3817619" y="341884"/>
                  </a:lnTo>
                  <a:lnTo>
                    <a:pt x="3830319" y="329184"/>
                  </a:lnTo>
                  <a:lnTo>
                    <a:pt x="3843019" y="329184"/>
                  </a:lnTo>
                  <a:lnTo>
                    <a:pt x="3843019" y="5714"/>
                  </a:lnTo>
                  <a:lnTo>
                    <a:pt x="3837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0336" y="246888"/>
              <a:ext cx="3997452" cy="1679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9667" y="272796"/>
              <a:ext cx="4061460" cy="17190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60" y="260604"/>
              <a:ext cx="3922776" cy="16047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02194" y="338709"/>
            <a:ext cx="303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Signals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</a:rPr>
              <a:t>transmitted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2194" y="562736"/>
            <a:ext cx="3704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device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available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reception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2194" y="786460"/>
            <a:ext cx="3636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devices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attached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bus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2194" y="1099566"/>
            <a:ext cx="3434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Verdana"/>
              <a:buChar char="•"/>
              <a:tabLst>
                <a:tab pos="184150" algn="l"/>
              </a:tabLst>
            </a:pPr>
            <a:r>
              <a:rPr sz="1600" b="1" spc="-254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devices</a:t>
            </a:r>
            <a:r>
              <a:rPr sz="16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transmit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4406" y="1323593"/>
            <a:ext cx="3326129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760"/>
              </a:lnSpc>
              <a:spcBef>
                <a:spcPts val="28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same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period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signals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overlap</a:t>
            </a: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become</a:t>
            </a:r>
            <a:r>
              <a:rPr sz="16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garbled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02608" y="2506979"/>
            <a:ext cx="3308985" cy="2108200"/>
            <a:chOff x="4102608" y="2506979"/>
            <a:chExt cx="3308985" cy="2108200"/>
          </a:xfrm>
        </p:grpSpPr>
        <p:sp>
          <p:nvSpPr>
            <p:cNvPr id="20" name="object 20"/>
            <p:cNvSpPr/>
            <p:nvPr/>
          </p:nvSpPr>
          <p:spPr>
            <a:xfrm>
              <a:off x="6814058" y="3479037"/>
              <a:ext cx="597535" cy="118110"/>
            </a:xfrm>
            <a:custGeom>
              <a:avLst/>
              <a:gdLst/>
              <a:ahLst/>
              <a:cxnLst/>
              <a:rect l="l" t="t" r="r" b="b"/>
              <a:pathLst>
                <a:path w="597534" h="118110">
                  <a:moveTo>
                    <a:pt x="547188" y="58928"/>
                  </a:moveTo>
                  <a:lnTo>
                    <a:pt x="489712" y="92456"/>
                  </a:lnTo>
                  <a:lnTo>
                    <a:pt x="483616" y="95885"/>
                  </a:lnTo>
                  <a:lnTo>
                    <a:pt x="481584" y="103759"/>
                  </a:lnTo>
                  <a:lnTo>
                    <a:pt x="485140" y="109727"/>
                  </a:lnTo>
                  <a:lnTo>
                    <a:pt x="488696" y="115824"/>
                  </a:lnTo>
                  <a:lnTo>
                    <a:pt x="496443" y="117856"/>
                  </a:lnTo>
                  <a:lnTo>
                    <a:pt x="578798" y="69850"/>
                  </a:lnTo>
                  <a:lnTo>
                    <a:pt x="565912" y="69850"/>
                  </a:lnTo>
                  <a:lnTo>
                    <a:pt x="547188" y="58928"/>
                  </a:lnTo>
                  <a:close/>
                </a:path>
                <a:path w="597534" h="118110">
                  <a:moveTo>
                    <a:pt x="525417" y="46227"/>
                  </a:moveTo>
                  <a:lnTo>
                    <a:pt x="5715" y="46227"/>
                  </a:lnTo>
                  <a:lnTo>
                    <a:pt x="0" y="51942"/>
                  </a:lnTo>
                  <a:lnTo>
                    <a:pt x="0" y="65912"/>
                  </a:lnTo>
                  <a:lnTo>
                    <a:pt x="5715" y="71627"/>
                  </a:lnTo>
                  <a:lnTo>
                    <a:pt x="525417" y="71627"/>
                  </a:lnTo>
                  <a:lnTo>
                    <a:pt x="547188" y="58928"/>
                  </a:lnTo>
                  <a:lnTo>
                    <a:pt x="525417" y="46227"/>
                  </a:lnTo>
                  <a:close/>
                </a:path>
                <a:path w="597534" h="118110">
                  <a:moveTo>
                    <a:pt x="584179" y="66712"/>
                  </a:moveTo>
                  <a:lnTo>
                    <a:pt x="575747" y="71627"/>
                  </a:lnTo>
                  <a:lnTo>
                    <a:pt x="579374" y="71627"/>
                  </a:lnTo>
                  <a:lnTo>
                    <a:pt x="584179" y="66712"/>
                  </a:lnTo>
                  <a:close/>
                </a:path>
                <a:path w="597534" h="118110">
                  <a:moveTo>
                    <a:pt x="565912" y="48006"/>
                  </a:moveTo>
                  <a:lnTo>
                    <a:pt x="547188" y="58928"/>
                  </a:lnTo>
                  <a:lnTo>
                    <a:pt x="565912" y="69850"/>
                  </a:lnTo>
                  <a:lnTo>
                    <a:pt x="565912" y="48006"/>
                  </a:lnTo>
                  <a:close/>
                </a:path>
                <a:path w="597534" h="118110">
                  <a:moveTo>
                    <a:pt x="578797" y="48006"/>
                  </a:moveTo>
                  <a:lnTo>
                    <a:pt x="565912" y="48006"/>
                  </a:lnTo>
                  <a:lnTo>
                    <a:pt x="565912" y="69850"/>
                  </a:lnTo>
                  <a:lnTo>
                    <a:pt x="578798" y="69850"/>
                  </a:lnTo>
                  <a:lnTo>
                    <a:pt x="584179" y="66712"/>
                  </a:lnTo>
                  <a:lnTo>
                    <a:pt x="584962" y="65912"/>
                  </a:lnTo>
                  <a:lnTo>
                    <a:pt x="584962" y="51942"/>
                  </a:lnTo>
                  <a:lnTo>
                    <a:pt x="584180" y="51143"/>
                  </a:lnTo>
                  <a:lnTo>
                    <a:pt x="578797" y="48006"/>
                  </a:lnTo>
                  <a:close/>
                </a:path>
                <a:path w="597534" h="118110">
                  <a:moveTo>
                    <a:pt x="584180" y="51143"/>
                  </a:moveTo>
                  <a:lnTo>
                    <a:pt x="584962" y="51942"/>
                  </a:lnTo>
                  <a:lnTo>
                    <a:pt x="584962" y="65912"/>
                  </a:lnTo>
                  <a:lnTo>
                    <a:pt x="584179" y="66712"/>
                  </a:lnTo>
                  <a:lnTo>
                    <a:pt x="597534" y="58928"/>
                  </a:lnTo>
                  <a:lnTo>
                    <a:pt x="584180" y="51143"/>
                  </a:lnTo>
                  <a:close/>
                </a:path>
                <a:path w="597534" h="118110">
                  <a:moveTo>
                    <a:pt x="496443" y="0"/>
                  </a:moveTo>
                  <a:lnTo>
                    <a:pt x="488696" y="2032"/>
                  </a:lnTo>
                  <a:lnTo>
                    <a:pt x="485140" y="8127"/>
                  </a:lnTo>
                  <a:lnTo>
                    <a:pt x="481584" y="14097"/>
                  </a:lnTo>
                  <a:lnTo>
                    <a:pt x="483616" y="21971"/>
                  </a:lnTo>
                  <a:lnTo>
                    <a:pt x="489712" y="25400"/>
                  </a:lnTo>
                  <a:lnTo>
                    <a:pt x="547188" y="58928"/>
                  </a:lnTo>
                  <a:lnTo>
                    <a:pt x="565912" y="48006"/>
                  </a:lnTo>
                  <a:lnTo>
                    <a:pt x="578797" y="48006"/>
                  </a:lnTo>
                  <a:lnTo>
                    <a:pt x="496443" y="0"/>
                  </a:lnTo>
                  <a:close/>
                </a:path>
                <a:path w="597534" h="118110">
                  <a:moveTo>
                    <a:pt x="579374" y="46227"/>
                  </a:moveTo>
                  <a:lnTo>
                    <a:pt x="575746" y="46227"/>
                  </a:lnTo>
                  <a:lnTo>
                    <a:pt x="584180" y="51143"/>
                  </a:lnTo>
                  <a:lnTo>
                    <a:pt x="579374" y="46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3276" y="2506979"/>
              <a:ext cx="2749296" cy="21076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2608" y="2532887"/>
              <a:ext cx="2790443" cy="19431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52900" y="2520695"/>
            <a:ext cx="2674620" cy="2033270"/>
          </a:xfrm>
          <a:prstGeom prst="rect">
            <a:avLst/>
          </a:prstGeom>
          <a:solidFill>
            <a:srgbClr val="DE6C36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13030" marR="154940">
              <a:lnSpc>
                <a:spcPts val="1760"/>
              </a:lnSpc>
              <a:spcBef>
                <a:spcPts val="905"/>
              </a:spcBef>
            </a:pP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Typically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consists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communication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lines</a:t>
            </a:r>
            <a:endParaRPr sz="1600">
              <a:latin typeface="Tahoma"/>
              <a:cs typeface="Tahoma"/>
            </a:endParaRPr>
          </a:p>
          <a:p>
            <a:pPr marL="284480" marR="142240" indent="-171450">
              <a:lnSpc>
                <a:spcPts val="1760"/>
              </a:lnSpc>
              <a:spcBef>
                <a:spcPts val="710"/>
              </a:spcBef>
              <a:buFont typeface="Verdana"/>
              <a:buChar char="•"/>
              <a:tabLst>
                <a:tab pos="285750" algn="l"/>
              </a:tabLst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Tahoma"/>
                <a:cs typeface="Tahoma"/>
              </a:rPr>
              <a:t>capable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of 	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transmitting</a:t>
            </a:r>
            <a:r>
              <a:rPr sz="16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signals 	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representing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binary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1</a:t>
            </a:r>
            <a:endParaRPr sz="1600">
              <a:latin typeface="Tahoma"/>
              <a:cs typeface="Tahoma"/>
            </a:endParaRPr>
          </a:p>
          <a:p>
            <a:pPr marL="285750">
              <a:lnSpc>
                <a:spcPts val="1739"/>
              </a:lnSpc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binary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31282" y="2522220"/>
            <a:ext cx="4759960" cy="2615565"/>
            <a:chOff x="5431282" y="2522220"/>
            <a:chExt cx="4759960" cy="2615565"/>
          </a:xfrm>
        </p:grpSpPr>
        <p:sp>
          <p:nvSpPr>
            <p:cNvPr id="25" name="object 25"/>
            <p:cNvSpPr/>
            <p:nvPr/>
          </p:nvSpPr>
          <p:spPr>
            <a:xfrm>
              <a:off x="5431282" y="4525010"/>
              <a:ext cx="3362960" cy="612775"/>
            </a:xfrm>
            <a:custGeom>
              <a:avLst/>
              <a:gdLst/>
              <a:ahLst/>
              <a:cxnLst/>
              <a:rect l="l" t="t" r="r" b="b"/>
              <a:pathLst>
                <a:path w="3362959" h="612775">
                  <a:moveTo>
                    <a:pt x="51296" y="599682"/>
                  </a:moveTo>
                  <a:lnTo>
                    <a:pt x="58927" y="612775"/>
                  </a:lnTo>
                  <a:lnTo>
                    <a:pt x="66182" y="600328"/>
                  </a:lnTo>
                  <a:lnTo>
                    <a:pt x="51942" y="600328"/>
                  </a:lnTo>
                  <a:lnTo>
                    <a:pt x="51296" y="599682"/>
                  </a:lnTo>
                  <a:close/>
                </a:path>
                <a:path w="3362959" h="612775">
                  <a:moveTo>
                    <a:pt x="46227" y="540784"/>
                  </a:moveTo>
                  <a:lnTo>
                    <a:pt x="46227" y="590986"/>
                  </a:lnTo>
                  <a:lnTo>
                    <a:pt x="51296" y="599682"/>
                  </a:lnTo>
                  <a:lnTo>
                    <a:pt x="51942" y="600328"/>
                  </a:lnTo>
                  <a:lnTo>
                    <a:pt x="65912" y="600328"/>
                  </a:lnTo>
                  <a:lnTo>
                    <a:pt x="66559" y="599682"/>
                  </a:lnTo>
                  <a:lnTo>
                    <a:pt x="71627" y="590986"/>
                  </a:lnTo>
                  <a:lnTo>
                    <a:pt x="71627" y="581278"/>
                  </a:lnTo>
                  <a:lnTo>
                    <a:pt x="48005" y="581278"/>
                  </a:lnTo>
                  <a:lnTo>
                    <a:pt x="58927" y="562555"/>
                  </a:lnTo>
                  <a:lnTo>
                    <a:pt x="46227" y="540784"/>
                  </a:lnTo>
                  <a:close/>
                </a:path>
                <a:path w="3362959" h="612775">
                  <a:moveTo>
                    <a:pt x="66559" y="599682"/>
                  </a:moveTo>
                  <a:lnTo>
                    <a:pt x="65912" y="600328"/>
                  </a:lnTo>
                  <a:lnTo>
                    <a:pt x="66182" y="600328"/>
                  </a:lnTo>
                  <a:lnTo>
                    <a:pt x="66559" y="599682"/>
                  </a:lnTo>
                  <a:close/>
                </a:path>
                <a:path w="3362959" h="612775">
                  <a:moveTo>
                    <a:pt x="46227" y="590986"/>
                  </a:moveTo>
                  <a:lnTo>
                    <a:pt x="46227" y="594613"/>
                  </a:lnTo>
                  <a:lnTo>
                    <a:pt x="51296" y="599682"/>
                  </a:lnTo>
                  <a:lnTo>
                    <a:pt x="46227" y="590986"/>
                  </a:lnTo>
                  <a:close/>
                </a:path>
                <a:path w="3362959" h="612775">
                  <a:moveTo>
                    <a:pt x="71627" y="590986"/>
                  </a:moveTo>
                  <a:lnTo>
                    <a:pt x="66559" y="599682"/>
                  </a:lnTo>
                  <a:lnTo>
                    <a:pt x="71627" y="594613"/>
                  </a:lnTo>
                  <a:lnTo>
                    <a:pt x="71627" y="590986"/>
                  </a:lnTo>
                  <a:close/>
                </a:path>
                <a:path w="3362959" h="612775">
                  <a:moveTo>
                    <a:pt x="14096" y="496950"/>
                  </a:moveTo>
                  <a:lnTo>
                    <a:pt x="8127" y="500506"/>
                  </a:lnTo>
                  <a:lnTo>
                    <a:pt x="2031" y="503935"/>
                  </a:lnTo>
                  <a:lnTo>
                    <a:pt x="0" y="511809"/>
                  </a:lnTo>
                  <a:lnTo>
                    <a:pt x="3555" y="517778"/>
                  </a:lnTo>
                  <a:lnTo>
                    <a:pt x="46227" y="590986"/>
                  </a:lnTo>
                  <a:lnTo>
                    <a:pt x="46227" y="540784"/>
                  </a:lnTo>
                  <a:lnTo>
                    <a:pt x="25400" y="505078"/>
                  </a:lnTo>
                  <a:lnTo>
                    <a:pt x="21970" y="498982"/>
                  </a:lnTo>
                  <a:lnTo>
                    <a:pt x="14096" y="496950"/>
                  </a:lnTo>
                  <a:close/>
                </a:path>
                <a:path w="3362959" h="612775">
                  <a:moveTo>
                    <a:pt x="103758" y="496950"/>
                  </a:moveTo>
                  <a:lnTo>
                    <a:pt x="95884" y="498982"/>
                  </a:lnTo>
                  <a:lnTo>
                    <a:pt x="92455" y="505078"/>
                  </a:lnTo>
                  <a:lnTo>
                    <a:pt x="71627" y="540784"/>
                  </a:lnTo>
                  <a:lnTo>
                    <a:pt x="71627" y="590986"/>
                  </a:lnTo>
                  <a:lnTo>
                    <a:pt x="114300" y="517778"/>
                  </a:lnTo>
                  <a:lnTo>
                    <a:pt x="117855" y="511809"/>
                  </a:lnTo>
                  <a:lnTo>
                    <a:pt x="115823" y="503935"/>
                  </a:lnTo>
                  <a:lnTo>
                    <a:pt x="109727" y="500506"/>
                  </a:lnTo>
                  <a:lnTo>
                    <a:pt x="103758" y="496950"/>
                  </a:lnTo>
                  <a:close/>
                </a:path>
                <a:path w="3362959" h="612775">
                  <a:moveTo>
                    <a:pt x="58927" y="562555"/>
                  </a:moveTo>
                  <a:lnTo>
                    <a:pt x="48005" y="581278"/>
                  </a:lnTo>
                  <a:lnTo>
                    <a:pt x="69850" y="581278"/>
                  </a:lnTo>
                  <a:lnTo>
                    <a:pt x="58927" y="562555"/>
                  </a:lnTo>
                  <a:close/>
                </a:path>
                <a:path w="3362959" h="612775">
                  <a:moveTo>
                    <a:pt x="71627" y="540784"/>
                  </a:moveTo>
                  <a:lnTo>
                    <a:pt x="58927" y="562555"/>
                  </a:lnTo>
                  <a:lnTo>
                    <a:pt x="69850" y="581278"/>
                  </a:lnTo>
                  <a:lnTo>
                    <a:pt x="71627" y="581278"/>
                  </a:lnTo>
                  <a:lnTo>
                    <a:pt x="71627" y="540784"/>
                  </a:lnTo>
                  <a:close/>
                </a:path>
                <a:path w="3362959" h="612775">
                  <a:moveTo>
                    <a:pt x="3337051" y="317119"/>
                  </a:moveTo>
                  <a:lnTo>
                    <a:pt x="51942" y="317119"/>
                  </a:lnTo>
                  <a:lnTo>
                    <a:pt x="46227" y="322833"/>
                  </a:lnTo>
                  <a:lnTo>
                    <a:pt x="46227" y="540784"/>
                  </a:lnTo>
                  <a:lnTo>
                    <a:pt x="58927" y="562555"/>
                  </a:lnTo>
                  <a:lnTo>
                    <a:pt x="71627" y="540784"/>
                  </a:lnTo>
                  <a:lnTo>
                    <a:pt x="71627" y="342519"/>
                  </a:lnTo>
                  <a:lnTo>
                    <a:pt x="58927" y="342519"/>
                  </a:lnTo>
                  <a:lnTo>
                    <a:pt x="71627" y="329819"/>
                  </a:lnTo>
                  <a:lnTo>
                    <a:pt x="3337051" y="329819"/>
                  </a:lnTo>
                  <a:lnTo>
                    <a:pt x="3337051" y="317119"/>
                  </a:lnTo>
                  <a:close/>
                </a:path>
                <a:path w="3362959" h="612775">
                  <a:moveTo>
                    <a:pt x="71627" y="329819"/>
                  </a:moveTo>
                  <a:lnTo>
                    <a:pt x="58927" y="342519"/>
                  </a:lnTo>
                  <a:lnTo>
                    <a:pt x="71627" y="342519"/>
                  </a:lnTo>
                  <a:lnTo>
                    <a:pt x="71627" y="329819"/>
                  </a:lnTo>
                  <a:close/>
                </a:path>
                <a:path w="3362959" h="612775">
                  <a:moveTo>
                    <a:pt x="3362451" y="317119"/>
                  </a:moveTo>
                  <a:lnTo>
                    <a:pt x="3349751" y="317119"/>
                  </a:lnTo>
                  <a:lnTo>
                    <a:pt x="3337051" y="329819"/>
                  </a:lnTo>
                  <a:lnTo>
                    <a:pt x="71627" y="329819"/>
                  </a:lnTo>
                  <a:lnTo>
                    <a:pt x="71627" y="342519"/>
                  </a:lnTo>
                  <a:lnTo>
                    <a:pt x="3356737" y="342519"/>
                  </a:lnTo>
                  <a:lnTo>
                    <a:pt x="3362451" y="336803"/>
                  </a:lnTo>
                  <a:lnTo>
                    <a:pt x="3362451" y="317119"/>
                  </a:lnTo>
                  <a:close/>
                </a:path>
                <a:path w="3362959" h="612775">
                  <a:moveTo>
                    <a:pt x="3356737" y="0"/>
                  </a:moveTo>
                  <a:lnTo>
                    <a:pt x="3342640" y="0"/>
                  </a:lnTo>
                  <a:lnTo>
                    <a:pt x="3337051" y="5714"/>
                  </a:lnTo>
                  <a:lnTo>
                    <a:pt x="3337051" y="329819"/>
                  </a:lnTo>
                  <a:lnTo>
                    <a:pt x="3349751" y="317119"/>
                  </a:lnTo>
                  <a:lnTo>
                    <a:pt x="3362451" y="317119"/>
                  </a:lnTo>
                  <a:lnTo>
                    <a:pt x="3362451" y="5714"/>
                  </a:lnTo>
                  <a:lnTo>
                    <a:pt x="335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3592" y="2522220"/>
              <a:ext cx="2749296" cy="20772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2924" y="2538984"/>
              <a:ext cx="2798064" cy="207873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443216" y="2535935"/>
            <a:ext cx="2674620" cy="2002789"/>
          </a:xfrm>
          <a:prstGeom prst="rect">
            <a:avLst/>
          </a:prstGeom>
          <a:solidFill>
            <a:srgbClr val="DE6C36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14300" marR="134620">
              <a:lnSpc>
                <a:spcPct val="92000"/>
              </a:lnSpc>
              <a:spcBef>
                <a:spcPts val="790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Computer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systems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contain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number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buses</a:t>
            </a: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that provide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pathways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components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levels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computer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system hierarchy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02608" y="5155686"/>
            <a:ext cx="3308985" cy="1702435"/>
            <a:chOff x="4102608" y="5155686"/>
            <a:chExt cx="3308985" cy="1702435"/>
          </a:xfrm>
        </p:grpSpPr>
        <p:sp>
          <p:nvSpPr>
            <p:cNvPr id="30" name="object 30"/>
            <p:cNvSpPr/>
            <p:nvPr/>
          </p:nvSpPr>
          <p:spPr>
            <a:xfrm>
              <a:off x="6814058" y="5912840"/>
              <a:ext cx="597535" cy="118110"/>
            </a:xfrm>
            <a:custGeom>
              <a:avLst/>
              <a:gdLst/>
              <a:ahLst/>
              <a:cxnLst/>
              <a:rect l="l" t="t" r="r" b="b"/>
              <a:pathLst>
                <a:path w="597534" h="118110">
                  <a:moveTo>
                    <a:pt x="547098" y="58954"/>
                  </a:moveTo>
                  <a:lnTo>
                    <a:pt x="483616" y="95961"/>
                  </a:lnTo>
                  <a:lnTo>
                    <a:pt x="481584" y="103746"/>
                  </a:lnTo>
                  <a:lnTo>
                    <a:pt x="488696" y="115862"/>
                  </a:lnTo>
                  <a:lnTo>
                    <a:pt x="496443" y="117906"/>
                  </a:lnTo>
                  <a:lnTo>
                    <a:pt x="578727" y="69926"/>
                  </a:lnTo>
                  <a:lnTo>
                    <a:pt x="565912" y="69926"/>
                  </a:lnTo>
                  <a:lnTo>
                    <a:pt x="547098" y="58954"/>
                  </a:lnTo>
                  <a:close/>
                </a:path>
                <a:path w="597534" h="118110">
                  <a:moveTo>
                    <a:pt x="525319" y="46253"/>
                  </a:moveTo>
                  <a:lnTo>
                    <a:pt x="5715" y="46253"/>
                  </a:lnTo>
                  <a:lnTo>
                    <a:pt x="0" y="51943"/>
                  </a:lnTo>
                  <a:lnTo>
                    <a:pt x="0" y="65963"/>
                  </a:lnTo>
                  <a:lnTo>
                    <a:pt x="5715" y="71653"/>
                  </a:lnTo>
                  <a:lnTo>
                    <a:pt x="525330" y="71653"/>
                  </a:lnTo>
                  <a:lnTo>
                    <a:pt x="547098" y="58954"/>
                  </a:lnTo>
                  <a:lnTo>
                    <a:pt x="525319" y="46253"/>
                  </a:lnTo>
                  <a:close/>
                </a:path>
                <a:path w="597534" h="118110">
                  <a:moveTo>
                    <a:pt x="584214" y="66724"/>
                  </a:moveTo>
                  <a:lnTo>
                    <a:pt x="575766" y="71653"/>
                  </a:lnTo>
                  <a:lnTo>
                    <a:pt x="579374" y="71653"/>
                  </a:lnTo>
                  <a:lnTo>
                    <a:pt x="584214" y="66724"/>
                  </a:lnTo>
                  <a:close/>
                </a:path>
                <a:path w="597534" h="118110">
                  <a:moveTo>
                    <a:pt x="565912" y="47980"/>
                  </a:moveTo>
                  <a:lnTo>
                    <a:pt x="547098" y="58954"/>
                  </a:lnTo>
                  <a:lnTo>
                    <a:pt x="565912" y="69926"/>
                  </a:lnTo>
                  <a:lnTo>
                    <a:pt x="565912" y="47980"/>
                  </a:lnTo>
                  <a:close/>
                </a:path>
                <a:path w="597534" h="118110">
                  <a:moveTo>
                    <a:pt x="578727" y="47980"/>
                  </a:moveTo>
                  <a:lnTo>
                    <a:pt x="565912" y="47980"/>
                  </a:lnTo>
                  <a:lnTo>
                    <a:pt x="565912" y="69926"/>
                  </a:lnTo>
                  <a:lnTo>
                    <a:pt x="578727" y="69926"/>
                  </a:lnTo>
                  <a:lnTo>
                    <a:pt x="584214" y="66724"/>
                  </a:lnTo>
                  <a:lnTo>
                    <a:pt x="584962" y="65963"/>
                  </a:lnTo>
                  <a:lnTo>
                    <a:pt x="584962" y="51943"/>
                  </a:lnTo>
                  <a:lnTo>
                    <a:pt x="584214" y="51181"/>
                  </a:lnTo>
                  <a:lnTo>
                    <a:pt x="578727" y="47980"/>
                  </a:lnTo>
                  <a:close/>
                </a:path>
                <a:path w="597534" h="118110">
                  <a:moveTo>
                    <a:pt x="584214" y="51181"/>
                  </a:moveTo>
                  <a:lnTo>
                    <a:pt x="584962" y="51943"/>
                  </a:lnTo>
                  <a:lnTo>
                    <a:pt x="584962" y="65963"/>
                  </a:lnTo>
                  <a:lnTo>
                    <a:pt x="584214" y="66724"/>
                  </a:lnTo>
                  <a:lnTo>
                    <a:pt x="597532" y="58954"/>
                  </a:lnTo>
                  <a:lnTo>
                    <a:pt x="584214" y="51181"/>
                  </a:lnTo>
                  <a:close/>
                </a:path>
                <a:path w="597534" h="118110">
                  <a:moveTo>
                    <a:pt x="496443" y="0"/>
                  </a:moveTo>
                  <a:lnTo>
                    <a:pt x="488696" y="2044"/>
                  </a:lnTo>
                  <a:lnTo>
                    <a:pt x="481584" y="14160"/>
                  </a:lnTo>
                  <a:lnTo>
                    <a:pt x="483616" y="21932"/>
                  </a:lnTo>
                  <a:lnTo>
                    <a:pt x="547098" y="58954"/>
                  </a:lnTo>
                  <a:lnTo>
                    <a:pt x="565912" y="47980"/>
                  </a:lnTo>
                  <a:lnTo>
                    <a:pt x="578727" y="47980"/>
                  </a:lnTo>
                  <a:lnTo>
                    <a:pt x="496443" y="0"/>
                  </a:lnTo>
                  <a:close/>
                </a:path>
                <a:path w="597534" h="118110">
                  <a:moveTo>
                    <a:pt x="579374" y="46253"/>
                  </a:moveTo>
                  <a:lnTo>
                    <a:pt x="575766" y="46253"/>
                  </a:lnTo>
                  <a:lnTo>
                    <a:pt x="584214" y="51181"/>
                  </a:lnTo>
                  <a:lnTo>
                    <a:pt x="579374" y="46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3276" y="5155686"/>
              <a:ext cx="2749296" cy="16794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2608" y="5181611"/>
              <a:ext cx="2587751" cy="16763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2900" y="5169407"/>
              <a:ext cx="2674620" cy="160477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152900" y="5169408"/>
            <a:ext cx="2674620" cy="16052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715"/>
              </a:spcBef>
            </a:pPr>
            <a:r>
              <a:rPr sz="1600" b="1" i="1" spc="-20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sz="1600" b="1" i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Verdana"/>
                <a:cs typeface="Verdana"/>
              </a:rPr>
              <a:t>bus</a:t>
            </a:r>
            <a:endParaRPr sz="1600">
              <a:latin typeface="Verdana"/>
              <a:cs typeface="Verdana"/>
            </a:endParaRPr>
          </a:p>
          <a:p>
            <a:pPr marL="284480" marR="347345" indent="-171450">
              <a:lnSpc>
                <a:spcPct val="92100"/>
              </a:lnSpc>
              <a:spcBef>
                <a:spcPts val="680"/>
              </a:spcBef>
              <a:buFont typeface="Verdana"/>
              <a:buChar char="•"/>
              <a:tabLst>
                <a:tab pos="285750" algn="l"/>
              </a:tabLst>
            </a:pP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bus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connects 	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major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computer 	components 	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(processor,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memory, 	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I/O)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392923" y="5155686"/>
            <a:ext cx="2760345" cy="1679575"/>
            <a:chOff x="7392923" y="5155686"/>
            <a:chExt cx="2760345" cy="167957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03591" y="5155686"/>
              <a:ext cx="2749296" cy="16794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2923" y="5198367"/>
              <a:ext cx="2688335" cy="163068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443216" y="5169408"/>
            <a:ext cx="2674620" cy="1605280"/>
          </a:xfrm>
          <a:prstGeom prst="rect">
            <a:avLst/>
          </a:prstGeom>
          <a:solidFill>
            <a:srgbClr val="F8B639"/>
          </a:solidFill>
        </p:spPr>
        <p:txBody>
          <a:bodyPr vert="horz" wrap="square" lIns="0" tIns="126364" rIns="0" bIns="0" rtlCol="0">
            <a:spAutoFit/>
          </a:bodyPr>
          <a:lstStyle/>
          <a:p>
            <a:pPr marL="114300" marR="245745">
              <a:lnSpc>
                <a:spcPct val="92000"/>
              </a:lnSpc>
              <a:spcBef>
                <a:spcPts val="994"/>
              </a:spcBef>
            </a:pP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common computer interconnection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are based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more </a:t>
            </a:r>
            <a:r>
              <a:rPr sz="1600" b="1" spc="-70" dirty="0">
                <a:solidFill>
                  <a:srgbClr val="FFFFFF"/>
                </a:solidFill>
                <a:latin typeface="Tahoma"/>
                <a:cs typeface="Tahoma"/>
              </a:rPr>
              <a:t>system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buses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34568" y="3145535"/>
            <a:ext cx="2744470" cy="1043305"/>
            <a:chOff x="734568" y="3145535"/>
            <a:chExt cx="2744470" cy="1043305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8112" y="3145535"/>
              <a:ext cx="980694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568" y="3511295"/>
              <a:ext cx="2743961" cy="67741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12367" y="3226384"/>
            <a:ext cx="23660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00000"/>
                </a:solidFill>
                <a:latin typeface="Tahoma"/>
                <a:cs typeface="Tahoma"/>
              </a:rPr>
              <a:t>Bus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65" dirty="0">
                <a:solidFill>
                  <a:srgbClr val="C00000"/>
                </a:solidFill>
                <a:latin typeface="Tahoma"/>
                <a:cs typeface="Tahoma"/>
              </a:rPr>
              <a:t>Interconnection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437" y="2257425"/>
            <a:ext cx="1065847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PROM</a:t>
            </a:r>
            <a:r>
              <a:rPr sz="17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1700" b="1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stands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Programmable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Read-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Only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first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prepared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blank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memory,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then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programmed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store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information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difference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between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Mask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ROM is</a:t>
            </a:r>
            <a:r>
              <a:rPr sz="17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manufactured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17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blank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programmed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after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manufacturing,</a:t>
            </a:r>
            <a:r>
              <a:rPr sz="1700" spc="8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whereas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Mask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programmed</a:t>
            </a:r>
            <a:r>
              <a:rPr sz="1700" spc="8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during</a:t>
            </a:r>
            <a:r>
              <a:rPr sz="1700" spc="8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manufacturing</a:t>
            </a:r>
            <a:r>
              <a:rPr sz="1700" spc="8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process.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 the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PROM,</a:t>
            </a:r>
            <a:r>
              <a:rPr sz="17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programmer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burner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 process of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programming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called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17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burning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-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Also,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stored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cannot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modified,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so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called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one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time programmable</a:t>
            </a:r>
            <a:r>
              <a:rPr sz="17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device.</a:t>
            </a:r>
            <a:endParaRPr sz="17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994"/>
              </a:spcBef>
            </a:pP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Uses</a:t>
            </a:r>
            <a:r>
              <a:rPr sz="1700" b="1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1700" b="1" spc="1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They</a:t>
            </a:r>
            <a:r>
              <a:rPr sz="17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have</a:t>
            </a:r>
            <a:r>
              <a:rPr sz="17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several</a:t>
            </a:r>
            <a:r>
              <a:rPr sz="17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different</a:t>
            </a:r>
            <a:r>
              <a:rPr sz="1700" spc="1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applications,</a:t>
            </a:r>
            <a:r>
              <a:rPr sz="17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including</a:t>
            </a:r>
            <a:r>
              <a:rPr sz="1700" spc="1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cell</a:t>
            </a:r>
            <a:r>
              <a:rPr sz="17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phones,</a:t>
            </a:r>
            <a:r>
              <a:rPr sz="17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video</a:t>
            </a:r>
            <a:r>
              <a:rPr sz="1700" spc="1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game</a:t>
            </a:r>
            <a:r>
              <a:rPr sz="17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consoles,</a:t>
            </a:r>
            <a:r>
              <a:rPr sz="17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medical</a:t>
            </a:r>
            <a:r>
              <a:rPr sz="17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devices,</a:t>
            </a:r>
            <a:r>
              <a:rPr sz="1700" spc="1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other electronics.</a:t>
            </a: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sz="1700" b="1" dirty="0">
                <a:solidFill>
                  <a:srgbClr val="006FC0"/>
                </a:solidFill>
                <a:latin typeface="Times New Roman"/>
                <a:cs typeface="Times New Roman"/>
              </a:rPr>
              <a:t>EPROM</a:t>
            </a:r>
            <a:r>
              <a:rPr sz="17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1700" b="1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stands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700" spc="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Erasable</a:t>
            </a:r>
            <a:r>
              <a:rPr sz="1700" spc="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Programmable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Read-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Only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17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overcomes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disadvantage</a:t>
            </a:r>
            <a:r>
              <a:rPr sz="1700" spc="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700" spc="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17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once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programmed,</a:t>
            </a:r>
            <a:r>
              <a:rPr sz="1700" spc="2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2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fixed</a:t>
            </a:r>
            <a:r>
              <a:rPr sz="1700" spc="2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pattern</a:t>
            </a:r>
            <a:r>
              <a:rPr sz="1700" spc="2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2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permanent</a:t>
            </a:r>
            <a:r>
              <a:rPr sz="1700" spc="2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2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cannot</a:t>
            </a:r>
            <a:r>
              <a:rPr sz="1700" spc="2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700" spc="2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altered</a:t>
            </a:r>
            <a:r>
              <a:rPr sz="1700" spc="25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28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If</a:t>
            </a:r>
            <a:r>
              <a:rPr sz="1700" spc="2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2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bit</a:t>
            </a:r>
            <a:r>
              <a:rPr sz="1700" spc="2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pattern</a:t>
            </a:r>
            <a:r>
              <a:rPr sz="1700" spc="2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1700" spc="2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been</a:t>
            </a:r>
            <a:r>
              <a:rPr sz="1700" spc="2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established,</a:t>
            </a:r>
            <a:r>
              <a:rPr sz="1700" spc="2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2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PROM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becomes</a:t>
            </a:r>
            <a:r>
              <a:rPr sz="17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unusable,</a:t>
            </a:r>
            <a:r>
              <a:rPr sz="1700" spc="1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if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1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bit</a:t>
            </a:r>
            <a:r>
              <a:rPr sz="1700" spc="1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pattern</a:t>
            </a:r>
            <a:r>
              <a:rPr sz="1700" spc="18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1700" spc="1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700" spc="1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changed</a:t>
            </a:r>
            <a:r>
              <a:rPr sz="17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.This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problem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1700" spc="1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been</a:t>
            </a:r>
            <a:r>
              <a:rPr sz="17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overcome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1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EPROM,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17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when</a:t>
            </a:r>
            <a:r>
              <a:rPr sz="1700" spc="1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EPROM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placed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under</a:t>
            </a:r>
            <a:r>
              <a:rPr sz="17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special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ultraviolet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light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length</a:t>
            </a:r>
            <a:r>
              <a:rPr sz="1700" spc="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7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time,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shortwave</a:t>
            </a:r>
            <a:r>
              <a:rPr sz="17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radiation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makes</a:t>
            </a:r>
            <a:r>
              <a:rPr sz="1700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EPROM</a:t>
            </a:r>
            <a:r>
              <a:rPr sz="1700" spc="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return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its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initial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state,</a:t>
            </a:r>
            <a:r>
              <a:rPr sz="1700" spc="2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which</a:t>
            </a:r>
            <a:r>
              <a:rPr sz="17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then</a:t>
            </a:r>
            <a:r>
              <a:rPr sz="17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17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7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programmed</a:t>
            </a:r>
            <a:r>
              <a:rPr sz="17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accordingly</a:t>
            </a:r>
            <a:r>
              <a:rPr sz="1700" spc="2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1700" spc="2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Again</a:t>
            </a:r>
            <a:r>
              <a:rPr sz="1700" spc="22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700" spc="2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erasing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content,</a:t>
            </a:r>
            <a:r>
              <a:rPr sz="1700" spc="2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programmer</a:t>
            </a:r>
            <a:r>
              <a:rPr sz="17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or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PROM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burner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used.</a:t>
            </a:r>
            <a:endParaRPr sz="1700">
              <a:latin typeface="Times New Roman"/>
              <a:cs typeface="Times New Roman"/>
            </a:endParaRPr>
          </a:p>
          <a:p>
            <a:pPr marL="12700" marR="15240" algn="just">
              <a:lnSpc>
                <a:spcPct val="100000"/>
              </a:lnSpc>
              <a:spcBef>
                <a:spcPts val="994"/>
              </a:spcBef>
            </a:pP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Uses</a:t>
            </a:r>
            <a:r>
              <a:rPr sz="1700" b="1" spc="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1700" b="1" spc="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Before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advent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700" spc="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EEPROMs,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some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micro-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controllers,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like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some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versions</a:t>
            </a:r>
            <a:r>
              <a:rPr sz="1700" spc="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Intel</a:t>
            </a:r>
            <a:r>
              <a:rPr sz="1700" spc="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8048,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Freescale</a:t>
            </a:r>
            <a:r>
              <a:rPr sz="1700" spc="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68HC11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EPROM</a:t>
            </a:r>
            <a:r>
              <a:rPr sz="17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store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their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</a:t>
            </a:r>
            <a:r>
              <a:rPr sz="17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73249"/>
            <a:ext cx="9614535" cy="406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EEPROM</a:t>
            </a:r>
            <a:r>
              <a:rPr sz="2000" b="1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stands</a:t>
            </a:r>
            <a:r>
              <a:rPr sz="2000" spc="3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Electrically</a:t>
            </a:r>
            <a:r>
              <a:rPr sz="20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Erasable</a:t>
            </a:r>
            <a:r>
              <a:rPr sz="20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Programmable</a:t>
            </a:r>
            <a:r>
              <a:rPr sz="2000" spc="3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Read-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Only</a:t>
            </a:r>
            <a:r>
              <a:rPr sz="20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20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20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similar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EPROM,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except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that  in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this,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EEPROM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returned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its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initial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state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application</a:t>
            </a:r>
            <a:r>
              <a:rPr sz="2000" spc="1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1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</a:t>
            </a:r>
            <a:r>
              <a:rPr sz="20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electrical</a:t>
            </a:r>
            <a:r>
              <a:rPr sz="2000" spc="1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signal,</a:t>
            </a:r>
            <a:r>
              <a:rPr sz="2000" spc="1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1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place</a:t>
            </a:r>
            <a:r>
              <a:rPr sz="2000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ultraviolet</a:t>
            </a:r>
            <a:r>
              <a:rPr sz="2000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light</a:t>
            </a:r>
            <a:r>
              <a:rPr sz="2000" spc="1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r>
              <a:rPr sz="2000" spc="1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Thus,</a:t>
            </a:r>
            <a:r>
              <a:rPr sz="2000" spc="1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1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provides</a:t>
            </a:r>
            <a:r>
              <a:rPr sz="2000" spc="1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1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ease</a:t>
            </a:r>
            <a:r>
              <a:rPr sz="2000" spc="1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erasing,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2000" spc="2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this</a:t>
            </a:r>
            <a:r>
              <a:rPr sz="2000" spc="18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done,</a:t>
            </a:r>
            <a:r>
              <a:rPr sz="20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even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if</a:t>
            </a:r>
            <a:r>
              <a:rPr sz="20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positioned</a:t>
            </a:r>
            <a:r>
              <a:rPr sz="20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2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20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computer.</a:t>
            </a:r>
            <a:r>
              <a:rPr sz="20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erases</a:t>
            </a:r>
            <a:r>
              <a:rPr sz="2000" spc="2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writes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byte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time</a:t>
            </a:r>
            <a:r>
              <a:rPr sz="2000" spc="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Uses</a:t>
            </a:r>
            <a:r>
              <a:rPr sz="2000" b="1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storing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computer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system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BIOS.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1010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Flash</a:t>
            </a:r>
            <a:r>
              <a:rPr sz="20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ROM</a:t>
            </a:r>
            <a:r>
              <a:rPr sz="20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</a:t>
            </a:r>
            <a:r>
              <a:rPr sz="20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enhanced</a:t>
            </a:r>
            <a:r>
              <a:rPr sz="20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version</a:t>
            </a:r>
            <a:r>
              <a:rPr sz="20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EEPROM</a:t>
            </a:r>
            <a:r>
              <a:rPr sz="20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.The</a:t>
            </a:r>
            <a:r>
              <a:rPr sz="20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difference</a:t>
            </a:r>
            <a:r>
              <a:rPr sz="20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between</a:t>
            </a:r>
            <a:r>
              <a:rPr sz="2000" spc="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EEPROM</a:t>
            </a:r>
            <a:r>
              <a:rPr sz="2000" spc="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Flash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r>
              <a:rPr sz="20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20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EEPROM,</a:t>
            </a:r>
            <a:r>
              <a:rPr sz="2000" spc="1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only</a:t>
            </a:r>
            <a:r>
              <a:rPr sz="2000" spc="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1</a:t>
            </a:r>
            <a:r>
              <a:rPr sz="2000" spc="1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byte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1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2000" spc="10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deleted</a:t>
            </a:r>
            <a:r>
              <a:rPr sz="20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written</a:t>
            </a:r>
            <a:r>
              <a:rPr sz="2000" spc="1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at</a:t>
            </a:r>
            <a:r>
              <a:rPr sz="2000" spc="1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spc="11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particular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time,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whereas,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flash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memory,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blocks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(usually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512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bytes)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deleted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written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at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particular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time . So,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Flash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ROM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much faster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than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EEPROM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Uses</a:t>
            </a:r>
            <a:r>
              <a:rPr sz="2000" b="1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24E"/>
                </a:solidFill>
                <a:latin typeface="Times New Roman"/>
                <a:cs typeface="Times New Roman"/>
              </a:rPr>
              <a:t>–</a:t>
            </a:r>
            <a:r>
              <a:rPr sz="2000" b="1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Many</a:t>
            </a:r>
            <a:r>
              <a:rPr sz="20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modern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PCs</a:t>
            </a:r>
            <a:r>
              <a:rPr sz="20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have</a:t>
            </a:r>
            <a:r>
              <a:rPr sz="2000" spc="2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their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BIOS</a:t>
            </a:r>
            <a:r>
              <a:rPr sz="2000" spc="2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stored</a:t>
            </a:r>
            <a:r>
              <a:rPr sz="2000" spc="22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on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0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flash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2000" spc="22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chip,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called</a:t>
            </a:r>
            <a:r>
              <a:rPr sz="20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2000" spc="2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flash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BIOS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they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also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modems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well.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6257" y="2229826"/>
            <a:ext cx="6958965" cy="40582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Advantages</a:t>
            </a:r>
            <a:r>
              <a:rPr sz="22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2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ROM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  <a:tab pos="675640" algn="l"/>
                <a:tab pos="1010919" algn="l"/>
                <a:tab pos="2580640" algn="l"/>
                <a:tab pos="3691890" algn="l"/>
                <a:tab pos="4305935" algn="l"/>
                <a:tab pos="5136515" algn="l"/>
                <a:tab pos="5718810" algn="l"/>
                <a:tab pos="6176010" algn="l"/>
                <a:tab pos="6604634" algn="l"/>
              </a:tabLst>
            </a:pP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It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393939"/>
                </a:solidFill>
                <a:latin typeface="Times New Roman"/>
                <a:cs typeface="Times New Roman"/>
              </a:rPr>
              <a:t>non-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volatile,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meaning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393939"/>
                </a:solidFill>
                <a:latin typeface="Times New Roman"/>
                <a:cs typeface="Times New Roman"/>
              </a:rPr>
              <a:t>data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which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was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set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by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93939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manufacture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will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function</a:t>
            </a:r>
            <a:r>
              <a:rPr sz="2200" spc="-5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as</a:t>
            </a:r>
            <a:r>
              <a:rPr sz="2200" spc="-5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expected.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Due</a:t>
            </a:r>
            <a:r>
              <a:rPr sz="2200" spc="-5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being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static,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they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don’t</a:t>
            </a:r>
            <a:r>
              <a:rPr sz="2200" spc="-6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need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a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refreshing</a:t>
            </a:r>
            <a:r>
              <a:rPr sz="2200" spc="-2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time.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comparison</a:t>
            </a:r>
            <a:r>
              <a:rPr sz="2200" spc="-1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RAM,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circuitry</a:t>
            </a:r>
            <a:r>
              <a:rPr sz="2200" spc="-2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simpler.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Data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be</a:t>
            </a:r>
            <a:r>
              <a:rPr sz="2200" spc="-5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stored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permanently.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Disadvantages</a:t>
            </a:r>
            <a:r>
              <a:rPr sz="22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2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ROM: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ROM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read</a:t>
            </a:r>
            <a:r>
              <a:rPr sz="2200" spc="-1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only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memory</a:t>
            </a:r>
            <a:r>
              <a:rPr sz="2200" spc="1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unit,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so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it</a:t>
            </a:r>
            <a:r>
              <a:rPr sz="2200" spc="-3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can’t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modified.</a:t>
            </a:r>
            <a:endParaRPr sz="2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If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any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changes</a:t>
            </a:r>
            <a:r>
              <a:rPr sz="2200" spc="-4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are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required,</a:t>
            </a:r>
            <a:r>
              <a:rPr sz="2200" spc="-20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it’s</a:t>
            </a:r>
            <a:r>
              <a:rPr sz="2200" spc="-5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93939"/>
                </a:solidFill>
                <a:latin typeface="Times New Roman"/>
                <a:cs typeface="Times New Roman"/>
              </a:rPr>
              <a:t>not</a:t>
            </a:r>
            <a:r>
              <a:rPr sz="2200" spc="-45" dirty="0">
                <a:solidFill>
                  <a:srgbClr val="39393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93939"/>
                </a:solidFill>
                <a:latin typeface="Times New Roman"/>
                <a:cs typeface="Times New Roman"/>
              </a:rPr>
              <a:t>possible.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224788" y="2273350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4788" y="2647632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05"/>
                  </a:lnTo>
                  <a:lnTo>
                    <a:pt x="4911725" y="374205"/>
                  </a:lnTo>
                  <a:lnTo>
                    <a:pt x="9823450" y="374205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4788" y="3021888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4788" y="3396030"/>
              <a:ext cx="9823450" cy="1042669"/>
            </a:xfrm>
            <a:custGeom>
              <a:avLst/>
              <a:gdLst/>
              <a:ahLst/>
              <a:cxnLst/>
              <a:rect l="l" t="t" r="r" b="b"/>
              <a:pathLst>
                <a:path w="9823450" h="104267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1042365"/>
                  </a:lnTo>
                  <a:lnTo>
                    <a:pt x="4911725" y="1042365"/>
                  </a:lnTo>
                  <a:lnTo>
                    <a:pt x="9823450" y="1042365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24788" y="4438446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4788" y="4812626"/>
              <a:ext cx="9823450" cy="813435"/>
            </a:xfrm>
            <a:custGeom>
              <a:avLst/>
              <a:gdLst/>
              <a:ahLst/>
              <a:cxnLst/>
              <a:rect l="l" t="t" r="r" b="b"/>
              <a:pathLst>
                <a:path w="9823450" h="813435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813092"/>
                  </a:lnTo>
                  <a:lnTo>
                    <a:pt x="4911725" y="813092"/>
                  </a:lnTo>
                  <a:lnTo>
                    <a:pt x="9823450" y="813092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4788" y="5625719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4788" y="5999924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4788" y="6374142"/>
              <a:ext cx="9823450" cy="374650"/>
            </a:xfrm>
            <a:custGeom>
              <a:avLst/>
              <a:gdLst/>
              <a:ahLst/>
              <a:cxnLst/>
              <a:rect l="l" t="t" r="r" b="b"/>
              <a:pathLst>
                <a:path w="9823450" h="374650">
                  <a:moveTo>
                    <a:pt x="9823450" y="0"/>
                  </a:moveTo>
                  <a:lnTo>
                    <a:pt x="4911725" y="0"/>
                  </a:lnTo>
                  <a:lnTo>
                    <a:pt x="0" y="0"/>
                  </a:lnTo>
                  <a:lnTo>
                    <a:pt x="0" y="374218"/>
                  </a:lnTo>
                  <a:lnTo>
                    <a:pt x="4911725" y="374218"/>
                  </a:lnTo>
                  <a:lnTo>
                    <a:pt x="9823450" y="374218"/>
                  </a:lnTo>
                  <a:lnTo>
                    <a:pt x="982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6513" y="2267076"/>
              <a:ext cx="0" cy="2171700"/>
            </a:xfrm>
            <a:custGeom>
              <a:avLst/>
              <a:gdLst/>
              <a:ahLst/>
              <a:cxnLst/>
              <a:rect l="l" t="t" r="r" b="b"/>
              <a:pathLst>
                <a:path h="2171700">
                  <a:moveTo>
                    <a:pt x="0" y="0"/>
                  </a:moveTo>
                  <a:lnTo>
                    <a:pt x="0" y="2171319"/>
                  </a:lnTo>
                </a:path>
              </a:pathLst>
            </a:custGeom>
            <a:ln w="12700">
              <a:solidFill>
                <a:srgbClr val="6FD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6513" y="4438396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68"/>
                  </a:lnTo>
                </a:path>
              </a:pathLst>
            </a:custGeom>
            <a:ln w="12700">
              <a:solidFill>
                <a:srgbClr val="AF30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6513" y="4812665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h="813435">
                  <a:moveTo>
                    <a:pt x="0" y="0"/>
                  </a:moveTo>
                  <a:lnTo>
                    <a:pt x="0" y="813054"/>
                  </a:lnTo>
                </a:path>
              </a:pathLst>
            </a:custGeom>
            <a:ln w="12700">
              <a:solidFill>
                <a:srgbClr val="0F37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6513" y="56257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18"/>
                  </a:lnTo>
                </a:path>
              </a:pathLst>
            </a:custGeom>
            <a:ln w="12700">
              <a:solidFill>
                <a:srgbClr val="9F9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6513" y="5999937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05"/>
                  </a:lnTo>
                </a:path>
              </a:pathLst>
            </a:custGeom>
            <a:ln w="12700">
              <a:solidFill>
                <a:srgbClr val="9FB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6513" y="6374142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974"/>
                  </a:lnTo>
                </a:path>
              </a:pathLst>
            </a:custGeom>
            <a:ln w="12700">
              <a:solidFill>
                <a:srgbClr val="9049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8438" y="2647569"/>
              <a:ext cx="9834880" cy="1791335"/>
            </a:xfrm>
            <a:custGeom>
              <a:avLst/>
              <a:gdLst/>
              <a:ahLst/>
              <a:cxnLst/>
              <a:rect l="l" t="t" r="r" b="b"/>
              <a:pathLst>
                <a:path w="9834880" h="1791335">
                  <a:moveTo>
                    <a:pt x="0" y="0"/>
                  </a:moveTo>
                  <a:lnTo>
                    <a:pt x="9834626" y="0"/>
                  </a:lnTo>
                </a:path>
                <a:path w="9834880" h="1791335">
                  <a:moveTo>
                    <a:pt x="0" y="374268"/>
                  </a:moveTo>
                  <a:lnTo>
                    <a:pt x="9834626" y="374268"/>
                  </a:lnTo>
                </a:path>
                <a:path w="9834880" h="1791335">
                  <a:moveTo>
                    <a:pt x="0" y="748538"/>
                  </a:moveTo>
                  <a:lnTo>
                    <a:pt x="9834626" y="748538"/>
                  </a:lnTo>
                </a:path>
                <a:path w="9834880" h="1791335">
                  <a:moveTo>
                    <a:pt x="0" y="1790826"/>
                  </a:moveTo>
                  <a:lnTo>
                    <a:pt x="4918075" y="1790826"/>
                  </a:lnTo>
                </a:path>
              </a:pathLst>
            </a:custGeom>
            <a:ln w="12700">
              <a:solidFill>
                <a:srgbClr val="6FD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6513" y="4438396"/>
              <a:ext cx="4916805" cy="0"/>
            </a:xfrm>
            <a:custGeom>
              <a:avLst/>
              <a:gdLst/>
              <a:ahLst/>
              <a:cxnLst/>
              <a:rect l="l" t="t" r="r" b="b"/>
              <a:pathLst>
                <a:path w="4916805">
                  <a:moveTo>
                    <a:pt x="0" y="0"/>
                  </a:moveTo>
                  <a:lnTo>
                    <a:pt x="4916551" y="0"/>
                  </a:lnTo>
                </a:path>
              </a:pathLst>
            </a:custGeom>
            <a:ln w="12700">
              <a:solidFill>
                <a:srgbClr val="AF30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8438" y="4812665"/>
              <a:ext cx="9834880" cy="0"/>
            </a:xfrm>
            <a:custGeom>
              <a:avLst/>
              <a:gdLst/>
              <a:ahLst/>
              <a:cxnLst/>
              <a:rect l="l" t="t" r="r" b="b"/>
              <a:pathLst>
                <a:path w="9834880">
                  <a:moveTo>
                    <a:pt x="0" y="0"/>
                  </a:moveTo>
                  <a:lnTo>
                    <a:pt x="9834626" y="0"/>
                  </a:lnTo>
                </a:path>
              </a:pathLst>
            </a:custGeom>
            <a:ln w="12700">
              <a:solidFill>
                <a:srgbClr val="0F37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8438" y="5625719"/>
              <a:ext cx="4918075" cy="0"/>
            </a:xfrm>
            <a:custGeom>
              <a:avLst/>
              <a:gdLst/>
              <a:ahLst/>
              <a:cxnLst/>
              <a:rect l="l" t="t" r="r" b="b"/>
              <a:pathLst>
                <a:path w="4918075">
                  <a:moveTo>
                    <a:pt x="0" y="0"/>
                  </a:moveTo>
                  <a:lnTo>
                    <a:pt x="4918075" y="0"/>
                  </a:lnTo>
                </a:path>
              </a:pathLst>
            </a:custGeom>
            <a:ln w="12700">
              <a:solidFill>
                <a:srgbClr val="DF8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8438" y="5625719"/>
              <a:ext cx="9834880" cy="374650"/>
            </a:xfrm>
            <a:custGeom>
              <a:avLst/>
              <a:gdLst/>
              <a:ahLst/>
              <a:cxnLst/>
              <a:rect l="l" t="t" r="r" b="b"/>
              <a:pathLst>
                <a:path w="9834880" h="374650">
                  <a:moveTo>
                    <a:pt x="4918075" y="0"/>
                  </a:moveTo>
                  <a:lnTo>
                    <a:pt x="9834626" y="0"/>
                  </a:lnTo>
                </a:path>
                <a:path w="9834880" h="374650">
                  <a:moveTo>
                    <a:pt x="0" y="374218"/>
                  </a:moveTo>
                  <a:lnTo>
                    <a:pt x="4918075" y="374218"/>
                  </a:lnTo>
                </a:path>
              </a:pathLst>
            </a:custGeom>
            <a:ln w="12700">
              <a:solidFill>
                <a:srgbClr val="9F9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36513" y="5999937"/>
              <a:ext cx="4916805" cy="0"/>
            </a:xfrm>
            <a:custGeom>
              <a:avLst/>
              <a:gdLst/>
              <a:ahLst/>
              <a:cxnLst/>
              <a:rect l="l" t="t" r="r" b="b"/>
              <a:pathLst>
                <a:path w="4916805">
                  <a:moveTo>
                    <a:pt x="0" y="0"/>
                  </a:moveTo>
                  <a:lnTo>
                    <a:pt x="4916551" y="0"/>
                  </a:lnTo>
                </a:path>
              </a:pathLst>
            </a:custGeom>
            <a:ln w="12700">
              <a:solidFill>
                <a:srgbClr val="9FB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438" y="6374142"/>
              <a:ext cx="4918075" cy="0"/>
            </a:xfrm>
            <a:custGeom>
              <a:avLst/>
              <a:gdLst/>
              <a:ahLst/>
              <a:cxnLst/>
              <a:rect l="l" t="t" r="r" b="b"/>
              <a:pathLst>
                <a:path w="4918075">
                  <a:moveTo>
                    <a:pt x="0" y="0"/>
                  </a:moveTo>
                  <a:lnTo>
                    <a:pt x="4918075" y="0"/>
                  </a:lnTo>
                </a:path>
              </a:pathLst>
            </a:custGeom>
            <a:ln w="12700">
              <a:solidFill>
                <a:srgbClr val="40C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36513" y="6374142"/>
              <a:ext cx="4916805" cy="0"/>
            </a:xfrm>
            <a:custGeom>
              <a:avLst/>
              <a:gdLst/>
              <a:ahLst/>
              <a:cxnLst/>
              <a:rect l="l" t="t" r="r" b="b"/>
              <a:pathLst>
                <a:path w="4916805">
                  <a:moveTo>
                    <a:pt x="0" y="0"/>
                  </a:moveTo>
                  <a:lnTo>
                    <a:pt x="4916551" y="0"/>
                  </a:lnTo>
                </a:path>
              </a:pathLst>
            </a:custGeom>
            <a:ln w="12700">
              <a:solidFill>
                <a:srgbClr val="9049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4788" y="2267076"/>
              <a:ext cx="0" cy="2545715"/>
            </a:xfrm>
            <a:custGeom>
              <a:avLst/>
              <a:gdLst/>
              <a:ahLst/>
              <a:cxnLst/>
              <a:rect l="l" t="t" r="r" b="b"/>
              <a:pathLst>
                <a:path h="2545715">
                  <a:moveTo>
                    <a:pt x="0" y="0"/>
                  </a:moveTo>
                  <a:lnTo>
                    <a:pt x="0" y="2545588"/>
                  </a:lnTo>
                </a:path>
              </a:pathLst>
            </a:custGeom>
            <a:ln w="12700">
              <a:solidFill>
                <a:srgbClr val="6FD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4788" y="4812665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h="813435">
                  <a:moveTo>
                    <a:pt x="0" y="0"/>
                  </a:moveTo>
                  <a:lnTo>
                    <a:pt x="0" y="813054"/>
                  </a:lnTo>
                </a:path>
              </a:pathLst>
            </a:custGeom>
            <a:ln w="12700">
              <a:solidFill>
                <a:srgbClr val="0F37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4788" y="56257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18"/>
                  </a:lnTo>
                </a:path>
              </a:pathLst>
            </a:custGeom>
            <a:ln w="12700">
              <a:solidFill>
                <a:srgbClr val="DF8D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4788" y="5999937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05"/>
                  </a:lnTo>
                </a:path>
              </a:pathLst>
            </a:custGeom>
            <a:ln w="12700">
              <a:solidFill>
                <a:srgbClr val="9F9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4788" y="6374142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974"/>
                  </a:lnTo>
                </a:path>
              </a:pathLst>
            </a:custGeom>
            <a:ln w="12700">
              <a:solidFill>
                <a:srgbClr val="40C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48238" y="2267076"/>
              <a:ext cx="0" cy="2171700"/>
            </a:xfrm>
            <a:custGeom>
              <a:avLst/>
              <a:gdLst/>
              <a:ahLst/>
              <a:cxnLst/>
              <a:rect l="l" t="t" r="r" b="b"/>
              <a:pathLst>
                <a:path h="2171700">
                  <a:moveTo>
                    <a:pt x="0" y="0"/>
                  </a:moveTo>
                  <a:lnTo>
                    <a:pt x="0" y="2171319"/>
                  </a:lnTo>
                </a:path>
              </a:pathLst>
            </a:custGeom>
            <a:ln w="9525">
              <a:solidFill>
                <a:srgbClr val="6FD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048238" y="4438396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68"/>
                  </a:lnTo>
                </a:path>
              </a:pathLst>
            </a:custGeom>
            <a:ln w="9525">
              <a:solidFill>
                <a:srgbClr val="AF30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48238" y="4812665"/>
              <a:ext cx="0" cy="813435"/>
            </a:xfrm>
            <a:custGeom>
              <a:avLst/>
              <a:gdLst/>
              <a:ahLst/>
              <a:cxnLst/>
              <a:rect l="l" t="t" r="r" b="b"/>
              <a:pathLst>
                <a:path h="813435">
                  <a:moveTo>
                    <a:pt x="0" y="0"/>
                  </a:moveTo>
                  <a:lnTo>
                    <a:pt x="0" y="813054"/>
                  </a:lnTo>
                </a:path>
              </a:pathLst>
            </a:custGeom>
            <a:ln w="9525">
              <a:solidFill>
                <a:srgbClr val="0F37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48238" y="56257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18"/>
                  </a:lnTo>
                </a:path>
              </a:pathLst>
            </a:custGeom>
            <a:ln w="9525">
              <a:solidFill>
                <a:srgbClr val="9F9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48238" y="5999937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205"/>
                  </a:lnTo>
                </a:path>
              </a:pathLst>
            </a:custGeom>
            <a:ln w="9525">
              <a:solidFill>
                <a:srgbClr val="9FB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48238" y="6374142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974"/>
                  </a:lnTo>
                </a:path>
              </a:pathLst>
            </a:custGeom>
            <a:ln w="9525">
              <a:solidFill>
                <a:srgbClr val="9049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438" y="2273426"/>
              <a:ext cx="9834880" cy="0"/>
            </a:xfrm>
            <a:custGeom>
              <a:avLst/>
              <a:gdLst/>
              <a:ahLst/>
              <a:cxnLst/>
              <a:rect l="l" t="t" r="r" b="b"/>
              <a:pathLst>
                <a:path w="9834880">
                  <a:moveTo>
                    <a:pt x="0" y="0"/>
                  </a:moveTo>
                  <a:lnTo>
                    <a:pt x="9834626" y="0"/>
                  </a:lnTo>
                </a:path>
              </a:pathLst>
            </a:custGeom>
            <a:ln w="12700">
              <a:solidFill>
                <a:srgbClr val="6FD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18438" y="6748355"/>
              <a:ext cx="4918075" cy="0"/>
            </a:xfrm>
            <a:custGeom>
              <a:avLst/>
              <a:gdLst/>
              <a:ahLst/>
              <a:cxnLst/>
              <a:rect l="l" t="t" r="r" b="b"/>
              <a:pathLst>
                <a:path w="4918075">
                  <a:moveTo>
                    <a:pt x="0" y="0"/>
                  </a:moveTo>
                  <a:lnTo>
                    <a:pt x="4918075" y="0"/>
                  </a:lnTo>
                </a:path>
              </a:pathLst>
            </a:custGeom>
            <a:ln w="9525">
              <a:solidFill>
                <a:srgbClr val="40C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36513" y="6748355"/>
              <a:ext cx="4916805" cy="0"/>
            </a:xfrm>
            <a:custGeom>
              <a:avLst/>
              <a:gdLst/>
              <a:ahLst/>
              <a:cxnLst/>
              <a:rect l="l" t="t" r="r" b="b"/>
              <a:pathLst>
                <a:path w="4916805">
                  <a:moveTo>
                    <a:pt x="0" y="0"/>
                  </a:moveTo>
                  <a:lnTo>
                    <a:pt x="4916551" y="0"/>
                  </a:lnTo>
                </a:path>
              </a:pathLst>
            </a:custGeom>
            <a:ln w="9525">
              <a:solidFill>
                <a:srgbClr val="9049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732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Comparison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85"/>
              </a:spcBef>
            </a:pPr>
            <a:r>
              <a:rPr spc="-25" dirty="0"/>
              <a:t>RAM</a:t>
            </a:r>
          </a:p>
          <a:p>
            <a:pPr marL="1140460" marR="1132840" algn="ctr">
              <a:lnSpc>
                <a:spcPct val="136400"/>
              </a:lnSpc>
            </a:pPr>
            <a:r>
              <a:rPr b="0" spc="-10" dirty="0">
                <a:latin typeface="Times New Roman"/>
                <a:cs typeface="Times New Roman"/>
              </a:rPr>
              <a:t>Random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Access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 </a:t>
            </a:r>
            <a:r>
              <a:rPr b="0" spc="-30" dirty="0">
                <a:latin typeface="Times New Roman"/>
                <a:cs typeface="Times New Roman"/>
              </a:rPr>
              <a:t>Volatile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</a:t>
            </a: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b="0" spc="-1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If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system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turned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off,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information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will</a:t>
            </a:r>
            <a:r>
              <a:rPr b="0" spc="-25" dirty="0">
                <a:latin typeface="Times New Roman"/>
                <a:cs typeface="Times New Roman"/>
              </a:rPr>
              <a:t> be </a:t>
            </a:r>
            <a:r>
              <a:rPr b="0" spc="-10" dirty="0">
                <a:latin typeface="Times New Roman"/>
                <a:cs typeface="Times New Roman"/>
              </a:rPr>
              <a:t>deleted</a:t>
            </a: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b="0" spc="-1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Requires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power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store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data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b="0" spc="-2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RAM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temporary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storage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unit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store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files</a:t>
            </a:r>
          </a:p>
          <a:p>
            <a:pPr marL="643255" marR="626745" algn="ctr">
              <a:lnSpc>
                <a:spcPct val="136400"/>
              </a:lnSpc>
              <a:spcBef>
                <a:spcPts val="1730"/>
              </a:spcBef>
            </a:pPr>
            <a:r>
              <a:rPr b="0" dirty="0">
                <a:latin typeface="Times New Roman"/>
                <a:cs typeface="Times New Roman"/>
              </a:rPr>
              <a:t>Chips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often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range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from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1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256 </a:t>
            </a:r>
            <a:r>
              <a:rPr b="0" spc="-25" dirty="0">
                <a:latin typeface="Times New Roman"/>
                <a:cs typeface="Times New Roman"/>
              </a:rPr>
              <a:t>GB </a:t>
            </a:r>
            <a:r>
              <a:rPr b="0" spc="-20" dirty="0">
                <a:latin typeface="Times New Roman"/>
                <a:cs typeface="Times New Roman"/>
              </a:rPr>
              <a:t>Temporary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</a:t>
            </a:r>
          </a:p>
          <a:p>
            <a:pPr marL="3175" algn="ctr">
              <a:lnSpc>
                <a:spcPct val="100000"/>
              </a:lnSpc>
              <a:spcBef>
                <a:spcPts val="785"/>
              </a:spcBef>
            </a:pPr>
            <a:r>
              <a:rPr b="0" dirty="0">
                <a:latin typeface="Times New Roman"/>
                <a:cs typeface="Times New Roman"/>
              </a:rPr>
              <a:t>Complex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pc="-25" dirty="0"/>
              <a:t>ROM</a:t>
            </a:r>
          </a:p>
          <a:p>
            <a:pPr marL="1428115" marR="1420495" indent="64135" algn="just">
              <a:lnSpc>
                <a:spcPct val="136400"/>
              </a:lnSpc>
            </a:pPr>
            <a:r>
              <a:rPr b="0" dirty="0">
                <a:latin typeface="Times New Roman"/>
                <a:cs typeface="Times New Roman"/>
              </a:rPr>
              <a:t>Read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Only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 </a:t>
            </a:r>
            <a:r>
              <a:rPr b="0" dirty="0">
                <a:latin typeface="Times New Roman"/>
                <a:cs typeface="Times New Roman"/>
              </a:rPr>
              <a:t>Non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volatile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</a:t>
            </a:r>
          </a:p>
          <a:p>
            <a:pPr marL="12700" marR="5080" indent="27305" algn="just">
              <a:lnSpc>
                <a:spcPct val="100000"/>
              </a:lnSpc>
              <a:spcBef>
                <a:spcPts val="1260"/>
              </a:spcBef>
            </a:pPr>
            <a:r>
              <a:rPr b="0" dirty="0">
                <a:latin typeface="Times New Roman"/>
                <a:cs typeface="Times New Roman"/>
              </a:rPr>
              <a:t>If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system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turned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off,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information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it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carries </a:t>
            </a:r>
            <a:r>
              <a:rPr b="0" dirty="0">
                <a:latin typeface="Times New Roman"/>
                <a:cs typeface="Times New Roman"/>
              </a:rPr>
              <a:t>will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still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on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10" dirty="0">
                <a:latin typeface="Times New Roman"/>
                <a:cs typeface="Times New Roman"/>
              </a:rPr>
              <a:t> memory,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meaning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that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10" dirty="0">
                <a:latin typeface="Times New Roman"/>
                <a:cs typeface="Times New Roman"/>
              </a:rPr>
              <a:t> system </a:t>
            </a:r>
            <a:r>
              <a:rPr b="0" dirty="0">
                <a:latin typeface="Times New Roman"/>
                <a:cs typeface="Times New Roman"/>
              </a:rPr>
              <a:t>can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retrieve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it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again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when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system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switched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on</a:t>
            </a:r>
          </a:p>
          <a:p>
            <a:pPr marL="635" algn="ctr">
              <a:lnSpc>
                <a:spcPct val="100000"/>
              </a:lnSpc>
              <a:spcBef>
                <a:spcPts val="1260"/>
              </a:spcBef>
            </a:pPr>
            <a:r>
              <a:rPr b="0" dirty="0">
                <a:latin typeface="Times New Roman"/>
                <a:cs typeface="Times New Roman"/>
              </a:rPr>
              <a:t>Doesn’t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require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power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store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data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b="0" spc="-2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ROM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is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used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store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BIOS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which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don’t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change</a:t>
            </a:r>
          </a:p>
          <a:p>
            <a:pPr marL="847725" marR="839469" algn="ctr">
              <a:lnSpc>
                <a:spcPct val="136400"/>
              </a:lnSpc>
              <a:spcBef>
                <a:spcPts val="1730"/>
              </a:spcBef>
            </a:pPr>
            <a:r>
              <a:rPr b="0" dirty="0">
                <a:latin typeface="Times New Roman"/>
                <a:cs typeface="Times New Roman"/>
              </a:rPr>
              <a:t>Chips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often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range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from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4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to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8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MB </a:t>
            </a:r>
            <a:r>
              <a:rPr b="0" dirty="0">
                <a:latin typeface="Times New Roman"/>
                <a:cs typeface="Times New Roman"/>
              </a:rPr>
              <a:t>Permanent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memory</a:t>
            </a: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b="0" dirty="0">
                <a:latin typeface="Times New Roman"/>
                <a:cs typeface="Times New Roman"/>
              </a:rPr>
              <a:t>Simpler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Circuit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Error</a:t>
            </a:r>
            <a:r>
              <a:rPr spc="-210" dirty="0"/>
              <a:t> </a:t>
            </a:r>
            <a:r>
              <a:rPr dirty="0"/>
              <a:t>Detection</a:t>
            </a:r>
            <a:r>
              <a:rPr spc="-185" dirty="0"/>
              <a:t> </a:t>
            </a:r>
            <a:r>
              <a:rPr spc="130" dirty="0"/>
              <a:t>and</a:t>
            </a:r>
            <a:r>
              <a:rPr spc="-210" dirty="0"/>
              <a:t> </a:t>
            </a:r>
            <a:r>
              <a:rPr spc="-10" dirty="0"/>
              <a:t>Correction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5932" y="2105660"/>
            <a:ext cx="7981315" cy="46228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encountered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semiconductor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Hard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Failure</a:t>
            </a:r>
            <a:endParaRPr sz="1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8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Permanent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defect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affected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cannot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reliably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become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stuck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switch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erratically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caused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by: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Harsh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environmental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effect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Manufacturing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defects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Wear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tear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Soft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  <a:p>
            <a:pPr marL="756285" marR="349885" indent="-287020">
              <a:lnSpc>
                <a:spcPct val="8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random,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destructive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alters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more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damaging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 be caused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by: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supply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problems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Alpha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particles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results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radioactive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decay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875" y="2364739"/>
            <a:ext cx="463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807" y="2886455"/>
            <a:ext cx="7516368" cy="3816096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Magnetic</a:t>
            </a:r>
            <a:r>
              <a:rPr spc="-250" dirty="0"/>
              <a:t> </a:t>
            </a:r>
            <a:r>
              <a:rPr spc="-315" dirty="0"/>
              <a:t>Disk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9287" y="2223897"/>
            <a:ext cx="6623050" cy="454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1700" b="1" spc="459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24E"/>
                </a:solidFill>
                <a:latin typeface="Times New Roman"/>
                <a:cs typeface="Times New Roman"/>
              </a:rPr>
              <a:t>Disk</a:t>
            </a:r>
            <a:r>
              <a:rPr sz="1700" b="1" spc="4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4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type</a:t>
            </a:r>
            <a:r>
              <a:rPr sz="1700" spc="4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700" spc="4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secondary</a:t>
            </a:r>
            <a:r>
              <a:rPr sz="1700" spc="4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1700" spc="4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which</a:t>
            </a:r>
            <a:r>
              <a:rPr sz="1700" spc="4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48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700" spc="4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flat</a:t>
            </a:r>
            <a:r>
              <a:rPr sz="1700" spc="47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disc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covered</a:t>
            </a:r>
            <a:r>
              <a:rPr sz="17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with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coating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hold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information.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circular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plate</a:t>
            </a:r>
            <a:r>
              <a:rPr sz="1700" i="1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constructed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nonmagnetic</a:t>
            </a:r>
            <a:r>
              <a:rPr sz="17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material,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substrate,</a:t>
            </a:r>
            <a:r>
              <a:rPr sz="17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coated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magnetizable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material.</a:t>
            </a:r>
            <a:endParaRPr sz="17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005"/>
              </a:spcBef>
            </a:pPr>
            <a:r>
              <a:rPr sz="13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Traditionally</a:t>
            </a:r>
            <a:r>
              <a:rPr sz="17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substrate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7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17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7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aluminium</a:t>
            </a:r>
            <a:r>
              <a:rPr sz="17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7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aluminium</a:t>
            </a:r>
            <a:endParaRPr sz="1700">
              <a:latin typeface="Times New Roman"/>
              <a:cs typeface="Times New Roman"/>
            </a:endParaRPr>
          </a:p>
          <a:p>
            <a:pPr marL="756285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alloy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material.</a:t>
            </a:r>
            <a:endParaRPr sz="1700">
              <a:latin typeface="Times New Roman"/>
              <a:cs typeface="Times New Roman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994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Recently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glass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substrates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introduced</a:t>
            </a:r>
            <a:r>
              <a:rPr sz="17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improvement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uniformity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magnetic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film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surface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disk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reliability.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3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store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various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programs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24E"/>
                </a:solidFill>
                <a:latin typeface="Times New Roman"/>
                <a:cs typeface="Times New Roman"/>
              </a:rPr>
              <a:t>files.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7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polarized</a:t>
            </a:r>
            <a:r>
              <a:rPr sz="1700" spc="3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information</a:t>
            </a:r>
            <a:r>
              <a:rPr sz="1700" spc="3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1700" spc="3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one</a:t>
            </a:r>
            <a:r>
              <a:rPr sz="1700" spc="3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direction</a:t>
            </a:r>
            <a:r>
              <a:rPr sz="1700" spc="37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represented</a:t>
            </a:r>
            <a:r>
              <a:rPr sz="17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1700" spc="3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1,</a:t>
            </a:r>
            <a:r>
              <a:rPr sz="1700" spc="3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and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other</a:t>
            </a:r>
            <a:r>
              <a:rPr sz="17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direction</a:t>
            </a:r>
            <a:r>
              <a:rPr sz="17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7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indicated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17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24E"/>
                </a:solidFill>
                <a:latin typeface="Times New Roman"/>
                <a:cs typeface="Times New Roman"/>
              </a:rPr>
              <a:t>0.</a:t>
            </a:r>
            <a:endParaRPr sz="1700">
              <a:latin typeface="Times New Roman"/>
              <a:cs typeface="Times New Roman"/>
            </a:endParaRPr>
          </a:p>
          <a:p>
            <a:pPr marL="469900" marR="2216785" indent="-457200" algn="just">
              <a:lnSpc>
                <a:spcPct val="148800"/>
              </a:lnSpc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Magnetic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Floppy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Disk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Hard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Disk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2343911"/>
            <a:ext cx="408736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Floppy</a:t>
            </a:r>
            <a:r>
              <a:rPr spc="-260" dirty="0"/>
              <a:t> </a:t>
            </a:r>
            <a:r>
              <a:rPr spc="-315" dirty="0"/>
              <a:t>Disk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27733"/>
            <a:ext cx="4226560" cy="44551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10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Hard</a:t>
            </a:r>
            <a:r>
              <a:rPr sz="20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Sectoring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Track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physically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  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while manufacturing.</a:t>
            </a:r>
            <a:endParaRPr sz="20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beginning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identified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hole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punched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disk.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1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fixed,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flexibility.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Soft</a:t>
            </a:r>
            <a:r>
              <a:rPr sz="20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Sectoring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0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Sectors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chosen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software.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1920"/>
              </a:lnSpc>
              <a:spcBef>
                <a:spcPts val="98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about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written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sector.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Flexible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152" y="2374390"/>
            <a:ext cx="5017008" cy="4422646"/>
          </a:xfrm>
          <a:prstGeom prst="rect">
            <a:avLst/>
          </a:prstGeom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1" y="2366772"/>
              <a:ext cx="5867400" cy="4305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2592" y="2491739"/>
              <a:ext cx="4134611" cy="41803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Hard</a:t>
            </a:r>
            <a:r>
              <a:rPr spc="-250" dirty="0"/>
              <a:t> </a:t>
            </a:r>
            <a:r>
              <a:rPr spc="-315" dirty="0"/>
              <a:t>Disk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7521" y="3740911"/>
            <a:ext cx="1956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2562606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Data</a:t>
            </a:r>
            <a:r>
              <a:rPr spc="-260" dirty="0"/>
              <a:t> </a:t>
            </a:r>
            <a:r>
              <a:rPr spc="-365" dirty="0"/>
              <a:t>Bus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932" y="2223285"/>
            <a:ext cx="9578340" cy="43948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path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moving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among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modules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wires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length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consist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32,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64,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128,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 separate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width</a:t>
            </a:r>
            <a:r>
              <a:rPr sz="22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bus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(word length)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width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factor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determining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overall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Direction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Bidirectional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0173" y="596149"/>
            <a:ext cx="3352687" cy="1441900"/>
          </a:xfrm>
          <a:prstGeom prst="rect">
            <a:avLst/>
          </a:prstGeo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119" y="2184628"/>
            <a:ext cx="8561705" cy="4622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disk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less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expensive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than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RAM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large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amounts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access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rate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slower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than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main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modified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deleted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easily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disk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Advantages: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These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economical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  <a:p>
            <a:pPr marL="12700" marR="4128135">
              <a:lnSpc>
                <a:spcPct val="100000"/>
              </a:lnSpc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easy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direct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access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 data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possible.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store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large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amounts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data.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better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rate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than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tapes.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less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prone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corruption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compared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tapes.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000">
              <a:latin typeface="Times New Roman"/>
              <a:cs typeface="Times New Roman"/>
            </a:endParaRPr>
          </a:p>
          <a:p>
            <a:pPr marL="12700" marR="3646804">
              <a:lnSpc>
                <a:spcPct val="100000"/>
              </a:lnSpc>
            </a:pP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More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expensive</a:t>
            </a:r>
            <a:r>
              <a:rPr sz="2000" spc="-5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than</a:t>
            </a:r>
            <a:r>
              <a:rPr sz="20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magnetic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tape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memories.</a:t>
            </a:r>
            <a:r>
              <a:rPr sz="2000" spc="50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need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clean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dust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free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environment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 store.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These</a:t>
            </a:r>
            <a:r>
              <a:rPr sz="20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not</a:t>
            </a:r>
            <a:r>
              <a:rPr sz="20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suitable</a:t>
            </a:r>
            <a:r>
              <a:rPr sz="20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sequential</a:t>
            </a:r>
            <a:r>
              <a:rPr sz="2000" spc="-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access.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7116318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Disk</a:t>
            </a:r>
            <a:r>
              <a:rPr spc="-250" dirty="0"/>
              <a:t> </a:t>
            </a:r>
            <a:r>
              <a:rPr spc="-10" dirty="0"/>
              <a:t>Performance</a:t>
            </a:r>
            <a:r>
              <a:rPr spc="-240" dirty="0"/>
              <a:t> </a:t>
            </a:r>
            <a:r>
              <a:rPr spc="-70" dirty="0"/>
              <a:t>Parameters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316" y="2171188"/>
            <a:ext cx="9000490" cy="43891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drive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 operating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rotate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constant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speed.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positioned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desired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beginning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desired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 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track.</a:t>
            </a:r>
            <a:endParaRPr sz="2000">
              <a:latin typeface="Times New Roman"/>
              <a:cs typeface="Times New Roman"/>
            </a:endParaRPr>
          </a:p>
          <a:p>
            <a:pPr marL="756285" marR="1031875" indent="-287020">
              <a:lnSpc>
                <a:spcPts val="2160"/>
              </a:lnSpc>
              <a:spcBef>
                <a:spcPts val="10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selection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involves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moving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movable-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electronically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selecting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fixed-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280"/>
              </a:lnSpc>
              <a:spcBef>
                <a:spcPts val="7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Once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 selected,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appropriate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rotates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line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head.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Seek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ts val="2280"/>
              </a:lnSpc>
              <a:spcBef>
                <a:spcPts val="78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movable–head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proper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track.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system, it 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zero.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Average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Seek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time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N/3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Cylinder.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742" y="2178558"/>
            <a:ext cx="363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Rotational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delay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(latency)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742" y="2611069"/>
            <a:ext cx="9896475" cy="4138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>
              <a:lnSpc>
                <a:spcPts val="216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Track,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reach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beginning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16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sector.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Average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Latency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time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half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rotation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Access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seek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rotational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(latency).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2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time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write.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1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So,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Access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time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Seek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time +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Latency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time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Transfer</a:t>
            </a:r>
            <a:r>
              <a:rPr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ts val="2160"/>
              </a:lnSpc>
              <a:spcBef>
                <a:spcPts val="5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Once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head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position,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 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sector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is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under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head.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move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secondary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Read/Write</a:t>
            </a:r>
            <a:r>
              <a:rPr spc="-225" dirty="0"/>
              <a:t> </a:t>
            </a:r>
            <a:r>
              <a:rPr spc="-10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4411" y="2138019"/>
            <a:ext cx="6149975" cy="16262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magnetic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surface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just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yoke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coil.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magnetic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surface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mounted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rotatory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device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rotates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uniform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speed.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Digital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stored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Magnetic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film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7566" y="3738117"/>
            <a:ext cx="5804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1973580" algn="l"/>
                <a:tab pos="2786380" algn="l"/>
                <a:tab pos="3175000" algn="l"/>
                <a:tab pos="4141470" algn="l"/>
                <a:tab pos="5107940" algn="l"/>
                <a:tab pos="5482590" algn="l"/>
              </a:tabLst>
            </a:pPr>
            <a:r>
              <a:rPr sz="2000" spc="-10" dirty="0">
                <a:latin typeface="Times New Roman"/>
                <a:cs typeface="Times New Roman"/>
              </a:rPr>
              <a:t>applying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current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pulses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suitable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polarity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4411" y="3916259"/>
            <a:ext cx="6150610" cy="26682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latin typeface="Times New Roman"/>
                <a:cs typeface="Times New Roman"/>
              </a:rPr>
              <a:t>magnetizing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coils.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causes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magnetization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film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area </a:t>
            </a:r>
            <a:r>
              <a:rPr sz="2000" dirty="0">
                <a:latin typeface="Times New Roman"/>
                <a:cs typeface="Times New Roman"/>
              </a:rPr>
              <a:t>immediately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underneath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head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inducing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magnetic </a:t>
            </a:r>
            <a:r>
              <a:rPr sz="2000" dirty="0">
                <a:latin typeface="Times New Roman"/>
                <a:cs typeface="Times New Roman"/>
              </a:rPr>
              <a:t>field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just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yoke.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According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flux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polarization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bit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pattern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surface.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method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information.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1711" y="2734055"/>
            <a:ext cx="3404615" cy="3713988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2379725"/>
            <a:ext cx="9304020" cy="18294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8255" indent="-342900" algn="just">
              <a:lnSpc>
                <a:spcPts val="2110"/>
              </a:lnSpc>
              <a:spcBef>
                <a:spcPts val="60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reading,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when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head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reaches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required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place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over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magnetic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surface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where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information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retrieved,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senses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polarity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magnetic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field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present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particular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spot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sends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appropriate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signal </a:t>
            </a:r>
            <a:r>
              <a:rPr sz="2200" dirty="0">
                <a:latin typeface="Times New Roman"/>
                <a:cs typeface="Times New Roman"/>
              </a:rPr>
              <a:t>through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coil.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ts val="2380"/>
              </a:lnSpc>
              <a:spcBef>
                <a:spcPts val="4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This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particular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technique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reading/writing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known</a:t>
            </a:r>
            <a:r>
              <a:rPr sz="2200" spc="2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Manchester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80"/>
              </a:lnSpc>
            </a:pPr>
            <a:r>
              <a:rPr sz="2200" b="1" spc="-10" dirty="0">
                <a:latin typeface="Times New Roman"/>
                <a:cs typeface="Times New Roman"/>
              </a:rPr>
              <a:t>Encoding.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192" y="4664964"/>
            <a:ext cx="7298435" cy="1953768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Problem: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316" y="2626614"/>
            <a:ext cx="9330690" cy="358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recording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surfaces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1024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tracks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surface.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sectors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track,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1024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bytes.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diameter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inner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cylinder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6 inches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outer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cylinder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10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inches.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Find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endParaRPr sz="24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5518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Capacity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endParaRPr sz="24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5518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rotational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3000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rpm</a:t>
            </a:r>
            <a:endParaRPr sz="24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5518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Latency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average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latency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5518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Track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density</a:t>
            </a:r>
            <a:endParaRPr sz="24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5518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Maximum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density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(linear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areal)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669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Magnetic</a:t>
            </a:r>
            <a:r>
              <a:rPr spc="-250" dirty="0"/>
              <a:t> </a:t>
            </a:r>
            <a:r>
              <a:rPr spc="-20" dirty="0"/>
              <a:t>Tape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1084" y="2188844"/>
            <a:ext cx="7487920" cy="44545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Tape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reading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recording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techniques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disk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1275"/>
              </a:spcBef>
              <a:tabLst>
                <a:tab pos="354965" algn="l"/>
                <a:tab pos="918844" algn="l"/>
                <a:tab pos="1513840" algn="l"/>
                <a:tab pos="1829435" algn="l"/>
                <a:tab pos="2562225" algn="l"/>
                <a:tab pos="2924810" algn="l"/>
                <a:tab pos="3178175" algn="l"/>
                <a:tab pos="3745229" algn="l"/>
                <a:tab pos="5361940" algn="l"/>
                <a:tab pos="6315075" algn="l"/>
                <a:tab pos="6725284" algn="l"/>
                <a:tab pos="697801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F2021"/>
                </a:solidFill>
                <a:latin typeface="Times New Roman"/>
                <a:cs typeface="Times New Roman"/>
              </a:rPr>
              <a:t>tape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F2021"/>
                </a:solidFill>
                <a:latin typeface="Times New Roman"/>
                <a:cs typeface="Times New Roman"/>
              </a:rPr>
              <a:t>made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F2021"/>
                </a:solidFill>
                <a:latin typeface="Times New Roman"/>
                <a:cs typeface="Times New Roman"/>
              </a:rPr>
              <a:t>thin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F2021"/>
                </a:solidFill>
                <a:latin typeface="Times New Roman"/>
                <a:cs typeface="Times New Roman"/>
              </a:rPr>
              <a:t>magnetizable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F2021"/>
                </a:solidFill>
                <a:latin typeface="Times New Roman"/>
                <a:cs typeface="Times New Roman"/>
              </a:rPr>
              <a:t>coating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F2021"/>
                </a:solidFill>
                <a:latin typeface="Times New Roman"/>
                <a:cs typeface="Times New Roman"/>
              </a:rPr>
              <a:t>on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F2021"/>
                </a:solidFill>
                <a:latin typeface="Times New Roman"/>
                <a:cs typeface="Times New Roman"/>
              </a:rPr>
              <a:t>long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narrow</a:t>
            </a:r>
            <a:r>
              <a:rPr sz="22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strip</a:t>
            </a:r>
            <a:r>
              <a:rPr sz="2200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F2021"/>
                </a:solidFill>
                <a:latin typeface="Times New Roman"/>
                <a:cs typeface="Times New Roman"/>
              </a:rPr>
              <a:t>plastic</a:t>
            </a:r>
            <a:r>
              <a:rPr sz="22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F2021"/>
                </a:solidFill>
                <a:latin typeface="Times New Roman"/>
                <a:cs typeface="Times New Roman"/>
              </a:rPr>
              <a:t>film.</a:t>
            </a:r>
            <a:endParaRPr sz="2200">
              <a:latin typeface="Times New Roman"/>
              <a:cs typeface="Times New Roman"/>
            </a:endParaRPr>
          </a:p>
          <a:p>
            <a:pPr marL="354965" marR="6350" indent="-342900">
              <a:lnSpc>
                <a:spcPct val="80000"/>
              </a:lnSpc>
              <a:spcBef>
                <a:spcPts val="1800"/>
              </a:spcBef>
              <a:tabLst>
                <a:tab pos="354965" algn="l"/>
                <a:tab pos="1402715" algn="l"/>
                <a:tab pos="2044064" algn="l"/>
                <a:tab pos="2981325" algn="l"/>
                <a:tab pos="3376295" algn="l"/>
                <a:tab pos="4483100" algn="l"/>
                <a:tab pos="4879340" algn="l"/>
                <a:tab pos="5539105" algn="l"/>
                <a:tab pos="6318250" algn="l"/>
                <a:tab pos="669925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Coating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consist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particles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pure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metal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special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binders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vapor-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plated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metal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films.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1275"/>
              </a:spcBef>
              <a:tabLst>
                <a:tab pos="354965" algn="l"/>
                <a:tab pos="587438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tape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structured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parallel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tracks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running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lengthwise.</a:t>
            </a:r>
            <a:endParaRPr sz="220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2110"/>
              </a:lnSpc>
              <a:spcBef>
                <a:spcPts val="1785"/>
              </a:spcBef>
              <a:tabLst>
                <a:tab pos="354965" algn="l"/>
                <a:tab pos="1454150" algn="l"/>
                <a:tab pos="2024380" algn="l"/>
                <a:tab pos="2999740" algn="l"/>
                <a:tab pos="3353435" algn="l"/>
                <a:tab pos="4124960" algn="l"/>
                <a:tab pos="4696460" algn="l"/>
                <a:tab pos="5328920" algn="l"/>
                <a:tab pos="5836285" algn="l"/>
                <a:tab pos="6424930" algn="l"/>
                <a:tab pos="6950709" algn="l"/>
                <a:tab pos="735012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laid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along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track.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12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contiguous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blocks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physical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records.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2940" y="48767"/>
            <a:ext cx="2657094" cy="22684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0" y="3982211"/>
            <a:ext cx="2656331" cy="1845564"/>
          </a:xfrm>
          <a:prstGeom prst="rect">
            <a:avLst/>
          </a:prstGeo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19908"/>
            <a:ext cx="507174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185" marR="5080" indent="-32512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Blocks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tape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separated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gaps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inter-</a:t>
            </a:r>
            <a:r>
              <a:rPr sz="20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record</a:t>
            </a:r>
            <a:r>
              <a:rPr sz="20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gaps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3718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Magnetic</a:t>
            </a:r>
            <a:r>
              <a:rPr sz="200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tape</a:t>
            </a:r>
            <a:r>
              <a:rPr sz="200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200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usually</a:t>
            </a:r>
            <a:r>
              <a:rPr sz="200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recorded</a:t>
            </a:r>
            <a:r>
              <a:rPr sz="2000" spc="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on</a:t>
            </a:r>
            <a:r>
              <a:rPr sz="2000" spc="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only</a:t>
            </a:r>
            <a:r>
              <a:rPr sz="2000" spc="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one</a:t>
            </a:r>
            <a:endParaRPr sz="2000">
              <a:latin typeface="Times New Roman"/>
              <a:cs typeface="Times New Roman"/>
            </a:endParaRPr>
          </a:p>
          <a:p>
            <a:pPr marL="337185">
              <a:lnSpc>
                <a:spcPct val="100000"/>
              </a:lnSpc>
            </a:pP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side.</a:t>
            </a:r>
            <a:endParaRPr sz="2000">
              <a:latin typeface="Times New Roman"/>
              <a:cs typeface="Times New Roman"/>
            </a:endParaRPr>
          </a:p>
          <a:p>
            <a:pPr marL="337185" marR="6350" indent="-325120" algn="just">
              <a:lnSpc>
                <a:spcPct val="100000"/>
              </a:lnSpc>
              <a:spcBef>
                <a:spcPts val="18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The</a:t>
            </a:r>
            <a:r>
              <a:rPr sz="2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opposite</a:t>
            </a:r>
            <a:r>
              <a:rPr sz="2000" spc="3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side</a:t>
            </a:r>
            <a:r>
              <a:rPr sz="2000" spc="3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is</a:t>
            </a:r>
            <a:r>
              <a:rPr sz="2000" spc="3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</a:t>
            </a:r>
            <a:r>
              <a:rPr sz="2000" spc="37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1F2021"/>
                </a:solidFill>
                <a:latin typeface="Times New Roman"/>
                <a:cs typeface="Times New Roman"/>
              </a:rPr>
              <a:t>substrate</a:t>
            </a:r>
            <a:r>
              <a:rPr sz="2000" i="1" spc="37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to</a:t>
            </a:r>
            <a:r>
              <a:rPr sz="2000" spc="38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give</a:t>
            </a:r>
            <a:r>
              <a:rPr sz="2000" spc="38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F2021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tape</a:t>
            </a:r>
            <a:r>
              <a:rPr sz="2000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strength</a:t>
            </a:r>
            <a:r>
              <a:rPr sz="2000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2021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2021"/>
                </a:solidFill>
                <a:latin typeface="Times New Roman"/>
                <a:cs typeface="Times New Roman"/>
              </a:rPr>
              <a:t>flexibility.</a:t>
            </a:r>
            <a:endParaRPr sz="2000">
              <a:latin typeface="Times New Roman"/>
              <a:cs typeface="Times New Roman"/>
            </a:endParaRPr>
          </a:p>
          <a:p>
            <a:pPr marL="337185" marR="6985" indent="-325120" algn="just">
              <a:lnSpc>
                <a:spcPct val="100000"/>
              </a:lnSpc>
              <a:spcBef>
                <a:spcPts val="18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Data  read/write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speed  is</a:t>
            </a:r>
            <a:r>
              <a:rPr sz="2000" spc="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slower</a:t>
            </a:r>
            <a:r>
              <a:rPr sz="2000" spc="4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because</a:t>
            </a:r>
            <a:r>
              <a:rPr sz="2000" spc="4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sequential</a:t>
            </a:r>
            <a:r>
              <a:rPr sz="20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24E"/>
                </a:solidFill>
                <a:latin typeface="Times New Roman"/>
                <a:cs typeface="Times New Roman"/>
              </a:rPr>
              <a:t>access.</a:t>
            </a:r>
            <a:endParaRPr sz="2000">
              <a:latin typeface="Times New Roman"/>
              <a:cs typeface="Times New Roman"/>
            </a:endParaRPr>
          </a:p>
          <a:p>
            <a:pPr marL="337185" marR="6350" indent="-325120" algn="just">
              <a:lnSpc>
                <a:spcPct val="100000"/>
              </a:lnSpc>
              <a:spcBef>
                <a:spcPts val="18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width</a:t>
            </a:r>
            <a:r>
              <a:rPr sz="2000" spc="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000" spc="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ribbon</a:t>
            </a:r>
            <a:r>
              <a:rPr sz="2000" spc="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varies</a:t>
            </a:r>
            <a:r>
              <a:rPr sz="2000" spc="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from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4mm</a:t>
            </a:r>
            <a:r>
              <a:rPr sz="20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2000" spc="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24E"/>
                </a:solidFill>
                <a:latin typeface="Times New Roman"/>
                <a:cs typeface="Times New Roman"/>
              </a:rPr>
              <a:t>1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Inch</a:t>
            </a:r>
            <a:r>
              <a:rPr sz="2000" spc="3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000" spc="3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2000" spc="3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has</a:t>
            </a:r>
            <a:r>
              <a:rPr sz="2000" spc="3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storage</a:t>
            </a:r>
            <a:r>
              <a:rPr sz="2000" spc="3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capacity</a:t>
            </a:r>
            <a:r>
              <a:rPr sz="2000" spc="3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100</a:t>
            </a:r>
            <a:r>
              <a:rPr sz="2000" spc="35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MB</a:t>
            </a:r>
            <a:r>
              <a:rPr sz="2000" spc="3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24E"/>
                </a:solidFill>
                <a:latin typeface="Times New Roman"/>
                <a:cs typeface="Times New Roman"/>
              </a:rPr>
              <a:t>200</a:t>
            </a:r>
            <a:r>
              <a:rPr sz="20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24E"/>
                </a:solidFill>
                <a:latin typeface="Times New Roman"/>
                <a:cs typeface="Times New Roman"/>
              </a:rPr>
              <a:t>GB.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1007" y="2909316"/>
            <a:ext cx="44958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1994433"/>
            <a:ext cx="9288145" cy="46774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Advantages: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These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are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inexpensive,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is,</a:t>
            </a:r>
            <a:r>
              <a:rPr sz="19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low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cost</a:t>
            </a:r>
            <a:r>
              <a:rPr sz="19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memories.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provides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backup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archival</a:t>
            </a:r>
            <a:r>
              <a:rPr sz="19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storage.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9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19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larger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files.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used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for copying</a:t>
            </a:r>
            <a:r>
              <a:rPr sz="1900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from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disk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files.</a:t>
            </a:r>
            <a:endParaRPr sz="1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reusable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memory.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Clr>
                <a:srgbClr val="B83C68"/>
              </a:buClr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Disadvantages:</a:t>
            </a:r>
            <a:endParaRPr sz="19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Sequential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access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disadvantage,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means</a:t>
            </a:r>
            <a:r>
              <a:rPr sz="19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does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not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allow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access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randomly</a:t>
            </a:r>
            <a:r>
              <a:rPr sz="1900" spc="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directly.</a:t>
            </a:r>
            <a:endParaRPr sz="19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access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rate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slower.</a:t>
            </a:r>
            <a:endParaRPr sz="19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requires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caring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store,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is,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vulnerable</a:t>
            </a:r>
            <a:r>
              <a:rPr sz="19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humidity,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dust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free,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suitable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environment.</a:t>
            </a:r>
            <a:endParaRPr sz="19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AutoNum type="arabicPeriod"/>
              <a:tabLst>
                <a:tab pos="354965" algn="l"/>
              </a:tabLst>
            </a:pP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stored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data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cannot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be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easily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updated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modified,</a:t>
            </a:r>
            <a:r>
              <a:rPr sz="19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that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is,</a:t>
            </a:r>
            <a:r>
              <a:rPr sz="19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difficult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to</a:t>
            </a:r>
            <a:r>
              <a:rPr sz="1900" spc="-2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make updates</a:t>
            </a:r>
            <a:r>
              <a:rPr sz="19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24E"/>
                </a:solidFill>
                <a:latin typeface="Times New Roman"/>
                <a:cs typeface="Times New Roman"/>
              </a:rPr>
              <a:t>on</a:t>
            </a:r>
            <a:r>
              <a:rPr sz="19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24E"/>
                </a:solidFill>
                <a:latin typeface="Times New Roman"/>
                <a:cs typeface="Times New Roman"/>
              </a:rPr>
              <a:t>data.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6333" y="2696972"/>
            <a:ext cx="3270885" cy="29825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CACHE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Management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Virtual</a:t>
            </a:r>
            <a:r>
              <a:rPr sz="24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Associative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Interleaving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Address</a:t>
            </a:r>
            <a:r>
              <a:rPr spc="-280" dirty="0"/>
              <a:t> </a:t>
            </a:r>
            <a:r>
              <a:rPr spc="-365" dirty="0"/>
              <a:t>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6710" y="2241941"/>
            <a:ext cx="7700009" cy="40811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designate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 destination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756285" marR="5715" indent="-28702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wishes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puts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desired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Width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maximum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capacity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ports</a:t>
            </a:r>
            <a:endParaRPr sz="24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port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Direction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unidirectional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173" y="596149"/>
            <a:ext cx="3352687" cy="1441900"/>
          </a:xfrm>
          <a:prstGeom prst="rect">
            <a:avLst/>
          </a:prstGeom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2834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932" y="2176802"/>
            <a:ext cx="9606280" cy="43954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manufacturer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want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run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fast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advanced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techniques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currently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investigated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improve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 performance.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821690" algn="l"/>
                <a:tab pos="1597025" algn="l"/>
                <a:tab pos="2827655" algn="l"/>
                <a:tab pos="3681095" algn="l"/>
                <a:tab pos="4351655" algn="l"/>
                <a:tab pos="5936615" algn="l"/>
                <a:tab pos="7043420" algn="l"/>
                <a:tab pos="8410575" algn="l"/>
                <a:tab pos="932815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techniques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should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implemented.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improved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techniques.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Virtual</a:t>
            </a:r>
            <a:r>
              <a:rPr sz="22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22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Interleaving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5356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Cache</a:t>
            </a:r>
            <a:r>
              <a:rPr spc="-265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1094" y="2127249"/>
            <a:ext cx="8806180" cy="457073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Processor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120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processor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spend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waiting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while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instructions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74358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fetched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142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latin typeface="Times New Roman"/>
                <a:cs typeface="Times New Roman"/>
              </a:rPr>
              <a:t>Major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obstacle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towards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performance.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cannot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beyond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certain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point.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 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architectural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arrangement which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 appear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faster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special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processing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making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available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CPU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rapid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rate.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employed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computer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compensate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difference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between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logic.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So,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Processor.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253" y="3908297"/>
            <a:ext cx="9734550" cy="28543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close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currently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temporary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frequently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calculation.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found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executed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repeatedly,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frequently.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ones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loop,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nested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loop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few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procedures/functions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calling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repeatedly.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“locality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reference”.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42098" y="3016218"/>
            <a:ext cx="3206115" cy="83820"/>
            <a:chOff x="4342098" y="3016218"/>
            <a:chExt cx="3206115" cy="83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2098" y="3016218"/>
              <a:ext cx="167195" cy="83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730" y="3016218"/>
              <a:ext cx="190055" cy="83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8659" y="3047999"/>
              <a:ext cx="702945" cy="1905"/>
            </a:xfrm>
            <a:custGeom>
              <a:avLst/>
              <a:gdLst/>
              <a:ahLst/>
              <a:cxnLst/>
              <a:rect l="l" t="t" r="r" b="b"/>
              <a:pathLst>
                <a:path w="702945" h="1905">
                  <a:moveTo>
                    <a:pt x="702563" y="0"/>
                  </a:moveTo>
                  <a:lnTo>
                    <a:pt x="0" y="1524"/>
                  </a:lnTo>
                </a:path>
              </a:pathLst>
            </a:custGeom>
            <a:ln w="2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846" y="3016218"/>
              <a:ext cx="167195" cy="833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954" y="3016218"/>
              <a:ext cx="167195" cy="833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70547" y="3047999"/>
              <a:ext cx="702945" cy="1905"/>
            </a:xfrm>
            <a:custGeom>
              <a:avLst/>
              <a:gdLst/>
              <a:ahLst/>
              <a:cxnLst/>
              <a:rect l="l" t="t" r="r" b="b"/>
              <a:pathLst>
                <a:path w="702945" h="1905">
                  <a:moveTo>
                    <a:pt x="702563" y="0"/>
                  </a:moveTo>
                  <a:lnTo>
                    <a:pt x="0" y="1524"/>
                  </a:lnTo>
                </a:path>
              </a:pathLst>
            </a:custGeom>
            <a:ln w="26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07152" y="2615183"/>
            <a:ext cx="1076325" cy="866140"/>
          </a:xfrm>
          <a:prstGeom prst="rect">
            <a:avLst/>
          </a:prstGeom>
          <a:ln w="26987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19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Cache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59040" y="2257044"/>
            <a:ext cx="1239520" cy="1602105"/>
          </a:xfrm>
          <a:prstGeom prst="rect">
            <a:avLst/>
          </a:prstGeom>
          <a:ln w="2698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900">
              <a:latin typeface="Times New Roman"/>
              <a:cs typeface="Times New Roman"/>
            </a:endParaRPr>
          </a:p>
          <a:p>
            <a:pPr marL="280670" marR="125095" indent="116839">
              <a:lnSpc>
                <a:spcPct val="71800"/>
              </a:lnSpc>
            </a:pP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Main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2195" y="2257044"/>
            <a:ext cx="1239520" cy="1602105"/>
          </a:xfrm>
          <a:prstGeom prst="rect">
            <a:avLst/>
          </a:prstGeom>
          <a:ln w="2698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9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Processor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097404"/>
            <a:ext cx="9671050" cy="44608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Locality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reference.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Temporal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locality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reference: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likely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near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future.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Data/instruction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brought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expecting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again.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Spatial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locality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reference: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100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near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likely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near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future.</a:t>
            </a:r>
            <a:endParaRPr sz="1800">
              <a:latin typeface="Times New Roman"/>
              <a:cs typeface="Times New Roman"/>
            </a:endParaRPr>
          </a:p>
          <a:p>
            <a:pPr marL="743585" marR="5080" indent="-27432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Instructions/data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close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recently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instruction/data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likely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executed soon.</a:t>
            </a:r>
            <a:endParaRPr sz="1800">
              <a:latin typeface="Times New Roman"/>
              <a:cs typeface="Times New Roman"/>
            </a:endParaRPr>
          </a:p>
          <a:p>
            <a:pPr marL="355600" marR="889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active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fast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significantly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reduced.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fundamental</a:t>
            </a:r>
            <a:r>
              <a:rPr sz="18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idea</a:t>
            </a:r>
            <a:r>
              <a:rPr sz="18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r>
              <a:rPr sz="18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keeping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frequently</a:t>
            </a:r>
            <a:r>
              <a:rPr sz="18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accessed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fast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Levels</a:t>
            </a:r>
            <a:r>
              <a:rPr spc="-254" dirty="0"/>
              <a:t> </a:t>
            </a:r>
            <a:r>
              <a:rPr dirty="0"/>
              <a:t>of</a:t>
            </a:r>
            <a:r>
              <a:rPr spc="-245" dirty="0"/>
              <a:t> </a:t>
            </a:r>
            <a:r>
              <a:rPr spc="229" dirty="0"/>
              <a:t>Cache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33676"/>
            <a:ext cx="4452620" cy="44056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works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effectively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introduce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separate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5600" marR="9525" indent="-342900" algn="just">
              <a:lnSpc>
                <a:spcPts val="2160"/>
              </a:lnSpc>
              <a:spcBef>
                <a:spcPts val="10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Split</a:t>
            </a:r>
            <a:r>
              <a:rPr sz="20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Cache</a:t>
            </a:r>
            <a:r>
              <a:rPr sz="2000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Level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90000"/>
              </a:lnSpc>
              <a:spcBef>
                <a:spcPts val="9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Today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complicated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additional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Level</a:t>
            </a:r>
            <a:r>
              <a:rPr sz="2000" spc="3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spc="3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Cache,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reside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9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fact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cache,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Level</a:t>
            </a:r>
            <a:r>
              <a:rPr sz="2000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000" spc="4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sophisticated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 2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unified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Cache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8464" y="2441448"/>
            <a:ext cx="5038344" cy="4126991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798826" y="2439161"/>
              <a:ext cx="7660005" cy="3481070"/>
            </a:xfrm>
            <a:custGeom>
              <a:avLst/>
              <a:gdLst/>
              <a:ahLst/>
              <a:cxnLst/>
              <a:rect l="l" t="t" r="r" b="b"/>
              <a:pathLst>
                <a:path w="7660005" h="3481070">
                  <a:moveTo>
                    <a:pt x="7659624" y="0"/>
                  </a:moveTo>
                  <a:lnTo>
                    <a:pt x="0" y="0"/>
                  </a:lnTo>
                  <a:lnTo>
                    <a:pt x="0" y="3480816"/>
                  </a:lnTo>
                  <a:lnTo>
                    <a:pt x="7659624" y="3480816"/>
                  </a:lnTo>
                  <a:lnTo>
                    <a:pt x="765962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8826" y="2439161"/>
              <a:ext cx="7660005" cy="3481070"/>
            </a:xfrm>
            <a:custGeom>
              <a:avLst/>
              <a:gdLst/>
              <a:ahLst/>
              <a:cxnLst/>
              <a:rect l="l" t="t" r="r" b="b"/>
              <a:pathLst>
                <a:path w="7660005" h="3481070">
                  <a:moveTo>
                    <a:pt x="0" y="3480816"/>
                  </a:moveTo>
                  <a:lnTo>
                    <a:pt x="7659624" y="3480816"/>
                  </a:lnTo>
                  <a:lnTo>
                    <a:pt x="7659624" y="0"/>
                  </a:lnTo>
                  <a:lnTo>
                    <a:pt x="0" y="0"/>
                  </a:lnTo>
                  <a:lnTo>
                    <a:pt x="0" y="3480816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4085" y="2836926"/>
              <a:ext cx="3919854" cy="1892935"/>
            </a:xfrm>
            <a:custGeom>
              <a:avLst/>
              <a:gdLst/>
              <a:ahLst/>
              <a:cxnLst/>
              <a:rect l="l" t="t" r="r" b="b"/>
              <a:pathLst>
                <a:path w="3919854" h="1892935">
                  <a:moveTo>
                    <a:pt x="3604260" y="0"/>
                  </a:moveTo>
                  <a:lnTo>
                    <a:pt x="315467" y="0"/>
                  </a:lnTo>
                  <a:lnTo>
                    <a:pt x="268846" y="3420"/>
                  </a:lnTo>
                  <a:lnTo>
                    <a:pt x="224350" y="13355"/>
                  </a:lnTo>
                  <a:lnTo>
                    <a:pt x="182467" y="29317"/>
                  </a:lnTo>
                  <a:lnTo>
                    <a:pt x="143685" y="50819"/>
                  </a:lnTo>
                  <a:lnTo>
                    <a:pt x="108491" y="77373"/>
                  </a:lnTo>
                  <a:lnTo>
                    <a:pt x="77373" y="108491"/>
                  </a:lnTo>
                  <a:lnTo>
                    <a:pt x="50819" y="143685"/>
                  </a:lnTo>
                  <a:lnTo>
                    <a:pt x="29317" y="182467"/>
                  </a:lnTo>
                  <a:lnTo>
                    <a:pt x="13355" y="224350"/>
                  </a:lnTo>
                  <a:lnTo>
                    <a:pt x="3420" y="268846"/>
                  </a:lnTo>
                  <a:lnTo>
                    <a:pt x="0" y="315468"/>
                  </a:lnTo>
                  <a:lnTo>
                    <a:pt x="0" y="1577340"/>
                  </a:lnTo>
                  <a:lnTo>
                    <a:pt x="3420" y="1623961"/>
                  </a:lnTo>
                  <a:lnTo>
                    <a:pt x="13355" y="1668457"/>
                  </a:lnTo>
                  <a:lnTo>
                    <a:pt x="29317" y="1710340"/>
                  </a:lnTo>
                  <a:lnTo>
                    <a:pt x="50819" y="1749122"/>
                  </a:lnTo>
                  <a:lnTo>
                    <a:pt x="77373" y="1784316"/>
                  </a:lnTo>
                  <a:lnTo>
                    <a:pt x="108491" y="1815434"/>
                  </a:lnTo>
                  <a:lnTo>
                    <a:pt x="143685" y="1841988"/>
                  </a:lnTo>
                  <a:lnTo>
                    <a:pt x="182467" y="1863490"/>
                  </a:lnTo>
                  <a:lnTo>
                    <a:pt x="224350" y="1879452"/>
                  </a:lnTo>
                  <a:lnTo>
                    <a:pt x="268846" y="1889387"/>
                  </a:lnTo>
                  <a:lnTo>
                    <a:pt x="315467" y="1892808"/>
                  </a:lnTo>
                  <a:lnTo>
                    <a:pt x="3604260" y="1892808"/>
                  </a:lnTo>
                  <a:lnTo>
                    <a:pt x="3650881" y="1889387"/>
                  </a:lnTo>
                  <a:lnTo>
                    <a:pt x="3695377" y="1879452"/>
                  </a:lnTo>
                  <a:lnTo>
                    <a:pt x="3737260" y="1863490"/>
                  </a:lnTo>
                  <a:lnTo>
                    <a:pt x="3776042" y="1841988"/>
                  </a:lnTo>
                  <a:lnTo>
                    <a:pt x="3811236" y="1815434"/>
                  </a:lnTo>
                  <a:lnTo>
                    <a:pt x="3842354" y="1784316"/>
                  </a:lnTo>
                  <a:lnTo>
                    <a:pt x="3868908" y="1749122"/>
                  </a:lnTo>
                  <a:lnTo>
                    <a:pt x="3890410" y="1710340"/>
                  </a:lnTo>
                  <a:lnTo>
                    <a:pt x="3906372" y="1668457"/>
                  </a:lnTo>
                  <a:lnTo>
                    <a:pt x="3916307" y="1623961"/>
                  </a:lnTo>
                  <a:lnTo>
                    <a:pt x="3919728" y="1577340"/>
                  </a:lnTo>
                  <a:lnTo>
                    <a:pt x="3919728" y="315468"/>
                  </a:lnTo>
                  <a:lnTo>
                    <a:pt x="3916307" y="268846"/>
                  </a:lnTo>
                  <a:lnTo>
                    <a:pt x="3906372" y="224350"/>
                  </a:lnTo>
                  <a:lnTo>
                    <a:pt x="3890410" y="182467"/>
                  </a:lnTo>
                  <a:lnTo>
                    <a:pt x="3868908" y="143685"/>
                  </a:lnTo>
                  <a:lnTo>
                    <a:pt x="3842354" y="108491"/>
                  </a:lnTo>
                  <a:lnTo>
                    <a:pt x="3811236" y="77373"/>
                  </a:lnTo>
                  <a:lnTo>
                    <a:pt x="3776042" y="50819"/>
                  </a:lnTo>
                  <a:lnTo>
                    <a:pt x="3737260" y="29317"/>
                  </a:lnTo>
                  <a:lnTo>
                    <a:pt x="3695377" y="13355"/>
                  </a:lnTo>
                  <a:lnTo>
                    <a:pt x="3650881" y="3420"/>
                  </a:lnTo>
                  <a:lnTo>
                    <a:pt x="360426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4085" y="2836926"/>
              <a:ext cx="3919854" cy="1892935"/>
            </a:xfrm>
            <a:custGeom>
              <a:avLst/>
              <a:gdLst/>
              <a:ahLst/>
              <a:cxnLst/>
              <a:rect l="l" t="t" r="r" b="b"/>
              <a:pathLst>
                <a:path w="3919854" h="1892935">
                  <a:moveTo>
                    <a:pt x="0" y="315468"/>
                  </a:moveTo>
                  <a:lnTo>
                    <a:pt x="3420" y="268846"/>
                  </a:lnTo>
                  <a:lnTo>
                    <a:pt x="13355" y="224350"/>
                  </a:lnTo>
                  <a:lnTo>
                    <a:pt x="29317" y="182467"/>
                  </a:lnTo>
                  <a:lnTo>
                    <a:pt x="50819" y="143685"/>
                  </a:lnTo>
                  <a:lnTo>
                    <a:pt x="77373" y="108491"/>
                  </a:lnTo>
                  <a:lnTo>
                    <a:pt x="108491" y="77373"/>
                  </a:lnTo>
                  <a:lnTo>
                    <a:pt x="143685" y="50819"/>
                  </a:lnTo>
                  <a:lnTo>
                    <a:pt x="182467" y="29317"/>
                  </a:lnTo>
                  <a:lnTo>
                    <a:pt x="224350" y="13355"/>
                  </a:lnTo>
                  <a:lnTo>
                    <a:pt x="268846" y="3420"/>
                  </a:lnTo>
                  <a:lnTo>
                    <a:pt x="315467" y="0"/>
                  </a:lnTo>
                  <a:lnTo>
                    <a:pt x="3604260" y="0"/>
                  </a:lnTo>
                  <a:lnTo>
                    <a:pt x="3650881" y="3420"/>
                  </a:lnTo>
                  <a:lnTo>
                    <a:pt x="3695377" y="13355"/>
                  </a:lnTo>
                  <a:lnTo>
                    <a:pt x="3737260" y="29317"/>
                  </a:lnTo>
                  <a:lnTo>
                    <a:pt x="3776042" y="50819"/>
                  </a:lnTo>
                  <a:lnTo>
                    <a:pt x="3811236" y="77373"/>
                  </a:lnTo>
                  <a:lnTo>
                    <a:pt x="3842354" y="108491"/>
                  </a:lnTo>
                  <a:lnTo>
                    <a:pt x="3868908" y="143685"/>
                  </a:lnTo>
                  <a:lnTo>
                    <a:pt x="3890410" y="182467"/>
                  </a:lnTo>
                  <a:lnTo>
                    <a:pt x="3906372" y="224350"/>
                  </a:lnTo>
                  <a:lnTo>
                    <a:pt x="3916307" y="268846"/>
                  </a:lnTo>
                  <a:lnTo>
                    <a:pt x="3919728" y="315468"/>
                  </a:lnTo>
                  <a:lnTo>
                    <a:pt x="3919728" y="1577340"/>
                  </a:lnTo>
                  <a:lnTo>
                    <a:pt x="3916307" y="1623961"/>
                  </a:lnTo>
                  <a:lnTo>
                    <a:pt x="3906372" y="1668457"/>
                  </a:lnTo>
                  <a:lnTo>
                    <a:pt x="3890410" y="1710340"/>
                  </a:lnTo>
                  <a:lnTo>
                    <a:pt x="3868908" y="1749122"/>
                  </a:lnTo>
                  <a:lnTo>
                    <a:pt x="3842354" y="1784316"/>
                  </a:lnTo>
                  <a:lnTo>
                    <a:pt x="3811236" y="1815434"/>
                  </a:lnTo>
                  <a:lnTo>
                    <a:pt x="3776042" y="1841988"/>
                  </a:lnTo>
                  <a:lnTo>
                    <a:pt x="3737260" y="1863490"/>
                  </a:lnTo>
                  <a:lnTo>
                    <a:pt x="3695377" y="1879452"/>
                  </a:lnTo>
                  <a:lnTo>
                    <a:pt x="3650881" y="1889387"/>
                  </a:lnTo>
                  <a:lnTo>
                    <a:pt x="3604260" y="1892808"/>
                  </a:lnTo>
                  <a:lnTo>
                    <a:pt x="315467" y="1892808"/>
                  </a:lnTo>
                  <a:lnTo>
                    <a:pt x="268846" y="1889387"/>
                  </a:lnTo>
                  <a:lnTo>
                    <a:pt x="224350" y="1879452"/>
                  </a:lnTo>
                  <a:lnTo>
                    <a:pt x="182467" y="1863490"/>
                  </a:lnTo>
                  <a:lnTo>
                    <a:pt x="143685" y="1841988"/>
                  </a:lnTo>
                  <a:lnTo>
                    <a:pt x="108491" y="1815434"/>
                  </a:lnTo>
                  <a:lnTo>
                    <a:pt x="77373" y="1784316"/>
                  </a:lnTo>
                  <a:lnTo>
                    <a:pt x="50819" y="1749122"/>
                  </a:lnTo>
                  <a:lnTo>
                    <a:pt x="29317" y="1710340"/>
                  </a:lnTo>
                  <a:lnTo>
                    <a:pt x="13355" y="1668457"/>
                  </a:lnTo>
                  <a:lnTo>
                    <a:pt x="3420" y="1623961"/>
                  </a:lnTo>
                  <a:lnTo>
                    <a:pt x="0" y="1577340"/>
                  </a:lnTo>
                  <a:lnTo>
                    <a:pt x="0" y="315468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8697" y="3169157"/>
              <a:ext cx="1633855" cy="1260475"/>
            </a:xfrm>
            <a:custGeom>
              <a:avLst/>
              <a:gdLst/>
              <a:ahLst/>
              <a:cxnLst/>
              <a:rect l="l" t="t" r="r" b="b"/>
              <a:pathLst>
                <a:path w="1633854" h="1260475">
                  <a:moveTo>
                    <a:pt x="1423669" y="0"/>
                  </a:moveTo>
                  <a:lnTo>
                    <a:pt x="210057" y="0"/>
                  </a:lnTo>
                  <a:lnTo>
                    <a:pt x="161912" y="5550"/>
                  </a:lnTo>
                  <a:lnTo>
                    <a:pt x="117706" y="21361"/>
                  </a:lnTo>
                  <a:lnTo>
                    <a:pt x="78702" y="46166"/>
                  </a:lnTo>
                  <a:lnTo>
                    <a:pt x="46166" y="78702"/>
                  </a:lnTo>
                  <a:lnTo>
                    <a:pt x="21361" y="117706"/>
                  </a:lnTo>
                  <a:lnTo>
                    <a:pt x="5550" y="161912"/>
                  </a:lnTo>
                  <a:lnTo>
                    <a:pt x="0" y="210057"/>
                  </a:lnTo>
                  <a:lnTo>
                    <a:pt x="0" y="1050289"/>
                  </a:lnTo>
                  <a:lnTo>
                    <a:pt x="5550" y="1098435"/>
                  </a:lnTo>
                  <a:lnTo>
                    <a:pt x="21361" y="1142641"/>
                  </a:lnTo>
                  <a:lnTo>
                    <a:pt x="46166" y="1181645"/>
                  </a:lnTo>
                  <a:lnTo>
                    <a:pt x="78702" y="1214181"/>
                  </a:lnTo>
                  <a:lnTo>
                    <a:pt x="117706" y="1238986"/>
                  </a:lnTo>
                  <a:lnTo>
                    <a:pt x="161912" y="1254797"/>
                  </a:lnTo>
                  <a:lnTo>
                    <a:pt x="210057" y="1260347"/>
                  </a:lnTo>
                  <a:lnTo>
                    <a:pt x="1423669" y="1260347"/>
                  </a:lnTo>
                  <a:lnTo>
                    <a:pt x="1471815" y="1254797"/>
                  </a:lnTo>
                  <a:lnTo>
                    <a:pt x="1516021" y="1238986"/>
                  </a:lnTo>
                  <a:lnTo>
                    <a:pt x="1555025" y="1214181"/>
                  </a:lnTo>
                  <a:lnTo>
                    <a:pt x="1587561" y="1181645"/>
                  </a:lnTo>
                  <a:lnTo>
                    <a:pt x="1612366" y="1142641"/>
                  </a:lnTo>
                  <a:lnTo>
                    <a:pt x="1628177" y="1098435"/>
                  </a:lnTo>
                  <a:lnTo>
                    <a:pt x="1633727" y="1050289"/>
                  </a:lnTo>
                  <a:lnTo>
                    <a:pt x="1633727" y="210057"/>
                  </a:lnTo>
                  <a:lnTo>
                    <a:pt x="1628177" y="161912"/>
                  </a:lnTo>
                  <a:lnTo>
                    <a:pt x="1612366" y="117706"/>
                  </a:lnTo>
                  <a:lnTo>
                    <a:pt x="1587561" y="78702"/>
                  </a:lnTo>
                  <a:lnTo>
                    <a:pt x="1555025" y="46166"/>
                  </a:lnTo>
                  <a:lnTo>
                    <a:pt x="1516021" y="21361"/>
                  </a:lnTo>
                  <a:lnTo>
                    <a:pt x="1471815" y="5550"/>
                  </a:lnTo>
                  <a:lnTo>
                    <a:pt x="142366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8697" y="3169157"/>
              <a:ext cx="1633855" cy="1260475"/>
            </a:xfrm>
            <a:custGeom>
              <a:avLst/>
              <a:gdLst/>
              <a:ahLst/>
              <a:cxnLst/>
              <a:rect l="l" t="t" r="r" b="b"/>
              <a:pathLst>
                <a:path w="1633854" h="1260475">
                  <a:moveTo>
                    <a:pt x="0" y="210057"/>
                  </a:moveTo>
                  <a:lnTo>
                    <a:pt x="5550" y="161912"/>
                  </a:lnTo>
                  <a:lnTo>
                    <a:pt x="21361" y="117706"/>
                  </a:lnTo>
                  <a:lnTo>
                    <a:pt x="46166" y="78702"/>
                  </a:lnTo>
                  <a:lnTo>
                    <a:pt x="78702" y="46166"/>
                  </a:lnTo>
                  <a:lnTo>
                    <a:pt x="117706" y="21361"/>
                  </a:lnTo>
                  <a:lnTo>
                    <a:pt x="161912" y="5550"/>
                  </a:lnTo>
                  <a:lnTo>
                    <a:pt x="210057" y="0"/>
                  </a:lnTo>
                  <a:lnTo>
                    <a:pt x="1423669" y="0"/>
                  </a:lnTo>
                  <a:lnTo>
                    <a:pt x="1471815" y="5550"/>
                  </a:lnTo>
                  <a:lnTo>
                    <a:pt x="1516021" y="21361"/>
                  </a:lnTo>
                  <a:lnTo>
                    <a:pt x="1555025" y="46166"/>
                  </a:lnTo>
                  <a:lnTo>
                    <a:pt x="1587561" y="78702"/>
                  </a:lnTo>
                  <a:lnTo>
                    <a:pt x="1612366" y="117706"/>
                  </a:lnTo>
                  <a:lnTo>
                    <a:pt x="1628177" y="161912"/>
                  </a:lnTo>
                  <a:lnTo>
                    <a:pt x="1633727" y="210057"/>
                  </a:lnTo>
                  <a:lnTo>
                    <a:pt x="1633727" y="1050289"/>
                  </a:lnTo>
                  <a:lnTo>
                    <a:pt x="1628177" y="1098435"/>
                  </a:lnTo>
                  <a:lnTo>
                    <a:pt x="1612366" y="1142641"/>
                  </a:lnTo>
                  <a:lnTo>
                    <a:pt x="1587561" y="1181645"/>
                  </a:lnTo>
                  <a:lnTo>
                    <a:pt x="1555025" y="1214181"/>
                  </a:lnTo>
                  <a:lnTo>
                    <a:pt x="1516021" y="1238986"/>
                  </a:lnTo>
                  <a:lnTo>
                    <a:pt x="1471815" y="1254797"/>
                  </a:lnTo>
                  <a:lnTo>
                    <a:pt x="1423669" y="1260347"/>
                  </a:lnTo>
                  <a:lnTo>
                    <a:pt x="210057" y="1260347"/>
                  </a:lnTo>
                  <a:lnTo>
                    <a:pt x="161912" y="1254797"/>
                  </a:lnTo>
                  <a:lnTo>
                    <a:pt x="117706" y="1238986"/>
                  </a:lnTo>
                  <a:lnTo>
                    <a:pt x="78702" y="1214181"/>
                  </a:lnTo>
                  <a:lnTo>
                    <a:pt x="46166" y="1181645"/>
                  </a:lnTo>
                  <a:lnTo>
                    <a:pt x="21361" y="1142641"/>
                  </a:lnTo>
                  <a:lnTo>
                    <a:pt x="5550" y="1098435"/>
                  </a:lnTo>
                  <a:lnTo>
                    <a:pt x="0" y="1050289"/>
                  </a:lnTo>
                  <a:lnTo>
                    <a:pt x="0" y="21005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176" y="4910328"/>
              <a:ext cx="1653539" cy="7254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97602" y="3457194"/>
              <a:ext cx="1446530" cy="631190"/>
            </a:xfrm>
            <a:custGeom>
              <a:avLst/>
              <a:gdLst/>
              <a:ahLst/>
              <a:cxnLst/>
              <a:rect l="l" t="t" r="r" b="b"/>
              <a:pathLst>
                <a:path w="1446529" h="631189">
                  <a:moveTo>
                    <a:pt x="1341120" y="0"/>
                  </a:moveTo>
                  <a:lnTo>
                    <a:pt x="105156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5"/>
                  </a:lnTo>
                  <a:lnTo>
                    <a:pt x="0" y="525779"/>
                  </a:lnTo>
                  <a:lnTo>
                    <a:pt x="8268" y="566695"/>
                  </a:lnTo>
                  <a:lnTo>
                    <a:pt x="30813" y="600122"/>
                  </a:lnTo>
                  <a:lnTo>
                    <a:pt x="64240" y="622667"/>
                  </a:lnTo>
                  <a:lnTo>
                    <a:pt x="105156" y="630935"/>
                  </a:lnTo>
                  <a:lnTo>
                    <a:pt x="1341120" y="630935"/>
                  </a:lnTo>
                  <a:lnTo>
                    <a:pt x="1382035" y="622667"/>
                  </a:lnTo>
                  <a:lnTo>
                    <a:pt x="1415462" y="600122"/>
                  </a:lnTo>
                  <a:lnTo>
                    <a:pt x="1438007" y="566695"/>
                  </a:lnTo>
                  <a:lnTo>
                    <a:pt x="1446276" y="525779"/>
                  </a:lnTo>
                  <a:lnTo>
                    <a:pt x="1446276" y="105155"/>
                  </a:lnTo>
                  <a:lnTo>
                    <a:pt x="1438007" y="64240"/>
                  </a:lnTo>
                  <a:lnTo>
                    <a:pt x="1415462" y="30813"/>
                  </a:lnTo>
                  <a:lnTo>
                    <a:pt x="1382035" y="8268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7602" y="3457194"/>
              <a:ext cx="1446530" cy="631190"/>
            </a:xfrm>
            <a:custGeom>
              <a:avLst/>
              <a:gdLst/>
              <a:ahLst/>
              <a:cxnLst/>
              <a:rect l="l" t="t" r="r" b="b"/>
              <a:pathLst>
                <a:path w="1446529" h="631189">
                  <a:moveTo>
                    <a:pt x="0" y="105155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6" y="0"/>
                  </a:lnTo>
                  <a:lnTo>
                    <a:pt x="1341120" y="0"/>
                  </a:lnTo>
                  <a:lnTo>
                    <a:pt x="1382035" y="8268"/>
                  </a:lnTo>
                  <a:lnTo>
                    <a:pt x="1415462" y="30813"/>
                  </a:lnTo>
                  <a:lnTo>
                    <a:pt x="1438007" y="64240"/>
                  </a:lnTo>
                  <a:lnTo>
                    <a:pt x="1446276" y="105155"/>
                  </a:lnTo>
                  <a:lnTo>
                    <a:pt x="1446276" y="525779"/>
                  </a:lnTo>
                  <a:lnTo>
                    <a:pt x="1438007" y="566695"/>
                  </a:lnTo>
                  <a:lnTo>
                    <a:pt x="1415462" y="600122"/>
                  </a:lnTo>
                  <a:lnTo>
                    <a:pt x="1382035" y="622667"/>
                  </a:lnTo>
                  <a:lnTo>
                    <a:pt x="1341120" y="630935"/>
                  </a:lnTo>
                  <a:lnTo>
                    <a:pt x="105156" y="630935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79"/>
                  </a:lnTo>
                  <a:lnTo>
                    <a:pt x="0" y="105155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5378" y="3861053"/>
              <a:ext cx="681355" cy="405765"/>
            </a:xfrm>
            <a:custGeom>
              <a:avLst/>
              <a:gdLst/>
              <a:ahLst/>
              <a:cxnLst/>
              <a:rect l="l" t="t" r="r" b="b"/>
              <a:pathLst>
                <a:path w="681354" h="405764">
                  <a:moveTo>
                    <a:pt x="613663" y="0"/>
                  </a:moveTo>
                  <a:lnTo>
                    <a:pt x="67563" y="0"/>
                  </a:lnTo>
                  <a:lnTo>
                    <a:pt x="41255" y="5306"/>
                  </a:lnTo>
                  <a:lnTo>
                    <a:pt x="19780" y="19780"/>
                  </a:lnTo>
                  <a:lnTo>
                    <a:pt x="5306" y="41255"/>
                  </a:lnTo>
                  <a:lnTo>
                    <a:pt x="0" y="67564"/>
                  </a:lnTo>
                  <a:lnTo>
                    <a:pt x="0" y="337820"/>
                  </a:lnTo>
                  <a:lnTo>
                    <a:pt x="5306" y="364128"/>
                  </a:lnTo>
                  <a:lnTo>
                    <a:pt x="19780" y="385603"/>
                  </a:lnTo>
                  <a:lnTo>
                    <a:pt x="41255" y="400077"/>
                  </a:lnTo>
                  <a:lnTo>
                    <a:pt x="67563" y="405384"/>
                  </a:lnTo>
                  <a:lnTo>
                    <a:pt x="613663" y="405384"/>
                  </a:lnTo>
                  <a:lnTo>
                    <a:pt x="639972" y="400077"/>
                  </a:lnTo>
                  <a:lnTo>
                    <a:pt x="661447" y="385603"/>
                  </a:lnTo>
                  <a:lnTo>
                    <a:pt x="675921" y="364128"/>
                  </a:lnTo>
                  <a:lnTo>
                    <a:pt x="681227" y="337820"/>
                  </a:lnTo>
                  <a:lnTo>
                    <a:pt x="681227" y="67564"/>
                  </a:lnTo>
                  <a:lnTo>
                    <a:pt x="675921" y="41255"/>
                  </a:lnTo>
                  <a:lnTo>
                    <a:pt x="661447" y="19780"/>
                  </a:lnTo>
                  <a:lnTo>
                    <a:pt x="639972" y="5306"/>
                  </a:lnTo>
                  <a:lnTo>
                    <a:pt x="613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5378" y="3861053"/>
              <a:ext cx="681355" cy="405765"/>
            </a:xfrm>
            <a:custGeom>
              <a:avLst/>
              <a:gdLst/>
              <a:ahLst/>
              <a:cxnLst/>
              <a:rect l="l" t="t" r="r" b="b"/>
              <a:pathLst>
                <a:path w="681354" h="405764">
                  <a:moveTo>
                    <a:pt x="0" y="67564"/>
                  </a:moveTo>
                  <a:lnTo>
                    <a:pt x="5306" y="41255"/>
                  </a:lnTo>
                  <a:lnTo>
                    <a:pt x="19780" y="19780"/>
                  </a:lnTo>
                  <a:lnTo>
                    <a:pt x="41255" y="5306"/>
                  </a:lnTo>
                  <a:lnTo>
                    <a:pt x="67563" y="0"/>
                  </a:lnTo>
                  <a:lnTo>
                    <a:pt x="613663" y="0"/>
                  </a:lnTo>
                  <a:lnTo>
                    <a:pt x="639972" y="5306"/>
                  </a:lnTo>
                  <a:lnTo>
                    <a:pt x="661447" y="19780"/>
                  </a:lnTo>
                  <a:lnTo>
                    <a:pt x="675921" y="41255"/>
                  </a:lnTo>
                  <a:lnTo>
                    <a:pt x="681227" y="67564"/>
                  </a:lnTo>
                  <a:lnTo>
                    <a:pt x="681227" y="337820"/>
                  </a:lnTo>
                  <a:lnTo>
                    <a:pt x="675921" y="364128"/>
                  </a:lnTo>
                  <a:lnTo>
                    <a:pt x="661447" y="385603"/>
                  </a:lnTo>
                  <a:lnTo>
                    <a:pt x="639972" y="400077"/>
                  </a:lnTo>
                  <a:lnTo>
                    <a:pt x="613663" y="405384"/>
                  </a:lnTo>
                  <a:lnTo>
                    <a:pt x="67563" y="405384"/>
                  </a:lnTo>
                  <a:lnTo>
                    <a:pt x="41255" y="400077"/>
                  </a:lnTo>
                  <a:lnTo>
                    <a:pt x="19780" y="385603"/>
                  </a:lnTo>
                  <a:lnTo>
                    <a:pt x="5306" y="364128"/>
                  </a:lnTo>
                  <a:lnTo>
                    <a:pt x="0" y="337820"/>
                  </a:lnTo>
                  <a:lnTo>
                    <a:pt x="0" y="6756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5545" y="4891278"/>
              <a:ext cx="1633855" cy="745490"/>
            </a:xfrm>
            <a:custGeom>
              <a:avLst/>
              <a:gdLst/>
              <a:ahLst/>
              <a:cxnLst/>
              <a:rect l="l" t="t" r="r" b="b"/>
              <a:pathLst>
                <a:path w="1633854" h="745489">
                  <a:moveTo>
                    <a:pt x="1509521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6"/>
                  </a:lnTo>
                  <a:lnTo>
                    <a:pt x="0" y="621030"/>
                  </a:lnTo>
                  <a:lnTo>
                    <a:pt x="9763" y="669369"/>
                  </a:lnTo>
                  <a:lnTo>
                    <a:pt x="36385" y="708850"/>
                  </a:lnTo>
                  <a:lnTo>
                    <a:pt x="75866" y="735472"/>
                  </a:lnTo>
                  <a:lnTo>
                    <a:pt x="124206" y="745236"/>
                  </a:lnTo>
                  <a:lnTo>
                    <a:pt x="1509521" y="745236"/>
                  </a:lnTo>
                  <a:lnTo>
                    <a:pt x="1557861" y="735472"/>
                  </a:lnTo>
                  <a:lnTo>
                    <a:pt x="1597342" y="708850"/>
                  </a:lnTo>
                  <a:lnTo>
                    <a:pt x="1623964" y="669369"/>
                  </a:lnTo>
                  <a:lnTo>
                    <a:pt x="1633728" y="621030"/>
                  </a:lnTo>
                  <a:lnTo>
                    <a:pt x="1633728" y="124206"/>
                  </a:lnTo>
                  <a:lnTo>
                    <a:pt x="1623964" y="75866"/>
                  </a:lnTo>
                  <a:lnTo>
                    <a:pt x="1597342" y="36385"/>
                  </a:lnTo>
                  <a:lnTo>
                    <a:pt x="1557861" y="9763"/>
                  </a:lnTo>
                  <a:lnTo>
                    <a:pt x="1509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25545" y="4891278"/>
              <a:ext cx="1633855" cy="745490"/>
            </a:xfrm>
            <a:custGeom>
              <a:avLst/>
              <a:gdLst/>
              <a:ahLst/>
              <a:cxnLst/>
              <a:rect l="l" t="t" r="r" b="b"/>
              <a:pathLst>
                <a:path w="1633854" h="745489">
                  <a:moveTo>
                    <a:pt x="0" y="124206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1509521" y="0"/>
                  </a:lnTo>
                  <a:lnTo>
                    <a:pt x="1557861" y="9763"/>
                  </a:lnTo>
                  <a:lnTo>
                    <a:pt x="1597342" y="36385"/>
                  </a:lnTo>
                  <a:lnTo>
                    <a:pt x="1623964" y="75866"/>
                  </a:lnTo>
                  <a:lnTo>
                    <a:pt x="1633728" y="124206"/>
                  </a:lnTo>
                  <a:lnTo>
                    <a:pt x="1633728" y="621030"/>
                  </a:lnTo>
                  <a:lnTo>
                    <a:pt x="1623964" y="669369"/>
                  </a:lnTo>
                  <a:lnTo>
                    <a:pt x="1597342" y="708850"/>
                  </a:lnTo>
                  <a:lnTo>
                    <a:pt x="1557861" y="735472"/>
                  </a:lnTo>
                  <a:lnTo>
                    <a:pt x="1509521" y="745236"/>
                  </a:lnTo>
                  <a:lnTo>
                    <a:pt x="124206" y="745236"/>
                  </a:lnTo>
                  <a:lnTo>
                    <a:pt x="75866" y="735472"/>
                  </a:lnTo>
                  <a:lnTo>
                    <a:pt x="36385" y="708850"/>
                  </a:lnTo>
                  <a:lnTo>
                    <a:pt x="9763" y="669369"/>
                  </a:lnTo>
                  <a:lnTo>
                    <a:pt x="0" y="621030"/>
                  </a:lnTo>
                  <a:lnTo>
                    <a:pt x="0" y="124206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64145" y="4938521"/>
              <a:ext cx="1635760" cy="698500"/>
            </a:xfrm>
            <a:custGeom>
              <a:avLst/>
              <a:gdLst/>
              <a:ahLst/>
              <a:cxnLst/>
              <a:rect l="l" t="t" r="r" b="b"/>
              <a:pathLst>
                <a:path w="1635759" h="698500">
                  <a:moveTo>
                    <a:pt x="1518920" y="0"/>
                  </a:moveTo>
                  <a:lnTo>
                    <a:pt x="116331" y="0"/>
                  </a:lnTo>
                  <a:lnTo>
                    <a:pt x="71044" y="9140"/>
                  </a:lnTo>
                  <a:lnTo>
                    <a:pt x="34067" y="34067"/>
                  </a:lnTo>
                  <a:lnTo>
                    <a:pt x="9140" y="71044"/>
                  </a:lnTo>
                  <a:lnTo>
                    <a:pt x="0" y="116331"/>
                  </a:lnTo>
                  <a:lnTo>
                    <a:pt x="0" y="581659"/>
                  </a:lnTo>
                  <a:lnTo>
                    <a:pt x="9140" y="626947"/>
                  </a:lnTo>
                  <a:lnTo>
                    <a:pt x="34067" y="663924"/>
                  </a:lnTo>
                  <a:lnTo>
                    <a:pt x="71044" y="688851"/>
                  </a:lnTo>
                  <a:lnTo>
                    <a:pt x="116331" y="697991"/>
                  </a:lnTo>
                  <a:lnTo>
                    <a:pt x="1518920" y="697991"/>
                  </a:lnTo>
                  <a:lnTo>
                    <a:pt x="1564207" y="688851"/>
                  </a:lnTo>
                  <a:lnTo>
                    <a:pt x="1601184" y="663924"/>
                  </a:lnTo>
                  <a:lnTo>
                    <a:pt x="1626111" y="626947"/>
                  </a:lnTo>
                  <a:lnTo>
                    <a:pt x="1635252" y="581659"/>
                  </a:lnTo>
                  <a:lnTo>
                    <a:pt x="1635252" y="116331"/>
                  </a:lnTo>
                  <a:lnTo>
                    <a:pt x="1626111" y="71044"/>
                  </a:lnTo>
                  <a:lnTo>
                    <a:pt x="1601184" y="34067"/>
                  </a:lnTo>
                  <a:lnTo>
                    <a:pt x="1564207" y="914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64145" y="4938521"/>
              <a:ext cx="1635760" cy="698500"/>
            </a:xfrm>
            <a:custGeom>
              <a:avLst/>
              <a:gdLst/>
              <a:ahLst/>
              <a:cxnLst/>
              <a:rect l="l" t="t" r="r" b="b"/>
              <a:pathLst>
                <a:path w="1635759" h="698500">
                  <a:moveTo>
                    <a:pt x="0" y="116331"/>
                  </a:moveTo>
                  <a:lnTo>
                    <a:pt x="9140" y="71044"/>
                  </a:lnTo>
                  <a:lnTo>
                    <a:pt x="34067" y="34067"/>
                  </a:lnTo>
                  <a:lnTo>
                    <a:pt x="71044" y="9140"/>
                  </a:lnTo>
                  <a:lnTo>
                    <a:pt x="116331" y="0"/>
                  </a:lnTo>
                  <a:lnTo>
                    <a:pt x="1518920" y="0"/>
                  </a:lnTo>
                  <a:lnTo>
                    <a:pt x="1564207" y="9140"/>
                  </a:lnTo>
                  <a:lnTo>
                    <a:pt x="1601184" y="34067"/>
                  </a:lnTo>
                  <a:lnTo>
                    <a:pt x="1626111" y="71044"/>
                  </a:lnTo>
                  <a:lnTo>
                    <a:pt x="1635252" y="116331"/>
                  </a:lnTo>
                  <a:lnTo>
                    <a:pt x="1635252" y="581659"/>
                  </a:lnTo>
                  <a:lnTo>
                    <a:pt x="1626111" y="626947"/>
                  </a:lnTo>
                  <a:lnTo>
                    <a:pt x="1601184" y="663924"/>
                  </a:lnTo>
                  <a:lnTo>
                    <a:pt x="1564207" y="688851"/>
                  </a:lnTo>
                  <a:lnTo>
                    <a:pt x="1518920" y="697991"/>
                  </a:lnTo>
                  <a:lnTo>
                    <a:pt x="116331" y="697991"/>
                  </a:lnTo>
                  <a:lnTo>
                    <a:pt x="71044" y="688851"/>
                  </a:lnTo>
                  <a:lnTo>
                    <a:pt x="34067" y="663924"/>
                  </a:lnTo>
                  <a:lnTo>
                    <a:pt x="9140" y="626947"/>
                  </a:lnTo>
                  <a:lnTo>
                    <a:pt x="0" y="581659"/>
                  </a:lnTo>
                  <a:lnTo>
                    <a:pt x="0" y="116331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654" y="3236214"/>
              <a:ext cx="1584960" cy="932815"/>
            </a:xfrm>
            <a:custGeom>
              <a:avLst/>
              <a:gdLst/>
              <a:ahLst/>
              <a:cxnLst/>
              <a:rect l="l" t="t" r="r" b="b"/>
              <a:pathLst>
                <a:path w="1584959" h="932814">
                  <a:moveTo>
                    <a:pt x="1429512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1429512" y="932688"/>
                  </a:lnTo>
                  <a:lnTo>
                    <a:pt x="1478645" y="924763"/>
                  </a:lnTo>
                  <a:lnTo>
                    <a:pt x="1521317" y="902695"/>
                  </a:lnTo>
                  <a:lnTo>
                    <a:pt x="1554967" y="869045"/>
                  </a:lnTo>
                  <a:lnTo>
                    <a:pt x="1577035" y="826373"/>
                  </a:lnTo>
                  <a:lnTo>
                    <a:pt x="1584960" y="777240"/>
                  </a:lnTo>
                  <a:lnTo>
                    <a:pt x="1584960" y="155448"/>
                  </a:lnTo>
                  <a:lnTo>
                    <a:pt x="1577035" y="106314"/>
                  </a:lnTo>
                  <a:lnTo>
                    <a:pt x="1554967" y="63642"/>
                  </a:lnTo>
                  <a:lnTo>
                    <a:pt x="1521317" y="29992"/>
                  </a:lnTo>
                  <a:lnTo>
                    <a:pt x="1478645" y="7924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654" y="3236214"/>
              <a:ext cx="1584960" cy="932815"/>
            </a:xfrm>
            <a:custGeom>
              <a:avLst/>
              <a:gdLst/>
              <a:ahLst/>
              <a:cxnLst/>
              <a:rect l="l" t="t" r="r" b="b"/>
              <a:pathLst>
                <a:path w="1584959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1429512" y="0"/>
                  </a:lnTo>
                  <a:lnTo>
                    <a:pt x="1478645" y="7924"/>
                  </a:lnTo>
                  <a:lnTo>
                    <a:pt x="1521317" y="29992"/>
                  </a:lnTo>
                  <a:lnTo>
                    <a:pt x="1554967" y="63642"/>
                  </a:lnTo>
                  <a:lnTo>
                    <a:pt x="1577035" y="106314"/>
                  </a:lnTo>
                  <a:lnTo>
                    <a:pt x="1584960" y="155448"/>
                  </a:lnTo>
                  <a:lnTo>
                    <a:pt x="1584960" y="777240"/>
                  </a:lnTo>
                  <a:lnTo>
                    <a:pt x="1577035" y="826373"/>
                  </a:lnTo>
                  <a:lnTo>
                    <a:pt x="1554967" y="869045"/>
                  </a:lnTo>
                  <a:lnTo>
                    <a:pt x="1521317" y="902695"/>
                  </a:lnTo>
                  <a:lnTo>
                    <a:pt x="1478645" y="924763"/>
                  </a:lnTo>
                  <a:lnTo>
                    <a:pt x="1429512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27997" y="2780538"/>
              <a:ext cx="1089660" cy="2787650"/>
            </a:xfrm>
            <a:custGeom>
              <a:avLst/>
              <a:gdLst/>
              <a:ahLst/>
              <a:cxnLst/>
              <a:rect l="l" t="t" r="r" b="b"/>
              <a:pathLst>
                <a:path w="1089659" h="2787650">
                  <a:moveTo>
                    <a:pt x="908050" y="0"/>
                  </a:moveTo>
                  <a:lnTo>
                    <a:pt x="181609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2605786"/>
                  </a:lnTo>
                  <a:lnTo>
                    <a:pt x="6485" y="2654075"/>
                  </a:lnTo>
                  <a:lnTo>
                    <a:pt x="24788" y="2697461"/>
                  </a:lnTo>
                  <a:lnTo>
                    <a:pt x="53181" y="2734214"/>
                  </a:lnTo>
                  <a:lnTo>
                    <a:pt x="89934" y="2762607"/>
                  </a:lnTo>
                  <a:lnTo>
                    <a:pt x="133320" y="2780910"/>
                  </a:lnTo>
                  <a:lnTo>
                    <a:pt x="181609" y="2787396"/>
                  </a:lnTo>
                  <a:lnTo>
                    <a:pt x="908050" y="2787396"/>
                  </a:lnTo>
                  <a:lnTo>
                    <a:pt x="956339" y="2780910"/>
                  </a:lnTo>
                  <a:lnTo>
                    <a:pt x="999725" y="2762607"/>
                  </a:lnTo>
                  <a:lnTo>
                    <a:pt x="1036478" y="2734214"/>
                  </a:lnTo>
                  <a:lnTo>
                    <a:pt x="1064871" y="2697461"/>
                  </a:lnTo>
                  <a:lnTo>
                    <a:pt x="1083174" y="2654075"/>
                  </a:lnTo>
                  <a:lnTo>
                    <a:pt x="1089659" y="2605786"/>
                  </a:lnTo>
                  <a:lnTo>
                    <a:pt x="1089659" y="181610"/>
                  </a:lnTo>
                  <a:lnTo>
                    <a:pt x="1083174" y="133320"/>
                  </a:lnTo>
                  <a:lnTo>
                    <a:pt x="1064871" y="89934"/>
                  </a:lnTo>
                  <a:lnTo>
                    <a:pt x="1036478" y="53181"/>
                  </a:lnTo>
                  <a:lnTo>
                    <a:pt x="999725" y="24788"/>
                  </a:lnTo>
                  <a:lnTo>
                    <a:pt x="956339" y="648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27997" y="2780538"/>
              <a:ext cx="1089660" cy="2787650"/>
            </a:xfrm>
            <a:custGeom>
              <a:avLst/>
              <a:gdLst/>
              <a:ahLst/>
              <a:cxnLst/>
              <a:rect l="l" t="t" r="r" b="b"/>
              <a:pathLst>
                <a:path w="1089659" h="278765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09" y="0"/>
                  </a:lnTo>
                  <a:lnTo>
                    <a:pt x="908050" y="0"/>
                  </a:lnTo>
                  <a:lnTo>
                    <a:pt x="956339" y="6485"/>
                  </a:lnTo>
                  <a:lnTo>
                    <a:pt x="999725" y="24788"/>
                  </a:lnTo>
                  <a:lnTo>
                    <a:pt x="1036478" y="53181"/>
                  </a:lnTo>
                  <a:lnTo>
                    <a:pt x="1064871" y="89934"/>
                  </a:lnTo>
                  <a:lnTo>
                    <a:pt x="1083174" y="133320"/>
                  </a:lnTo>
                  <a:lnTo>
                    <a:pt x="1089659" y="181610"/>
                  </a:lnTo>
                  <a:lnTo>
                    <a:pt x="1089659" y="2605786"/>
                  </a:lnTo>
                  <a:lnTo>
                    <a:pt x="1083174" y="2654075"/>
                  </a:lnTo>
                  <a:lnTo>
                    <a:pt x="1064871" y="2697461"/>
                  </a:lnTo>
                  <a:lnTo>
                    <a:pt x="1036478" y="2734214"/>
                  </a:lnTo>
                  <a:lnTo>
                    <a:pt x="999725" y="2762607"/>
                  </a:lnTo>
                  <a:lnTo>
                    <a:pt x="956339" y="2780910"/>
                  </a:lnTo>
                  <a:lnTo>
                    <a:pt x="908050" y="2787396"/>
                  </a:lnTo>
                  <a:lnTo>
                    <a:pt x="181609" y="2787396"/>
                  </a:lnTo>
                  <a:lnTo>
                    <a:pt x="133320" y="2780910"/>
                  </a:lnTo>
                  <a:lnTo>
                    <a:pt x="89934" y="2762607"/>
                  </a:lnTo>
                  <a:lnTo>
                    <a:pt x="53181" y="2734214"/>
                  </a:lnTo>
                  <a:lnTo>
                    <a:pt x="24788" y="2697461"/>
                  </a:lnTo>
                  <a:lnTo>
                    <a:pt x="6485" y="2654075"/>
                  </a:lnTo>
                  <a:lnTo>
                    <a:pt x="0" y="2605786"/>
                  </a:lnTo>
                  <a:lnTo>
                    <a:pt x="0" y="18161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9758" y="3861053"/>
              <a:ext cx="699770" cy="405765"/>
            </a:xfrm>
            <a:custGeom>
              <a:avLst/>
              <a:gdLst/>
              <a:ahLst/>
              <a:cxnLst/>
              <a:rect l="l" t="t" r="r" b="b"/>
              <a:pathLst>
                <a:path w="699770" h="405764">
                  <a:moveTo>
                    <a:pt x="631951" y="0"/>
                  </a:moveTo>
                  <a:lnTo>
                    <a:pt x="67563" y="0"/>
                  </a:lnTo>
                  <a:lnTo>
                    <a:pt x="41255" y="5306"/>
                  </a:lnTo>
                  <a:lnTo>
                    <a:pt x="19780" y="19780"/>
                  </a:lnTo>
                  <a:lnTo>
                    <a:pt x="5306" y="41255"/>
                  </a:lnTo>
                  <a:lnTo>
                    <a:pt x="0" y="67564"/>
                  </a:lnTo>
                  <a:lnTo>
                    <a:pt x="0" y="337820"/>
                  </a:lnTo>
                  <a:lnTo>
                    <a:pt x="5306" y="364128"/>
                  </a:lnTo>
                  <a:lnTo>
                    <a:pt x="19780" y="385603"/>
                  </a:lnTo>
                  <a:lnTo>
                    <a:pt x="41255" y="400077"/>
                  </a:lnTo>
                  <a:lnTo>
                    <a:pt x="67563" y="405384"/>
                  </a:lnTo>
                  <a:lnTo>
                    <a:pt x="631951" y="405384"/>
                  </a:lnTo>
                  <a:lnTo>
                    <a:pt x="658260" y="400077"/>
                  </a:lnTo>
                  <a:lnTo>
                    <a:pt x="679735" y="385603"/>
                  </a:lnTo>
                  <a:lnTo>
                    <a:pt x="694209" y="364128"/>
                  </a:lnTo>
                  <a:lnTo>
                    <a:pt x="699515" y="337820"/>
                  </a:lnTo>
                  <a:lnTo>
                    <a:pt x="699515" y="67564"/>
                  </a:lnTo>
                  <a:lnTo>
                    <a:pt x="694209" y="41255"/>
                  </a:lnTo>
                  <a:lnTo>
                    <a:pt x="679735" y="19780"/>
                  </a:lnTo>
                  <a:lnTo>
                    <a:pt x="658260" y="5306"/>
                  </a:lnTo>
                  <a:lnTo>
                    <a:pt x="631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59758" y="3861053"/>
              <a:ext cx="699770" cy="405765"/>
            </a:xfrm>
            <a:custGeom>
              <a:avLst/>
              <a:gdLst/>
              <a:ahLst/>
              <a:cxnLst/>
              <a:rect l="l" t="t" r="r" b="b"/>
              <a:pathLst>
                <a:path w="699770" h="405764">
                  <a:moveTo>
                    <a:pt x="0" y="67564"/>
                  </a:moveTo>
                  <a:lnTo>
                    <a:pt x="5306" y="41255"/>
                  </a:lnTo>
                  <a:lnTo>
                    <a:pt x="19780" y="19780"/>
                  </a:lnTo>
                  <a:lnTo>
                    <a:pt x="41255" y="5306"/>
                  </a:lnTo>
                  <a:lnTo>
                    <a:pt x="67563" y="0"/>
                  </a:lnTo>
                  <a:lnTo>
                    <a:pt x="631951" y="0"/>
                  </a:lnTo>
                  <a:lnTo>
                    <a:pt x="658260" y="5306"/>
                  </a:lnTo>
                  <a:lnTo>
                    <a:pt x="679735" y="19780"/>
                  </a:lnTo>
                  <a:lnTo>
                    <a:pt x="694209" y="41255"/>
                  </a:lnTo>
                  <a:lnTo>
                    <a:pt x="699515" y="67564"/>
                  </a:lnTo>
                  <a:lnTo>
                    <a:pt x="699515" y="337820"/>
                  </a:lnTo>
                  <a:lnTo>
                    <a:pt x="694209" y="364128"/>
                  </a:lnTo>
                  <a:lnTo>
                    <a:pt x="679735" y="385603"/>
                  </a:lnTo>
                  <a:lnTo>
                    <a:pt x="658260" y="400077"/>
                  </a:lnTo>
                  <a:lnTo>
                    <a:pt x="631951" y="405384"/>
                  </a:lnTo>
                  <a:lnTo>
                    <a:pt x="67563" y="405384"/>
                  </a:lnTo>
                  <a:lnTo>
                    <a:pt x="41255" y="400077"/>
                  </a:lnTo>
                  <a:lnTo>
                    <a:pt x="19780" y="385603"/>
                  </a:lnTo>
                  <a:lnTo>
                    <a:pt x="5306" y="364128"/>
                  </a:lnTo>
                  <a:lnTo>
                    <a:pt x="0" y="337820"/>
                  </a:lnTo>
                  <a:lnTo>
                    <a:pt x="0" y="6756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02533" y="3321557"/>
            <a:ext cx="1220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Microprocessor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4002" y="3945712"/>
            <a:ext cx="3644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L1-</a:t>
            </a:r>
            <a:r>
              <a:rPr sz="1200" b="1" spc="-5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8700" y="3943934"/>
            <a:ext cx="313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L1-</a:t>
            </a:r>
            <a:r>
              <a:rPr sz="1200" b="1" spc="-5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09794" y="3669029"/>
            <a:ext cx="1360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Unified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L2 </a:t>
            </a:r>
            <a:r>
              <a:rPr sz="1400" b="1" spc="-20" dirty="0">
                <a:latin typeface="Times New Roman"/>
                <a:cs typeface="Times New Roman"/>
              </a:rPr>
              <a:t>Cache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46111" y="3589401"/>
            <a:ext cx="1362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Unified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L3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Cache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77350" y="3649472"/>
            <a:ext cx="7912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Main </a:t>
            </a:r>
            <a:r>
              <a:rPr sz="1600" b="1" spc="-10" dirty="0">
                <a:latin typeface="Times New Roman"/>
                <a:cs typeface="Times New Roman"/>
              </a:rPr>
              <a:t>Memory (DRAM)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0295" y="5002529"/>
            <a:ext cx="82676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/>
                <a:cs typeface="Times New Roman"/>
              </a:rPr>
              <a:t>Keyboard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Controller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23940" y="4984444"/>
            <a:ext cx="82613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Graphics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Controller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32954" y="5025390"/>
            <a:ext cx="8261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Times New Roman"/>
                <a:cs typeface="Times New Roman"/>
              </a:rPr>
              <a:t>Disk </a:t>
            </a:r>
            <a:r>
              <a:rPr sz="1400" b="1" spc="-10" dirty="0">
                <a:latin typeface="Times New Roman"/>
                <a:cs typeface="Times New Roman"/>
              </a:rPr>
              <a:t>Controller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61110" y="2980181"/>
            <a:ext cx="1146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CPU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Package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76754" y="3158489"/>
            <a:ext cx="488950" cy="76200"/>
          </a:xfrm>
          <a:custGeom>
            <a:avLst/>
            <a:gdLst/>
            <a:ahLst/>
            <a:cxnLst/>
            <a:rect l="l" t="t" r="r" b="b"/>
            <a:pathLst>
              <a:path w="488950" h="76200">
                <a:moveTo>
                  <a:pt x="412241" y="0"/>
                </a:moveTo>
                <a:lnTo>
                  <a:pt x="412241" y="76200"/>
                </a:lnTo>
                <a:lnTo>
                  <a:pt x="463041" y="50800"/>
                </a:lnTo>
                <a:lnTo>
                  <a:pt x="431926" y="50800"/>
                </a:lnTo>
                <a:lnTo>
                  <a:pt x="437641" y="45085"/>
                </a:lnTo>
                <a:lnTo>
                  <a:pt x="437641" y="31114"/>
                </a:lnTo>
                <a:lnTo>
                  <a:pt x="431926" y="25400"/>
                </a:lnTo>
                <a:lnTo>
                  <a:pt x="463041" y="25400"/>
                </a:lnTo>
                <a:lnTo>
                  <a:pt x="412241" y="0"/>
                </a:lnTo>
                <a:close/>
              </a:path>
              <a:path w="488950" h="76200">
                <a:moveTo>
                  <a:pt x="412241" y="25400"/>
                </a:moveTo>
                <a:lnTo>
                  <a:pt x="5714" y="25400"/>
                </a:lnTo>
                <a:lnTo>
                  <a:pt x="0" y="31114"/>
                </a:lnTo>
                <a:lnTo>
                  <a:pt x="0" y="45085"/>
                </a:lnTo>
                <a:lnTo>
                  <a:pt x="5714" y="50800"/>
                </a:lnTo>
                <a:lnTo>
                  <a:pt x="412241" y="50800"/>
                </a:lnTo>
                <a:lnTo>
                  <a:pt x="412241" y="25400"/>
                </a:lnTo>
                <a:close/>
              </a:path>
              <a:path w="488950" h="76200">
                <a:moveTo>
                  <a:pt x="463041" y="25400"/>
                </a:moveTo>
                <a:lnTo>
                  <a:pt x="431926" y="25400"/>
                </a:lnTo>
                <a:lnTo>
                  <a:pt x="437641" y="31114"/>
                </a:lnTo>
                <a:lnTo>
                  <a:pt x="437641" y="45085"/>
                </a:lnTo>
                <a:lnTo>
                  <a:pt x="431926" y="50800"/>
                </a:lnTo>
                <a:lnTo>
                  <a:pt x="463041" y="50800"/>
                </a:lnTo>
                <a:lnTo>
                  <a:pt x="488441" y="38100"/>
                </a:lnTo>
                <a:lnTo>
                  <a:pt x="463041" y="254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52866" y="6047943"/>
            <a:ext cx="1341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Board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level</a:t>
            </a:r>
            <a:r>
              <a:rPr sz="1400" spc="-20" dirty="0">
                <a:latin typeface="Times New Roman"/>
                <a:cs typeface="Times New Roman"/>
              </a:rPr>
              <a:t> Cache</a:t>
            </a:r>
            <a:endParaRPr sz="1400">
              <a:latin typeface="Times New Roman"/>
              <a:cs typeface="Times New Roman"/>
            </a:endParaRPr>
          </a:p>
          <a:p>
            <a:pPr marL="42545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(SRAM)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4326" y="4088129"/>
            <a:ext cx="525145" cy="1961514"/>
          </a:xfrm>
          <a:custGeom>
            <a:avLst/>
            <a:gdLst/>
            <a:ahLst/>
            <a:cxnLst/>
            <a:rect l="l" t="t" r="r" b="b"/>
            <a:pathLst>
              <a:path w="525145" h="1961514">
                <a:moveTo>
                  <a:pt x="49338" y="70723"/>
                </a:moveTo>
                <a:lnTo>
                  <a:pt x="24700" y="76946"/>
                </a:lnTo>
                <a:lnTo>
                  <a:pt x="498221" y="1950008"/>
                </a:lnTo>
                <a:lnTo>
                  <a:pt x="499999" y="1956803"/>
                </a:lnTo>
                <a:lnTo>
                  <a:pt x="506856" y="1960930"/>
                </a:lnTo>
                <a:lnTo>
                  <a:pt x="520446" y="1957489"/>
                </a:lnTo>
                <a:lnTo>
                  <a:pt x="524637" y="1950580"/>
                </a:lnTo>
                <a:lnTo>
                  <a:pt x="522858" y="1943785"/>
                </a:lnTo>
                <a:lnTo>
                  <a:pt x="49338" y="70723"/>
                </a:lnTo>
                <a:close/>
              </a:path>
              <a:path w="525145" h="1961514">
                <a:moveTo>
                  <a:pt x="18288" y="0"/>
                </a:moveTo>
                <a:lnTo>
                  <a:pt x="0" y="83185"/>
                </a:lnTo>
                <a:lnTo>
                  <a:pt x="24700" y="76946"/>
                </a:lnTo>
                <a:lnTo>
                  <a:pt x="21590" y="64643"/>
                </a:lnTo>
                <a:lnTo>
                  <a:pt x="19812" y="57912"/>
                </a:lnTo>
                <a:lnTo>
                  <a:pt x="23875" y="50927"/>
                </a:lnTo>
                <a:lnTo>
                  <a:pt x="30733" y="49276"/>
                </a:lnTo>
                <a:lnTo>
                  <a:pt x="37592" y="47498"/>
                </a:lnTo>
                <a:lnTo>
                  <a:pt x="59241" y="47498"/>
                </a:lnTo>
                <a:lnTo>
                  <a:pt x="18288" y="0"/>
                </a:lnTo>
                <a:close/>
              </a:path>
              <a:path w="525145" h="1961514">
                <a:moveTo>
                  <a:pt x="37592" y="47498"/>
                </a:moveTo>
                <a:lnTo>
                  <a:pt x="30733" y="49276"/>
                </a:lnTo>
                <a:lnTo>
                  <a:pt x="23875" y="50927"/>
                </a:lnTo>
                <a:lnTo>
                  <a:pt x="19812" y="57912"/>
                </a:lnTo>
                <a:lnTo>
                  <a:pt x="21556" y="64516"/>
                </a:lnTo>
                <a:lnTo>
                  <a:pt x="24700" y="76946"/>
                </a:lnTo>
                <a:lnTo>
                  <a:pt x="49338" y="70723"/>
                </a:lnTo>
                <a:lnTo>
                  <a:pt x="46227" y="58420"/>
                </a:lnTo>
                <a:lnTo>
                  <a:pt x="44450" y="51689"/>
                </a:lnTo>
                <a:lnTo>
                  <a:pt x="37592" y="47498"/>
                </a:lnTo>
                <a:close/>
              </a:path>
              <a:path w="525145" h="1961514">
                <a:moveTo>
                  <a:pt x="59241" y="47498"/>
                </a:moveTo>
                <a:lnTo>
                  <a:pt x="37592" y="47498"/>
                </a:lnTo>
                <a:lnTo>
                  <a:pt x="44450" y="51689"/>
                </a:lnTo>
                <a:lnTo>
                  <a:pt x="46227" y="58420"/>
                </a:lnTo>
                <a:lnTo>
                  <a:pt x="49338" y="70723"/>
                </a:lnTo>
                <a:lnTo>
                  <a:pt x="73914" y="64516"/>
                </a:lnTo>
                <a:lnTo>
                  <a:pt x="59241" y="474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2" y="2396108"/>
            <a:ext cx="9147810" cy="388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946785" algn="l"/>
                <a:tab pos="2173605" algn="l"/>
                <a:tab pos="3045460" algn="l"/>
                <a:tab pos="3759835" algn="l"/>
                <a:tab pos="4848860" algn="l"/>
                <a:tab pos="5128895" algn="l"/>
                <a:tab pos="5889625" algn="l"/>
                <a:tab pos="7244715" algn="l"/>
                <a:tab pos="7805420" algn="l"/>
                <a:tab pos="842581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itself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cache,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typically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16KB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64KB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cache,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processor,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included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package.</a:t>
            </a:r>
            <a:endParaRPr sz="22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unified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data,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typically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512KB</a:t>
            </a:r>
            <a:r>
              <a:rPr sz="2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1MB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Board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few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megabytes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SRAM,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faster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DRAM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Caches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inclusive,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8855" y="2536723"/>
            <a:ext cx="8400415" cy="3677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needs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examined.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found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Cache,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reads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found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Cache,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just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accessed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manner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main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future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words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fast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267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Cache</a:t>
            </a:r>
            <a:r>
              <a:rPr spc="-265" dirty="0"/>
              <a:t> </a:t>
            </a:r>
            <a:r>
              <a:rPr spc="-195" dirty="0"/>
              <a:t>Hit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Existence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Cache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transparent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to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processor.</a:t>
            </a:r>
            <a:endParaRPr sz="1800">
              <a:latin typeface="Lucida Sans Unicode"/>
              <a:cs typeface="Lucida Sans Unicode"/>
            </a:endParaRPr>
          </a:p>
          <a:p>
            <a:pPr marL="382270">
              <a:lnSpc>
                <a:spcPct val="100000"/>
              </a:lnSpc>
              <a:spcBef>
                <a:spcPts val="12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processor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issues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Read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Write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requests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in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same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manner.</a:t>
            </a:r>
            <a:endParaRPr sz="1800">
              <a:latin typeface="Lucida Sans Unicode"/>
              <a:cs typeface="Lucida Sans Unicode"/>
            </a:endParaRPr>
          </a:p>
          <a:p>
            <a:pPr marL="382270">
              <a:lnSpc>
                <a:spcPct val="100000"/>
              </a:lnSpc>
              <a:spcBef>
                <a:spcPts val="12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If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data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in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cache,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it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called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Read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or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Write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C00000"/>
                </a:solidFill>
              </a:rPr>
              <a:t>hit</a:t>
            </a:r>
            <a:r>
              <a:rPr sz="1800" spc="-20" dirty="0">
                <a:solidFill>
                  <a:srgbClr val="000000"/>
                </a:solidFill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382270">
              <a:lnSpc>
                <a:spcPct val="100000"/>
              </a:lnSpc>
              <a:spcBef>
                <a:spcPts val="13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000000"/>
                </a:solidFill>
              </a:rPr>
              <a:t>Read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hit:</a:t>
            </a:r>
            <a:endParaRPr sz="1800">
              <a:latin typeface="Lucida Sans Unicode"/>
              <a:cs typeface="Lucida Sans Unicode"/>
            </a:endParaRPr>
          </a:p>
          <a:p>
            <a:pPr marL="1047750" indent="-327660">
              <a:lnSpc>
                <a:spcPct val="100000"/>
              </a:lnSpc>
              <a:spcBef>
                <a:spcPts val="56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1048385" algn="l"/>
              </a:tabLst>
            </a:pP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data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obtained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from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cache.</a:t>
            </a:r>
            <a:endParaRPr sz="1800"/>
          </a:p>
          <a:p>
            <a:pPr marL="382270">
              <a:lnSpc>
                <a:spcPct val="100000"/>
              </a:lnSpc>
              <a:spcBef>
                <a:spcPts val="12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Write</a:t>
            </a:r>
            <a:r>
              <a:rPr sz="1800" spc="-20" dirty="0">
                <a:solidFill>
                  <a:srgbClr val="000000"/>
                </a:solidFill>
              </a:rPr>
              <a:t> hit:</a:t>
            </a:r>
            <a:endParaRPr sz="1800">
              <a:latin typeface="Lucida Sans Unicode"/>
              <a:cs typeface="Lucida Sans Unicode"/>
            </a:endParaRPr>
          </a:p>
          <a:p>
            <a:pPr marL="994410" indent="-274320">
              <a:lnSpc>
                <a:spcPct val="100000"/>
              </a:lnSpc>
              <a:spcBef>
                <a:spcPts val="57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95044" algn="l"/>
              </a:tabLst>
            </a:pPr>
            <a:r>
              <a:rPr sz="1800" dirty="0">
                <a:solidFill>
                  <a:srgbClr val="000000"/>
                </a:solidFill>
              </a:rPr>
              <a:t>Cache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has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replica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contents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main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memory.</a:t>
            </a:r>
            <a:endParaRPr sz="1800"/>
          </a:p>
          <a:p>
            <a:pPr marL="994410" marR="5080" indent="-274320">
              <a:lnSpc>
                <a:spcPct val="80000"/>
              </a:lnSpc>
              <a:spcBef>
                <a:spcPts val="100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95044" algn="l"/>
              </a:tabLst>
            </a:pPr>
            <a:r>
              <a:rPr sz="1800" dirty="0">
                <a:solidFill>
                  <a:srgbClr val="000000"/>
                </a:solidFill>
              </a:rPr>
              <a:t>Contents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cache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 the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main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memory</a:t>
            </a:r>
            <a:r>
              <a:rPr sz="1800" spc="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may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be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updated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simultaneously.</a:t>
            </a:r>
            <a:r>
              <a:rPr sz="1800" dirty="0">
                <a:solidFill>
                  <a:srgbClr val="000000"/>
                </a:solidFill>
              </a:rPr>
              <a:t> This is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C00000"/>
                </a:solidFill>
              </a:rPr>
              <a:t>write- </a:t>
            </a:r>
            <a:r>
              <a:rPr sz="1800" dirty="0">
                <a:solidFill>
                  <a:srgbClr val="C00000"/>
                </a:solidFill>
              </a:rPr>
              <a:t>through</a:t>
            </a:r>
            <a:r>
              <a:rPr sz="1800" spc="-65" dirty="0">
                <a:solidFill>
                  <a:srgbClr val="C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protocol.</a:t>
            </a:r>
            <a:endParaRPr sz="1800"/>
          </a:p>
          <a:p>
            <a:pPr marL="994410" marR="6985" indent="-274320">
              <a:lnSpc>
                <a:spcPts val="1730"/>
              </a:lnSpc>
              <a:spcBef>
                <a:spcPts val="98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95044" algn="l"/>
              </a:tabLst>
            </a:pPr>
            <a:r>
              <a:rPr sz="1800" dirty="0">
                <a:solidFill>
                  <a:srgbClr val="000000"/>
                </a:solidFill>
              </a:rPr>
              <a:t>Update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contents of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 cache,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mark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it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as updated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by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setting a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bit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known as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C00000"/>
                </a:solidFill>
              </a:rPr>
              <a:t>dirty</a:t>
            </a:r>
            <a:r>
              <a:rPr sz="1800" spc="10" dirty="0">
                <a:solidFill>
                  <a:srgbClr val="C00000"/>
                </a:solidFill>
              </a:rPr>
              <a:t> </a:t>
            </a:r>
            <a:r>
              <a:rPr sz="1800" spc="-25" dirty="0">
                <a:solidFill>
                  <a:srgbClr val="C00000"/>
                </a:solidFill>
              </a:rPr>
              <a:t>bit </a:t>
            </a:r>
            <a:r>
              <a:rPr sz="1800" dirty="0">
                <a:solidFill>
                  <a:srgbClr val="000000"/>
                </a:solidFill>
              </a:rPr>
              <a:t>or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C00000"/>
                </a:solidFill>
              </a:rPr>
              <a:t>modified</a:t>
            </a:r>
            <a:r>
              <a:rPr sz="1800" spc="-10" dirty="0">
                <a:solidFill>
                  <a:srgbClr val="C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bit.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contents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main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memory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are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updated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when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this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block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replaced.</a:t>
            </a:r>
            <a:endParaRPr sz="1800"/>
          </a:p>
          <a:p>
            <a:pPr marL="994410" indent="-274320">
              <a:lnSpc>
                <a:spcPct val="100000"/>
              </a:lnSpc>
              <a:spcBef>
                <a:spcPts val="58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995044" algn="l"/>
              </a:tabLst>
            </a:pPr>
            <a:r>
              <a:rPr sz="1800" dirty="0">
                <a:solidFill>
                  <a:srgbClr val="000000"/>
                </a:solidFill>
              </a:rPr>
              <a:t>This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is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C00000"/>
                </a:solidFill>
              </a:rPr>
              <a:t>write-</a:t>
            </a:r>
            <a:r>
              <a:rPr sz="1800" dirty="0">
                <a:solidFill>
                  <a:srgbClr val="C00000"/>
                </a:solidFill>
              </a:rPr>
              <a:t>back</a:t>
            </a:r>
            <a:r>
              <a:rPr sz="1800" spc="-25" dirty="0">
                <a:solidFill>
                  <a:srgbClr val="C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or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C00000"/>
                </a:solidFill>
              </a:rPr>
              <a:t>copy-</a:t>
            </a:r>
            <a:r>
              <a:rPr sz="1800" dirty="0">
                <a:solidFill>
                  <a:srgbClr val="C00000"/>
                </a:solidFill>
              </a:rPr>
              <a:t>back</a:t>
            </a:r>
            <a:r>
              <a:rPr sz="1800" spc="-30" dirty="0">
                <a:solidFill>
                  <a:srgbClr val="C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protocol.</a:t>
            </a:r>
            <a:endParaRPr sz="180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Cache</a:t>
            </a:r>
            <a:r>
              <a:rPr spc="-265" dirty="0"/>
              <a:t> </a:t>
            </a:r>
            <a:r>
              <a:rPr spc="-280" dirty="0"/>
              <a:t>Miss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75713"/>
            <a:ext cx="9722485" cy="439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Read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miss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Write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miss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occurs.</a:t>
            </a:r>
            <a:endParaRPr sz="18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spcBef>
                <a:spcPts val="173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miss: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requested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9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transferred,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forwarded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processor.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ts val="2055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  <a:tab pos="7934959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forwarded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processor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soon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	transferred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without</a:t>
            </a:r>
            <a:endParaRPr sz="1800">
              <a:latin typeface="Times New Roman"/>
              <a:cs typeface="Times New Roman"/>
            </a:endParaRPr>
          </a:p>
          <a:p>
            <a:pPr marL="743585">
              <a:lnSpc>
                <a:spcPts val="2055"/>
              </a:lnSpc>
            </a:pPr>
            <a:r>
              <a:rPr sz="1800" dirty="0">
                <a:latin typeface="Times New Roman"/>
                <a:cs typeface="Times New Roman"/>
              </a:rPr>
              <a:t>waiting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entire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transferred.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load-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through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early-restart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spcBef>
                <a:spcPts val="173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Write-</a:t>
            </a:r>
            <a:r>
              <a:rPr sz="1800" spc="-20" dirty="0">
                <a:latin typeface="Times New Roman"/>
                <a:cs typeface="Times New Roman"/>
              </a:rPr>
              <a:t>miss:</a:t>
            </a:r>
            <a:endParaRPr sz="18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spc="-25" dirty="0">
                <a:latin typeface="Times New Roman"/>
                <a:cs typeface="Times New Roman"/>
              </a:rPr>
              <a:t>Write-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protocol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contents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updated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directly.</a:t>
            </a:r>
            <a:endParaRPr sz="1800">
              <a:latin typeface="Times New Roman"/>
              <a:cs typeface="Times New Roman"/>
            </a:endParaRPr>
          </a:p>
          <a:p>
            <a:pPr marL="743585" marR="5715" indent="-274320">
              <a:lnSpc>
                <a:spcPts val="1950"/>
              </a:lnSpc>
              <a:spcBef>
                <a:spcPts val="1030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743585" algn="l"/>
              </a:tabLst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write-</a:t>
            </a:r>
            <a:r>
              <a:rPr sz="1800" dirty="0">
                <a:latin typeface="Times New Roman"/>
                <a:cs typeface="Times New Roman"/>
              </a:rPr>
              <a:t>back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protocol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used,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containing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addressed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brought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cache.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overwritten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measured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quantity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Hit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Ratio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Hit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Ratio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Hit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Hit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Miss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(CPU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077718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Control</a:t>
            </a:r>
            <a:r>
              <a:rPr spc="-250" dirty="0"/>
              <a:t> </a:t>
            </a:r>
            <a:r>
              <a:rPr spc="-365" dirty="0"/>
              <a:t>Bus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9333" y="2205986"/>
            <a:ext cx="9337675" cy="418782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synchronized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controlled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 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shared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components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use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command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among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validity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16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unidirectional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bidirectional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collectively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0173" y="596149"/>
            <a:ext cx="3352687" cy="1441900"/>
          </a:xfrm>
          <a:prstGeom prst="rect">
            <a:avLst/>
          </a:prstGeom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56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Write</a:t>
            </a:r>
            <a:r>
              <a:rPr spc="-23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4266" y="2429636"/>
            <a:ext cx="7732395" cy="346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888365" algn="l"/>
                <a:tab pos="2233295" algn="l"/>
                <a:tab pos="3156585" algn="l"/>
                <a:tab pos="3569970" algn="l"/>
                <a:tab pos="4424680" algn="l"/>
                <a:tab pos="6099810" algn="l"/>
                <a:tab pos="64643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aspect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concerned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requests.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278890" algn="l"/>
                <a:tab pos="1847850" algn="l"/>
                <a:tab pos="2637155" algn="l"/>
                <a:tab pos="3324225" algn="l"/>
                <a:tab pos="3656329" algn="l"/>
                <a:tab pos="4479925" algn="l"/>
                <a:tab pos="4912360" algn="l"/>
                <a:tab pos="5871210" algn="l"/>
                <a:tab pos="6862445" algn="l"/>
                <a:tab pos="719264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read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operation,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involved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write,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ways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writing.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673857" y="2321814"/>
              <a:ext cx="1793875" cy="727075"/>
            </a:xfrm>
            <a:custGeom>
              <a:avLst/>
              <a:gdLst/>
              <a:ahLst/>
              <a:cxnLst/>
              <a:rect l="l" t="t" r="r" b="b"/>
              <a:pathLst>
                <a:path w="1793875" h="727075">
                  <a:moveTo>
                    <a:pt x="16725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605789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8" y="726948"/>
                  </a:lnTo>
                  <a:lnTo>
                    <a:pt x="1672590" y="726948"/>
                  </a:lnTo>
                  <a:lnTo>
                    <a:pt x="1719756" y="717428"/>
                  </a:lnTo>
                  <a:lnTo>
                    <a:pt x="1758267" y="691467"/>
                  </a:lnTo>
                  <a:lnTo>
                    <a:pt x="1784228" y="652956"/>
                  </a:lnTo>
                  <a:lnTo>
                    <a:pt x="1793747" y="605789"/>
                  </a:lnTo>
                  <a:lnTo>
                    <a:pt x="1793747" y="121158"/>
                  </a:lnTo>
                  <a:lnTo>
                    <a:pt x="1784228" y="73991"/>
                  </a:lnTo>
                  <a:lnTo>
                    <a:pt x="1758267" y="35480"/>
                  </a:lnTo>
                  <a:lnTo>
                    <a:pt x="1719756" y="9519"/>
                  </a:lnTo>
                  <a:lnTo>
                    <a:pt x="167259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73857" y="2321814"/>
              <a:ext cx="1793875" cy="727075"/>
            </a:xfrm>
            <a:custGeom>
              <a:avLst/>
              <a:gdLst/>
              <a:ahLst/>
              <a:cxnLst/>
              <a:rect l="l" t="t" r="r" b="b"/>
              <a:pathLst>
                <a:path w="1793875" h="727075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1672590" y="0"/>
                  </a:lnTo>
                  <a:lnTo>
                    <a:pt x="1719756" y="9519"/>
                  </a:lnTo>
                  <a:lnTo>
                    <a:pt x="1758267" y="35480"/>
                  </a:lnTo>
                  <a:lnTo>
                    <a:pt x="1784228" y="73991"/>
                  </a:lnTo>
                  <a:lnTo>
                    <a:pt x="1793747" y="121158"/>
                  </a:lnTo>
                  <a:lnTo>
                    <a:pt x="1793747" y="605789"/>
                  </a:lnTo>
                  <a:lnTo>
                    <a:pt x="1784228" y="652956"/>
                  </a:lnTo>
                  <a:lnTo>
                    <a:pt x="1758267" y="691467"/>
                  </a:lnTo>
                  <a:lnTo>
                    <a:pt x="1719756" y="717428"/>
                  </a:lnTo>
                  <a:lnTo>
                    <a:pt x="1672590" y="726948"/>
                  </a:lnTo>
                  <a:lnTo>
                    <a:pt x="121158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89"/>
                  </a:lnTo>
                  <a:lnTo>
                    <a:pt x="0" y="121158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3857" y="3362705"/>
              <a:ext cx="1793875" cy="547370"/>
            </a:xfrm>
            <a:custGeom>
              <a:avLst/>
              <a:gdLst/>
              <a:ahLst/>
              <a:cxnLst/>
              <a:rect l="l" t="t" r="r" b="b"/>
              <a:pathLst>
                <a:path w="1793875" h="547370">
                  <a:moveTo>
                    <a:pt x="1702562" y="0"/>
                  </a:moveTo>
                  <a:lnTo>
                    <a:pt x="91186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6"/>
                  </a:lnTo>
                  <a:lnTo>
                    <a:pt x="0" y="455930"/>
                  </a:lnTo>
                  <a:lnTo>
                    <a:pt x="7157" y="491448"/>
                  </a:lnTo>
                  <a:lnTo>
                    <a:pt x="26685" y="520430"/>
                  </a:lnTo>
                  <a:lnTo>
                    <a:pt x="55667" y="539958"/>
                  </a:lnTo>
                  <a:lnTo>
                    <a:pt x="91186" y="547116"/>
                  </a:lnTo>
                  <a:lnTo>
                    <a:pt x="1702562" y="547116"/>
                  </a:lnTo>
                  <a:lnTo>
                    <a:pt x="1738080" y="539958"/>
                  </a:lnTo>
                  <a:lnTo>
                    <a:pt x="1767062" y="520430"/>
                  </a:lnTo>
                  <a:lnTo>
                    <a:pt x="1786590" y="491448"/>
                  </a:lnTo>
                  <a:lnTo>
                    <a:pt x="1793747" y="455930"/>
                  </a:lnTo>
                  <a:lnTo>
                    <a:pt x="1793747" y="91186"/>
                  </a:lnTo>
                  <a:lnTo>
                    <a:pt x="1786590" y="55667"/>
                  </a:lnTo>
                  <a:lnTo>
                    <a:pt x="1767062" y="26685"/>
                  </a:lnTo>
                  <a:lnTo>
                    <a:pt x="1738080" y="7157"/>
                  </a:lnTo>
                  <a:lnTo>
                    <a:pt x="1702562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3857" y="3362705"/>
              <a:ext cx="1793875" cy="547370"/>
            </a:xfrm>
            <a:custGeom>
              <a:avLst/>
              <a:gdLst/>
              <a:ahLst/>
              <a:cxnLst/>
              <a:rect l="l" t="t" r="r" b="b"/>
              <a:pathLst>
                <a:path w="1793875" h="547370">
                  <a:moveTo>
                    <a:pt x="0" y="91186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6" y="0"/>
                  </a:lnTo>
                  <a:lnTo>
                    <a:pt x="1702562" y="0"/>
                  </a:lnTo>
                  <a:lnTo>
                    <a:pt x="1738080" y="7157"/>
                  </a:lnTo>
                  <a:lnTo>
                    <a:pt x="1767062" y="26685"/>
                  </a:lnTo>
                  <a:lnTo>
                    <a:pt x="1786590" y="55667"/>
                  </a:lnTo>
                  <a:lnTo>
                    <a:pt x="1793747" y="91186"/>
                  </a:lnTo>
                  <a:lnTo>
                    <a:pt x="1793747" y="455930"/>
                  </a:lnTo>
                  <a:lnTo>
                    <a:pt x="1786590" y="491448"/>
                  </a:lnTo>
                  <a:lnTo>
                    <a:pt x="1767062" y="520430"/>
                  </a:lnTo>
                  <a:lnTo>
                    <a:pt x="1738080" y="539958"/>
                  </a:lnTo>
                  <a:lnTo>
                    <a:pt x="1702562" y="547116"/>
                  </a:lnTo>
                  <a:lnTo>
                    <a:pt x="91186" y="547116"/>
                  </a:lnTo>
                  <a:lnTo>
                    <a:pt x="55667" y="539958"/>
                  </a:lnTo>
                  <a:lnTo>
                    <a:pt x="26685" y="520430"/>
                  </a:lnTo>
                  <a:lnTo>
                    <a:pt x="7157" y="491448"/>
                  </a:lnTo>
                  <a:lnTo>
                    <a:pt x="0" y="455930"/>
                  </a:lnTo>
                  <a:lnTo>
                    <a:pt x="0" y="91186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3857" y="4319778"/>
              <a:ext cx="1793875" cy="727075"/>
            </a:xfrm>
            <a:custGeom>
              <a:avLst/>
              <a:gdLst/>
              <a:ahLst/>
              <a:cxnLst/>
              <a:rect l="l" t="t" r="r" b="b"/>
              <a:pathLst>
                <a:path w="1793875" h="727075">
                  <a:moveTo>
                    <a:pt x="16725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605790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8" y="726948"/>
                  </a:lnTo>
                  <a:lnTo>
                    <a:pt x="1672590" y="726948"/>
                  </a:lnTo>
                  <a:lnTo>
                    <a:pt x="1719756" y="717428"/>
                  </a:lnTo>
                  <a:lnTo>
                    <a:pt x="1758267" y="691467"/>
                  </a:lnTo>
                  <a:lnTo>
                    <a:pt x="1784228" y="652956"/>
                  </a:lnTo>
                  <a:lnTo>
                    <a:pt x="1793747" y="605790"/>
                  </a:lnTo>
                  <a:lnTo>
                    <a:pt x="1793747" y="121158"/>
                  </a:lnTo>
                  <a:lnTo>
                    <a:pt x="1784228" y="73991"/>
                  </a:lnTo>
                  <a:lnTo>
                    <a:pt x="1758267" y="35480"/>
                  </a:lnTo>
                  <a:lnTo>
                    <a:pt x="1719756" y="9519"/>
                  </a:lnTo>
                  <a:lnTo>
                    <a:pt x="167259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3857" y="4319778"/>
              <a:ext cx="1793875" cy="727075"/>
            </a:xfrm>
            <a:custGeom>
              <a:avLst/>
              <a:gdLst/>
              <a:ahLst/>
              <a:cxnLst/>
              <a:rect l="l" t="t" r="r" b="b"/>
              <a:pathLst>
                <a:path w="1793875" h="727075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1672590" y="0"/>
                  </a:lnTo>
                  <a:lnTo>
                    <a:pt x="1719756" y="9519"/>
                  </a:lnTo>
                  <a:lnTo>
                    <a:pt x="1758267" y="35480"/>
                  </a:lnTo>
                  <a:lnTo>
                    <a:pt x="1784228" y="73991"/>
                  </a:lnTo>
                  <a:lnTo>
                    <a:pt x="1793747" y="121158"/>
                  </a:lnTo>
                  <a:lnTo>
                    <a:pt x="1793747" y="605790"/>
                  </a:lnTo>
                  <a:lnTo>
                    <a:pt x="1784228" y="652956"/>
                  </a:lnTo>
                  <a:lnTo>
                    <a:pt x="1758267" y="691467"/>
                  </a:lnTo>
                  <a:lnTo>
                    <a:pt x="1719756" y="717428"/>
                  </a:lnTo>
                  <a:lnTo>
                    <a:pt x="1672590" y="726948"/>
                  </a:lnTo>
                  <a:lnTo>
                    <a:pt x="121158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90"/>
                  </a:lnTo>
                  <a:lnTo>
                    <a:pt x="0" y="121158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007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Write</a:t>
            </a:r>
            <a:r>
              <a:rPr spc="-235" dirty="0"/>
              <a:t> </a:t>
            </a:r>
            <a:r>
              <a:rPr spc="-70" dirty="0"/>
              <a:t>through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91636" y="3507485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Verdana"/>
                <a:cs typeface="Verdana"/>
              </a:rPr>
              <a:t>Cache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9307" y="2398267"/>
            <a:ext cx="94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Main Memory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54905" y="2312289"/>
            <a:ext cx="4990465" cy="2744470"/>
            <a:chOff x="4454905" y="2312289"/>
            <a:chExt cx="4990465" cy="2744470"/>
          </a:xfrm>
        </p:grpSpPr>
        <p:sp>
          <p:nvSpPr>
            <p:cNvPr id="13" name="object 13"/>
            <p:cNvSpPr/>
            <p:nvPr/>
          </p:nvSpPr>
          <p:spPr>
            <a:xfrm>
              <a:off x="4454906" y="2647949"/>
              <a:ext cx="577850" cy="2049145"/>
            </a:xfrm>
            <a:custGeom>
              <a:avLst/>
              <a:gdLst/>
              <a:ahLst/>
              <a:cxnLst/>
              <a:rect l="l" t="t" r="r" b="b"/>
              <a:pathLst>
                <a:path w="577850" h="2049145">
                  <a:moveTo>
                    <a:pt x="357505" y="982091"/>
                  </a:moveTo>
                  <a:lnTo>
                    <a:pt x="351790" y="976376"/>
                  </a:lnTo>
                  <a:lnTo>
                    <a:pt x="101600" y="976376"/>
                  </a:lnTo>
                  <a:lnTo>
                    <a:pt x="101600" y="950976"/>
                  </a:lnTo>
                  <a:lnTo>
                    <a:pt x="25400" y="989076"/>
                  </a:lnTo>
                  <a:lnTo>
                    <a:pt x="101600" y="1027176"/>
                  </a:lnTo>
                  <a:lnTo>
                    <a:pt x="101600" y="1001776"/>
                  </a:lnTo>
                  <a:lnTo>
                    <a:pt x="332105" y="1001776"/>
                  </a:lnTo>
                  <a:lnTo>
                    <a:pt x="332105" y="2023110"/>
                  </a:lnTo>
                  <a:lnTo>
                    <a:pt x="5715" y="2023110"/>
                  </a:lnTo>
                  <a:lnTo>
                    <a:pt x="0" y="2028825"/>
                  </a:lnTo>
                  <a:lnTo>
                    <a:pt x="0" y="2042795"/>
                  </a:lnTo>
                  <a:lnTo>
                    <a:pt x="5715" y="2048510"/>
                  </a:lnTo>
                  <a:lnTo>
                    <a:pt x="351790" y="2048510"/>
                  </a:lnTo>
                  <a:lnTo>
                    <a:pt x="357505" y="2042795"/>
                  </a:lnTo>
                  <a:lnTo>
                    <a:pt x="357505" y="2035810"/>
                  </a:lnTo>
                  <a:lnTo>
                    <a:pt x="357505" y="2023110"/>
                  </a:lnTo>
                  <a:lnTo>
                    <a:pt x="357505" y="1001776"/>
                  </a:lnTo>
                  <a:lnTo>
                    <a:pt x="357505" y="989076"/>
                  </a:lnTo>
                  <a:lnTo>
                    <a:pt x="357505" y="982091"/>
                  </a:lnTo>
                  <a:close/>
                </a:path>
                <a:path w="577850" h="2049145">
                  <a:moveTo>
                    <a:pt x="577469" y="31115"/>
                  </a:moveTo>
                  <a:lnTo>
                    <a:pt x="571754" y="25400"/>
                  </a:lnTo>
                  <a:lnTo>
                    <a:pt x="88900" y="25400"/>
                  </a:lnTo>
                  <a:lnTo>
                    <a:pt x="88900" y="0"/>
                  </a:lnTo>
                  <a:lnTo>
                    <a:pt x="12700" y="38100"/>
                  </a:lnTo>
                  <a:lnTo>
                    <a:pt x="88900" y="76200"/>
                  </a:lnTo>
                  <a:lnTo>
                    <a:pt x="88900" y="50800"/>
                  </a:lnTo>
                  <a:lnTo>
                    <a:pt x="552069" y="50800"/>
                  </a:lnTo>
                  <a:lnTo>
                    <a:pt x="552069" y="2043049"/>
                  </a:lnTo>
                  <a:lnTo>
                    <a:pt x="557784" y="2048637"/>
                  </a:lnTo>
                  <a:lnTo>
                    <a:pt x="571754" y="2048637"/>
                  </a:lnTo>
                  <a:lnTo>
                    <a:pt x="577469" y="2043049"/>
                  </a:lnTo>
                  <a:lnTo>
                    <a:pt x="577469" y="50800"/>
                  </a:lnTo>
                  <a:lnTo>
                    <a:pt x="577469" y="38100"/>
                  </a:lnTo>
                  <a:lnTo>
                    <a:pt x="577469" y="31115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3741" y="4682490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>
                  <a:moveTo>
                    <a:pt x="0" y="0"/>
                  </a:moveTo>
                  <a:lnTo>
                    <a:pt x="226313" y="0"/>
                  </a:lnTo>
                </a:path>
              </a:pathLst>
            </a:custGeom>
            <a:ln w="2540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7713" y="2321814"/>
              <a:ext cx="1793875" cy="722630"/>
            </a:xfrm>
            <a:custGeom>
              <a:avLst/>
              <a:gdLst/>
              <a:ahLst/>
              <a:cxnLst/>
              <a:rect l="l" t="t" r="r" b="b"/>
              <a:pathLst>
                <a:path w="1793875" h="722630">
                  <a:moveTo>
                    <a:pt x="1673352" y="0"/>
                  </a:moveTo>
                  <a:lnTo>
                    <a:pt x="120395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9453" y="648866"/>
                  </a:lnTo>
                  <a:lnTo>
                    <a:pt x="35242" y="687133"/>
                  </a:lnTo>
                  <a:lnTo>
                    <a:pt x="73509" y="712922"/>
                  </a:lnTo>
                  <a:lnTo>
                    <a:pt x="120395" y="722376"/>
                  </a:lnTo>
                  <a:lnTo>
                    <a:pt x="1673352" y="722376"/>
                  </a:lnTo>
                  <a:lnTo>
                    <a:pt x="1720238" y="712922"/>
                  </a:lnTo>
                  <a:lnTo>
                    <a:pt x="1758505" y="687133"/>
                  </a:lnTo>
                  <a:lnTo>
                    <a:pt x="1784294" y="648866"/>
                  </a:lnTo>
                  <a:lnTo>
                    <a:pt x="1793747" y="601980"/>
                  </a:lnTo>
                  <a:lnTo>
                    <a:pt x="1793747" y="120396"/>
                  </a:lnTo>
                  <a:lnTo>
                    <a:pt x="1784294" y="73509"/>
                  </a:lnTo>
                  <a:lnTo>
                    <a:pt x="1758505" y="35242"/>
                  </a:lnTo>
                  <a:lnTo>
                    <a:pt x="1720238" y="9453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7713" y="2321814"/>
              <a:ext cx="1793875" cy="722630"/>
            </a:xfrm>
            <a:custGeom>
              <a:avLst/>
              <a:gdLst/>
              <a:ahLst/>
              <a:cxnLst/>
              <a:rect l="l" t="t" r="r" b="b"/>
              <a:pathLst>
                <a:path w="1793875" h="72263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1673352" y="0"/>
                  </a:lnTo>
                  <a:lnTo>
                    <a:pt x="1720238" y="9453"/>
                  </a:lnTo>
                  <a:lnTo>
                    <a:pt x="1758505" y="35242"/>
                  </a:lnTo>
                  <a:lnTo>
                    <a:pt x="1784294" y="73509"/>
                  </a:lnTo>
                  <a:lnTo>
                    <a:pt x="1793747" y="120396"/>
                  </a:lnTo>
                  <a:lnTo>
                    <a:pt x="1793747" y="601980"/>
                  </a:lnTo>
                  <a:lnTo>
                    <a:pt x="1784294" y="648866"/>
                  </a:lnTo>
                  <a:lnTo>
                    <a:pt x="1758505" y="687133"/>
                  </a:lnTo>
                  <a:lnTo>
                    <a:pt x="1720238" y="712922"/>
                  </a:lnTo>
                  <a:lnTo>
                    <a:pt x="1673352" y="722376"/>
                  </a:lnTo>
                  <a:lnTo>
                    <a:pt x="120395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40573" y="3374898"/>
              <a:ext cx="1795780" cy="542925"/>
            </a:xfrm>
            <a:custGeom>
              <a:avLst/>
              <a:gdLst/>
              <a:ahLst/>
              <a:cxnLst/>
              <a:rect l="l" t="t" r="r" b="b"/>
              <a:pathLst>
                <a:path w="1795779" h="542925">
                  <a:moveTo>
                    <a:pt x="1704848" y="0"/>
                  </a:moveTo>
                  <a:lnTo>
                    <a:pt x="90424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4"/>
                  </a:lnTo>
                  <a:lnTo>
                    <a:pt x="0" y="452119"/>
                  </a:ln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4" y="542544"/>
                  </a:lnTo>
                  <a:lnTo>
                    <a:pt x="1704848" y="542544"/>
                  </a:lnTo>
                  <a:lnTo>
                    <a:pt x="1740032" y="535433"/>
                  </a:lnTo>
                  <a:lnTo>
                    <a:pt x="1768776" y="516048"/>
                  </a:lnTo>
                  <a:lnTo>
                    <a:pt x="1788161" y="487304"/>
                  </a:lnTo>
                  <a:lnTo>
                    <a:pt x="1795272" y="452119"/>
                  </a:lnTo>
                  <a:lnTo>
                    <a:pt x="1795272" y="90424"/>
                  </a:lnTo>
                  <a:lnTo>
                    <a:pt x="1788161" y="55239"/>
                  </a:lnTo>
                  <a:lnTo>
                    <a:pt x="1768776" y="26495"/>
                  </a:lnTo>
                  <a:lnTo>
                    <a:pt x="1740032" y="7110"/>
                  </a:lnTo>
                  <a:lnTo>
                    <a:pt x="170484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0573" y="3374898"/>
              <a:ext cx="1795780" cy="542925"/>
            </a:xfrm>
            <a:custGeom>
              <a:avLst/>
              <a:gdLst/>
              <a:ahLst/>
              <a:cxnLst/>
              <a:rect l="l" t="t" r="r" b="b"/>
              <a:pathLst>
                <a:path w="1795779" h="542925">
                  <a:moveTo>
                    <a:pt x="0" y="90424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4" y="0"/>
                  </a:lnTo>
                  <a:lnTo>
                    <a:pt x="1704848" y="0"/>
                  </a:lnTo>
                  <a:lnTo>
                    <a:pt x="1740032" y="7110"/>
                  </a:lnTo>
                  <a:lnTo>
                    <a:pt x="1768776" y="26495"/>
                  </a:lnTo>
                  <a:lnTo>
                    <a:pt x="1788161" y="55239"/>
                  </a:lnTo>
                  <a:lnTo>
                    <a:pt x="1795272" y="90424"/>
                  </a:lnTo>
                  <a:lnTo>
                    <a:pt x="1795272" y="452119"/>
                  </a:lnTo>
                  <a:lnTo>
                    <a:pt x="1788161" y="487304"/>
                  </a:lnTo>
                  <a:lnTo>
                    <a:pt x="1768776" y="516048"/>
                  </a:lnTo>
                  <a:lnTo>
                    <a:pt x="1740032" y="535433"/>
                  </a:lnTo>
                  <a:lnTo>
                    <a:pt x="1704848" y="542544"/>
                  </a:lnTo>
                  <a:lnTo>
                    <a:pt x="90424" y="542544"/>
                  </a:lnTo>
                  <a:lnTo>
                    <a:pt x="55239" y="535433"/>
                  </a:lnTo>
                  <a:lnTo>
                    <a:pt x="26495" y="516048"/>
                  </a:lnTo>
                  <a:lnTo>
                    <a:pt x="7110" y="487304"/>
                  </a:lnTo>
                  <a:lnTo>
                    <a:pt x="0" y="452119"/>
                  </a:lnTo>
                  <a:lnTo>
                    <a:pt x="0" y="9042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40573" y="4324350"/>
              <a:ext cx="1795780" cy="722630"/>
            </a:xfrm>
            <a:custGeom>
              <a:avLst/>
              <a:gdLst/>
              <a:ahLst/>
              <a:cxnLst/>
              <a:rect l="l" t="t" r="r" b="b"/>
              <a:pathLst>
                <a:path w="1795779" h="722629">
                  <a:moveTo>
                    <a:pt x="1674876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601980"/>
                  </a:lnTo>
                  <a:lnTo>
                    <a:pt x="9453" y="648866"/>
                  </a:lnTo>
                  <a:lnTo>
                    <a:pt x="35242" y="687133"/>
                  </a:lnTo>
                  <a:lnTo>
                    <a:pt x="73509" y="712922"/>
                  </a:lnTo>
                  <a:lnTo>
                    <a:pt x="120396" y="722376"/>
                  </a:lnTo>
                  <a:lnTo>
                    <a:pt x="1674876" y="722376"/>
                  </a:lnTo>
                  <a:lnTo>
                    <a:pt x="1721762" y="712922"/>
                  </a:lnTo>
                  <a:lnTo>
                    <a:pt x="1760029" y="687133"/>
                  </a:lnTo>
                  <a:lnTo>
                    <a:pt x="1785818" y="648866"/>
                  </a:lnTo>
                  <a:lnTo>
                    <a:pt x="1795272" y="601980"/>
                  </a:lnTo>
                  <a:lnTo>
                    <a:pt x="1795272" y="120395"/>
                  </a:lnTo>
                  <a:lnTo>
                    <a:pt x="1785818" y="73509"/>
                  </a:lnTo>
                  <a:lnTo>
                    <a:pt x="1760029" y="35242"/>
                  </a:lnTo>
                  <a:lnTo>
                    <a:pt x="1721762" y="9453"/>
                  </a:lnTo>
                  <a:lnTo>
                    <a:pt x="167487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0573" y="4324350"/>
              <a:ext cx="1795780" cy="722630"/>
            </a:xfrm>
            <a:custGeom>
              <a:avLst/>
              <a:gdLst/>
              <a:ahLst/>
              <a:cxnLst/>
              <a:rect l="l" t="t" r="r" b="b"/>
              <a:pathLst>
                <a:path w="1795779" h="722629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1674876" y="0"/>
                  </a:lnTo>
                  <a:lnTo>
                    <a:pt x="1721762" y="9453"/>
                  </a:lnTo>
                  <a:lnTo>
                    <a:pt x="1760029" y="35242"/>
                  </a:lnTo>
                  <a:lnTo>
                    <a:pt x="1785818" y="73509"/>
                  </a:lnTo>
                  <a:lnTo>
                    <a:pt x="1795272" y="120395"/>
                  </a:lnTo>
                  <a:lnTo>
                    <a:pt x="1795272" y="601980"/>
                  </a:lnTo>
                  <a:lnTo>
                    <a:pt x="1785818" y="648866"/>
                  </a:lnTo>
                  <a:lnTo>
                    <a:pt x="1760029" y="687133"/>
                  </a:lnTo>
                  <a:lnTo>
                    <a:pt x="1721762" y="712922"/>
                  </a:lnTo>
                  <a:lnTo>
                    <a:pt x="1674876" y="722376"/>
                  </a:lnTo>
                  <a:lnTo>
                    <a:pt x="120396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5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59738" y="4558029"/>
            <a:ext cx="8917940" cy="215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algn="ctr">
              <a:lnSpc>
                <a:spcPct val="100000"/>
              </a:lnSpc>
              <a:spcBef>
                <a:spcPts val="100"/>
              </a:spcBef>
              <a:tabLst>
                <a:tab pos="5203190" algn="l"/>
              </a:tabLst>
            </a:pPr>
            <a:r>
              <a:rPr sz="2700" spc="-37" baseline="1543" dirty="0">
                <a:latin typeface="Verdana"/>
                <a:cs typeface="Verdana"/>
              </a:rPr>
              <a:t>CPU</a:t>
            </a:r>
            <a:r>
              <a:rPr sz="2700" baseline="1543" dirty="0">
                <a:latin typeface="Verdana"/>
                <a:cs typeface="Verdana"/>
              </a:rPr>
              <a:t>	</a:t>
            </a:r>
            <a:r>
              <a:rPr sz="1800" spc="-25" dirty="0"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being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reside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 memory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9877" y="3518661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Verdana"/>
                <a:cs typeface="Verdana"/>
              </a:rPr>
              <a:t>Cache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7547" y="2417190"/>
            <a:ext cx="940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Main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Memory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392666" y="2644901"/>
            <a:ext cx="441959" cy="2110105"/>
          </a:xfrm>
          <a:custGeom>
            <a:avLst/>
            <a:gdLst/>
            <a:ahLst/>
            <a:cxnLst/>
            <a:rect l="l" t="t" r="r" b="b"/>
            <a:pathLst>
              <a:path w="441959" h="2110104">
                <a:moveTo>
                  <a:pt x="19684" y="2073529"/>
                </a:moveTo>
                <a:lnTo>
                  <a:pt x="5714" y="2073529"/>
                </a:lnTo>
                <a:lnTo>
                  <a:pt x="0" y="2079244"/>
                </a:lnTo>
                <a:lnTo>
                  <a:pt x="0" y="2104136"/>
                </a:lnTo>
                <a:lnTo>
                  <a:pt x="5714" y="2109851"/>
                </a:lnTo>
                <a:lnTo>
                  <a:pt x="435863" y="2109851"/>
                </a:lnTo>
                <a:lnTo>
                  <a:pt x="441451" y="2104136"/>
                </a:lnTo>
                <a:lnTo>
                  <a:pt x="441451" y="2097151"/>
                </a:lnTo>
                <a:lnTo>
                  <a:pt x="25400" y="2097151"/>
                </a:lnTo>
                <a:lnTo>
                  <a:pt x="12700" y="2084451"/>
                </a:lnTo>
                <a:lnTo>
                  <a:pt x="25400" y="2084451"/>
                </a:lnTo>
                <a:lnTo>
                  <a:pt x="25400" y="2079244"/>
                </a:lnTo>
                <a:lnTo>
                  <a:pt x="19684" y="2073529"/>
                </a:lnTo>
                <a:close/>
              </a:path>
              <a:path w="441959" h="2110104">
                <a:moveTo>
                  <a:pt x="25400" y="2084451"/>
                </a:moveTo>
                <a:lnTo>
                  <a:pt x="12700" y="2084451"/>
                </a:lnTo>
                <a:lnTo>
                  <a:pt x="25400" y="2097151"/>
                </a:lnTo>
                <a:lnTo>
                  <a:pt x="25400" y="2084451"/>
                </a:lnTo>
                <a:close/>
              </a:path>
              <a:path w="441959" h="2110104">
                <a:moveTo>
                  <a:pt x="416051" y="2084451"/>
                </a:moveTo>
                <a:lnTo>
                  <a:pt x="25400" y="2084451"/>
                </a:lnTo>
                <a:lnTo>
                  <a:pt x="25400" y="2097151"/>
                </a:lnTo>
                <a:lnTo>
                  <a:pt x="416051" y="2097151"/>
                </a:lnTo>
                <a:lnTo>
                  <a:pt x="416051" y="2084451"/>
                </a:lnTo>
                <a:close/>
              </a:path>
              <a:path w="441959" h="2110104">
                <a:moveTo>
                  <a:pt x="416051" y="38100"/>
                </a:moveTo>
                <a:lnTo>
                  <a:pt x="416051" y="2097151"/>
                </a:lnTo>
                <a:lnTo>
                  <a:pt x="428751" y="2084451"/>
                </a:lnTo>
                <a:lnTo>
                  <a:pt x="441451" y="2084450"/>
                </a:lnTo>
                <a:lnTo>
                  <a:pt x="441451" y="50800"/>
                </a:lnTo>
                <a:lnTo>
                  <a:pt x="428751" y="50800"/>
                </a:lnTo>
                <a:lnTo>
                  <a:pt x="416051" y="38100"/>
                </a:lnTo>
                <a:close/>
              </a:path>
              <a:path w="441959" h="2110104">
                <a:moveTo>
                  <a:pt x="441451" y="2084450"/>
                </a:moveTo>
                <a:lnTo>
                  <a:pt x="428751" y="2084451"/>
                </a:lnTo>
                <a:lnTo>
                  <a:pt x="416051" y="2097151"/>
                </a:lnTo>
                <a:lnTo>
                  <a:pt x="441451" y="2097151"/>
                </a:lnTo>
                <a:lnTo>
                  <a:pt x="441451" y="2084450"/>
                </a:lnTo>
                <a:close/>
              </a:path>
              <a:path w="441959" h="2110104">
                <a:moveTo>
                  <a:pt x="95250" y="0"/>
                </a:moveTo>
                <a:lnTo>
                  <a:pt x="19050" y="38100"/>
                </a:lnTo>
                <a:lnTo>
                  <a:pt x="95250" y="76200"/>
                </a:lnTo>
                <a:lnTo>
                  <a:pt x="95250" y="50800"/>
                </a:lnTo>
                <a:lnTo>
                  <a:pt x="75564" y="50800"/>
                </a:lnTo>
                <a:lnTo>
                  <a:pt x="69850" y="45085"/>
                </a:lnTo>
                <a:lnTo>
                  <a:pt x="69850" y="31114"/>
                </a:lnTo>
                <a:lnTo>
                  <a:pt x="75564" y="25400"/>
                </a:lnTo>
                <a:lnTo>
                  <a:pt x="95250" y="25400"/>
                </a:lnTo>
                <a:lnTo>
                  <a:pt x="95250" y="0"/>
                </a:lnTo>
                <a:close/>
              </a:path>
              <a:path w="441959" h="2110104">
                <a:moveTo>
                  <a:pt x="95250" y="25400"/>
                </a:moveTo>
                <a:lnTo>
                  <a:pt x="75564" y="25400"/>
                </a:lnTo>
                <a:lnTo>
                  <a:pt x="69850" y="31114"/>
                </a:lnTo>
                <a:lnTo>
                  <a:pt x="69850" y="45085"/>
                </a:lnTo>
                <a:lnTo>
                  <a:pt x="75564" y="50800"/>
                </a:lnTo>
                <a:lnTo>
                  <a:pt x="95250" y="50800"/>
                </a:lnTo>
                <a:lnTo>
                  <a:pt x="95250" y="25400"/>
                </a:lnTo>
                <a:close/>
              </a:path>
              <a:path w="441959" h="2110104">
                <a:moveTo>
                  <a:pt x="435863" y="25400"/>
                </a:moveTo>
                <a:lnTo>
                  <a:pt x="95250" y="25400"/>
                </a:lnTo>
                <a:lnTo>
                  <a:pt x="95250" y="50800"/>
                </a:lnTo>
                <a:lnTo>
                  <a:pt x="416051" y="50800"/>
                </a:lnTo>
                <a:lnTo>
                  <a:pt x="416051" y="38100"/>
                </a:lnTo>
                <a:lnTo>
                  <a:pt x="441451" y="38100"/>
                </a:lnTo>
                <a:lnTo>
                  <a:pt x="441451" y="31114"/>
                </a:lnTo>
                <a:lnTo>
                  <a:pt x="435863" y="25400"/>
                </a:lnTo>
                <a:close/>
              </a:path>
              <a:path w="441959" h="2110104">
                <a:moveTo>
                  <a:pt x="441451" y="38100"/>
                </a:moveTo>
                <a:lnTo>
                  <a:pt x="416051" y="38100"/>
                </a:lnTo>
                <a:lnTo>
                  <a:pt x="428751" y="50800"/>
                </a:lnTo>
                <a:lnTo>
                  <a:pt x="441451" y="50800"/>
                </a:lnTo>
                <a:lnTo>
                  <a:pt x="441451" y="3810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00605" y="2554985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3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HIT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0473" y="2565908"/>
            <a:ext cx="48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Miss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Write</a:t>
            </a:r>
            <a:r>
              <a:rPr spc="-235" dirty="0"/>
              <a:t> </a:t>
            </a:r>
            <a:r>
              <a:rPr spc="125" dirty="0"/>
              <a:t>back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7795" y="2384298"/>
            <a:ext cx="548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5889" y="2384298"/>
            <a:ext cx="4885055" cy="149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1435735" algn="l"/>
                <a:tab pos="1868805" algn="l"/>
                <a:tab pos="2612390" algn="l"/>
                <a:tab pos="3623310" algn="l"/>
                <a:tab pos="40132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repeated operation.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minimizes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5889" y="3984752"/>
            <a:ext cx="5629910" cy="241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occurs,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Update/Dirty</a:t>
            </a:r>
            <a:r>
              <a:rPr sz="2000" spc="25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bit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slot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replaced,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Update/Dirty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bit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slot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355600" marR="889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portions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5536" y="2319654"/>
            <a:ext cx="34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3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HIT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9954" y="4424933"/>
            <a:ext cx="48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ahoma"/>
                <a:cs typeface="Tahoma"/>
              </a:rPr>
              <a:t>Miss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67141" y="4630292"/>
            <a:ext cx="1837689" cy="2017395"/>
            <a:chOff x="8367141" y="4630292"/>
            <a:chExt cx="1837689" cy="2017395"/>
          </a:xfrm>
        </p:grpSpPr>
        <p:sp>
          <p:nvSpPr>
            <p:cNvPr id="9" name="object 9"/>
            <p:cNvSpPr/>
            <p:nvPr/>
          </p:nvSpPr>
          <p:spPr>
            <a:xfrm>
              <a:off x="8376666" y="4639817"/>
              <a:ext cx="1795780" cy="530860"/>
            </a:xfrm>
            <a:custGeom>
              <a:avLst/>
              <a:gdLst/>
              <a:ahLst/>
              <a:cxnLst/>
              <a:rect l="l" t="t" r="r" b="b"/>
              <a:pathLst>
                <a:path w="1795779" h="530860">
                  <a:moveTo>
                    <a:pt x="1706879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7" y="25907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59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1" y="530351"/>
                  </a:lnTo>
                  <a:lnTo>
                    <a:pt x="1706879" y="530351"/>
                  </a:lnTo>
                  <a:lnTo>
                    <a:pt x="1741265" y="523398"/>
                  </a:lnTo>
                  <a:lnTo>
                    <a:pt x="1769364" y="504443"/>
                  </a:lnTo>
                  <a:lnTo>
                    <a:pt x="1788318" y="476345"/>
                  </a:lnTo>
                  <a:lnTo>
                    <a:pt x="1795272" y="441959"/>
                  </a:lnTo>
                  <a:lnTo>
                    <a:pt x="1795272" y="88391"/>
                  </a:lnTo>
                  <a:lnTo>
                    <a:pt x="1788318" y="54006"/>
                  </a:lnTo>
                  <a:lnTo>
                    <a:pt x="1769363" y="25907"/>
                  </a:lnTo>
                  <a:lnTo>
                    <a:pt x="1741265" y="6953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6666" y="4639817"/>
              <a:ext cx="1795780" cy="530860"/>
            </a:xfrm>
            <a:custGeom>
              <a:avLst/>
              <a:gdLst/>
              <a:ahLst/>
              <a:cxnLst/>
              <a:rect l="l" t="t" r="r" b="b"/>
              <a:pathLst>
                <a:path w="1795779" h="530860">
                  <a:moveTo>
                    <a:pt x="0" y="88391"/>
                  </a:moveTo>
                  <a:lnTo>
                    <a:pt x="6953" y="54006"/>
                  </a:lnTo>
                  <a:lnTo>
                    <a:pt x="25907" y="25907"/>
                  </a:lnTo>
                  <a:lnTo>
                    <a:pt x="54006" y="6953"/>
                  </a:lnTo>
                  <a:lnTo>
                    <a:pt x="88391" y="0"/>
                  </a:lnTo>
                  <a:lnTo>
                    <a:pt x="1706879" y="0"/>
                  </a:lnTo>
                  <a:lnTo>
                    <a:pt x="1741265" y="6953"/>
                  </a:lnTo>
                  <a:lnTo>
                    <a:pt x="1769363" y="25907"/>
                  </a:lnTo>
                  <a:lnTo>
                    <a:pt x="1788318" y="54006"/>
                  </a:lnTo>
                  <a:lnTo>
                    <a:pt x="1795272" y="88391"/>
                  </a:lnTo>
                  <a:lnTo>
                    <a:pt x="1795272" y="441959"/>
                  </a:lnTo>
                  <a:lnTo>
                    <a:pt x="1788318" y="476345"/>
                  </a:lnTo>
                  <a:lnTo>
                    <a:pt x="1769364" y="504443"/>
                  </a:lnTo>
                  <a:lnTo>
                    <a:pt x="1741265" y="523398"/>
                  </a:lnTo>
                  <a:lnTo>
                    <a:pt x="1706879" y="530351"/>
                  </a:lnTo>
                  <a:lnTo>
                    <a:pt x="88391" y="530351"/>
                  </a:lnTo>
                  <a:lnTo>
                    <a:pt x="54006" y="523398"/>
                  </a:lnTo>
                  <a:lnTo>
                    <a:pt x="25907" y="504443"/>
                  </a:lnTo>
                  <a:lnTo>
                    <a:pt x="6953" y="476345"/>
                  </a:lnTo>
                  <a:lnTo>
                    <a:pt x="0" y="441959"/>
                  </a:lnTo>
                  <a:lnTo>
                    <a:pt x="0" y="88391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99526" y="5412485"/>
              <a:ext cx="1795780" cy="398145"/>
            </a:xfrm>
            <a:custGeom>
              <a:avLst/>
              <a:gdLst/>
              <a:ahLst/>
              <a:cxnLst/>
              <a:rect l="l" t="t" r="r" b="b"/>
              <a:pathLst>
                <a:path w="1795779" h="398145">
                  <a:moveTo>
                    <a:pt x="1728977" y="0"/>
                  </a:moveTo>
                  <a:lnTo>
                    <a:pt x="66294" y="0"/>
                  </a:lnTo>
                  <a:lnTo>
                    <a:pt x="40505" y="5214"/>
                  </a:lnTo>
                  <a:lnTo>
                    <a:pt x="19430" y="19431"/>
                  </a:lnTo>
                  <a:lnTo>
                    <a:pt x="5214" y="40505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14" y="357275"/>
                  </a:lnTo>
                  <a:lnTo>
                    <a:pt x="19431" y="378347"/>
                  </a:lnTo>
                  <a:lnTo>
                    <a:pt x="40505" y="392554"/>
                  </a:lnTo>
                  <a:lnTo>
                    <a:pt x="66294" y="397763"/>
                  </a:lnTo>
                  <a:lnTo>
                    <a:pt x="1728977" y="397763"/>
                  </a:lnTo>
                  <a:lnTo>
                    <a:pt x="1754766" y="392554"/>
                  </a:lnTo>
                  <a:lnTo>
                    <a:pt x="1775841" y="378347"/>
                  </a:lnTo>
                  <a:lnTo>
                    <a:pt x="1790057" y="357275"/>
                  </a:lnTo>
                  <a:lnTo>
                    <a:pt x="1795272" y="331469"/>
                  </a:lnTo>
                  <a:lnTo>
                    <a:pt x="1795272" y="66293"/>
                  </a:lnTo>
                  <a:lnTo>
                    <a:pt x="1790057" y="40505"/>
                  </a:lnTo>
                  <a:lnTo>
                    <a:pt x="1775840" y="19430"/>
                  </a:lnTo>
                  <a:lnTo>
                    <a:pt x="1754766" y="5214"/>
                  </a:lnTo>
                  <a:lnTo>
                    <a:pt x="172897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99526" y="5412485"/>
              <a:ext cx="1795780" cy="398145"/>
            </a:xfrm>
            <a:custGeom>
              <a:avLst/>
              <a:gdLst/>
              <a:ahLst/>
              <a:cxnLst/>
              <a:rect l="l" t="t" r="r" b="b"/>
              <a:pathLst>
                <a:path w="1795779" h="398145">
                  <a:moveTo>
                    <a:pt x="0" y="66293"/>
                  </a:moveTo>
                  <a:lnTo>
                    <a:pt x="5214" y="40505"/>
                  </a:lnTo>
                  <a:lnTo>
                    <a:pt x="19430" y="19431"/>
                  </a:lnTo>
                  <a:lnTo>
                    <a:pt x="40505" y="5214"/>
                  </a:lnTo>
                  <a:lnTo>
                    <a:pt x="66294" y="0"/>
                  </a:lnTo>
                  <a:lnTo>
                    <a:pt x="1728977" y="0"/>
                  </a:lnTo>
                  <a:lnTo>
                    <a:pt x="1754766" y="5214"/>
                  </a:lnTo>
                  <a:lnTo>
                    <a:pt x="1775840" y="19430"/>
                  </a:lnTo>
                  <a:lnTo>
                    <a:pt x="1790057" y="40505"/>
                  </a:lnTo>
                  <a:lnTo>
                    <a:pt x="1795272" y="66293"/>
                  </a:lnTo>
                  <a:lnTo>
                    <a:pt x="1795272" y="331469"/>
                  </a:lnTo>
                  <a:lnTo>
                    <a:pt x="1790057" y="357275"/>
                  </a:lnTo>
                  <a:lnTo>
                    <a:pt x="1775841" y="378347"/>
                  </a:lnTo>
                  <a:lnTo>
                    <a:pt x="1754766" y="392554"/>
                  </a:lnTo>
                  <a:lnTo>
                    <a:pt x="1728977" y="397763"/>
                  </a:lnTo>
                  <a:lnTo>
                    <a:pt x="66294" y="397763"/>
                  </a:lnTo>
                  <a:lnTo>
                    <a:pt x="40505" y="392554"/>
                  </a:lnTo>
                  <a:lnTo>
                    <a:pt x="19431" y="378347"/>
                  </a:lnTo>
                  <a:lnTo>
                    <a:pt x="5214" y="357275"/>
                  </a:lnTo>
                  <a:lnTo>
                    <a:pt x="0" y="331469"/>
                  </a:lnTo>
                  <a:lnTo>
                    <a:pt x="0" y="66293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99526" y="6107429"/>
              <a:ext cx="1795780" cy="530860"/>
            </a:xfrm>
            <a:custGeom>
              <a:avLst/>
              <a:gdLst/>
              <a:ahLst/>
              <a:cxnLst/>
              <a:rect l="l" t="t" r="r" b="b"/>
              <a:pathLst>
                <a:path w="1795779" h="530859">
                  <a:moveTo>
                    <a:pt x="1706879" y="0"/>
                  </a:moveTo>
                  <a:lnTo>
                    <a:pt x="88392" y="0"/>
                  </a:lnTo>
                  <a:lnTo>
                    <a:pt x="54006" y="6946"/>
                  </a:lnTo>
                  <a:lnTo>
                    <a:pt x="25907" y="25888"/>
                  </a:lnTo>
                  <a:lnTo>
                    <a:pt x="6953" y="53985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8" y="504463"/>
                  </a:lnTo>
                  <a:lnTo>
                    <a:pt x="54006" y="523405"/>
                  </a:lnTo>
                  <a:lnTo>
                    <a:pt x="88392" y="530352"/>
                  </a:lnTo>
                  <a:lnTo>
                    <a:pt x="1706879" y="530352"/>
                  </a:lnTo>
                  <a:lnTo>
                    <a:pt x="1741265" y="523405"/>
                  </a:lnTo>
                  <a:lnTo>
                    <a:pt x="1769364" y="504463"/>
                  </a:lnTo>
                  <a:lnTo>
                    <a:pt x="1788318" y="476366"/>
                  </a:lnTo>
                  <a:lnTo>
                    <a:pt x="1795272" y="441960"/>
                  </a:lnTo>
                  <a:lnTo>
                    <a:pt x="1795272" y="88392"/>
                  </a:lnTo>
                  <a:lnTo>
                    <a:pt x="1788318" y="53985"/>
                  </a:lnTo>
                  <a:lnTo>
                    <a:pt x="1769363" y="25888"/>
                  </a:lnTo>
                  <a:lnTo>
                    <a:pt x="1741265" y="6946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9526" y="6107429"/>
              <a:ext cx="1795780" cy="530860"/>
            </a:xfrm>
            <a:custGeom>
              <a:avLst/>
              <a:gdLst/>
              <a:ahLst/>
              <a:cxnLst/>
              <a:rect l="l" t="t" r="r" b="b"/>
              <a:pathLst>
                <a:path w="1795779" h="530859">
                  <a:moveTo>
                    <a:pt x="0" y="88392"/>
                  </a:moveTo>
                  <a:lnTo>
                    <a:pt x="6953" y="53985"/>
                  </a:lnTo>
                  <a:lnTo>
                    <a:pt x="25907" y="25888"/>
                  </a:lnTo>
                  <a:lnTo>
                    <a:pt x="54006" y="6946"/>
                  </a:lnTo>
                  <a:lnTo>
                    <a:pt x="88392" y="0"/>
                  </a:lnTo>
                  <a:lnTo>
                    <a:pt x="1706879" y="0"/>
                  </a:lnTo>
                  <a:lnTo>
                    <a:pt x="1741265" y="6946"/>
                  </a:lnTo>
                  <a:lnTo>
                    <a:pt x="1769363" y="25888"/>
                  </a:lnTo>
                  <a:lnTo>
                    <a:pt x="1788318" y="53985"/>
                  </a:lnTo>
                  <a:lnTo>
                    <a:pt x="1795272" y="88392"/>
                  </a:lnTo>
                  <a:lnTo>
                    <a:pt x="1795272" y="441960"/>
                  </a:lnTo>
                  <a:lnTo>
                    <a:pt x="1788318" y="476366"/>
                  </a:lnTo>
                  <a:lnTo>
                    <a:pt x="1769364" y="504463"/>
                  </a:lnTo>
                  <a:lnTo>
                    <a:pt x="1741265" y="523405"/>
                  </a:lnTo>
                  <a:lnTo>
                    <a:pt x="1706879" y="530352"/>
                  </a:lnTo>
                  <a:lnTo>
                    <a:pt x="88392" y="530352"/>
                  </a:lnTo>
                  <a:lnTo>
                    <a:pt x="54006" y="523405"/>
                  </a:lnTo>
                  <a:lnTo>
                    <a:pt x="25908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22842" y="6196380"/>
            <a:ext cx="49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0644" y="5444744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Cache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87231" y="4715636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63789" y="2220848"/>
            <a:ext cx="2667635" cy="4234180"/>
            <a:chOff x="7963789" y="2220848"/>
            <a:chExt cx="2667635" cy="4234180"/>
          </a:xfrm>
        </p:grpSpPr>
        <p:sp>
          <p:nvSpPr>
            <p:cNvPr id="19" name="object 19"/>
            <p:cNvSpPr/>
            <p:nvPr/>
          </p:nvSpPr>
          <p:spPr>
            <a:xfrm>
              <a:off x="7963789" y="4819649"/>
              <a:ext cx="2667635" cy="1635125"/>
            </a:xfrm>
            <a:custGeom>
              <a:avLst/>
              <a:gdLst/>
              <a:ahLst/>
              <a:cxnLst/>
              <a:rect l="l" t="t" r="r" b="b"/>
              <a:pathLst>
                <a:path w="2667634" h="1635125">
                  <a:moveTo>
                    <a:pt x="440944" y="737108"/>
                  </a:moveTo>
                  <a:lnTo>
                    <a:pt x="435229" y="731393"/>
                  </a:lnTo>
                  <a:lnTo>
                    <a:pt x="25400" y="731393"/>
                  </a:lnTo>
                  <a:lnTo>
                    <a:pt x="25400" y="50800"/>
                  </a:lnTo>
                  <a:lnTo>
                    <a:pt x="329057" y="50800"/>
                  </a:lnTo>
                  <a:lnTo>
                    <a:pt x="329057" y="76200"/>
                  </a:lnTo>
                  <a:lnTo>
                    <a:pt x="379857" y="50800"/>
                  </a:lnTo>
                  <a:lnTo>
                    <a:pt x="405257" y="38100"/>
                  </a:lnTo>
                  <a:lnTo>
                    <a:pt x="379857" y="25400"/>
                  </a:lnTo>
                  <a:lnTo>
                    <a:pt x="329057" y="0"/>
                  </a:lnTo>
                  <a:lnTo>
                    <a:pt x="329057" y="25400"/>
                  </a:lnTo>
                  <a:lnTo>
                    <a:pt x="5715" y="25400"/>
                  </a:lnTo>
                  <a:lnTo>
                    <a:pt x="0" y="31115"/>
                  </a:lnTo>
                  <a:lnTo>
                    <a:pt x="0" y="751078"/>
                  </a:lnTo>
                  <a:lnTo>
                    <a:pt x="5715" y="756793"/>
                  </a:lnTo>
                  <a:lnTo>
                    <a:pt x="435229" y="756793"/>
                  </a:lnTo>
                  <a:lnTo>
                    <a:pt x="440944" y="751078"/>
                  </a:lnTo>
                  <a:lnTo>
                    <a:pt x="440944" y="744093"/>
                  </a:lnTo>
                  <a:lnTo>
                    <a:pt x="440944" y="737108"/>
                  </a:lnTo>
                  <a:close/>
                </a:path>
                <a:path w="2667634" h="1635125">
                  <a:moveTo>
                    <a:pt x="2667127" y="854049"/>
                  </a:moveTo>
                  <a:lnTo>
                    <a:pt x="2661412" y="848360"/>
                  </a:lnTo>
                  <a:lnTo>
                    <a:pt x="2566670" y="848360"/>
                  </a:lnTo>
                  <a:lnTo>
                    <a:pt x="2566670" y="828040"/>
                  </a:lnTo>
                  <a:lnTo>
                    <a:pt x="2566670" y="815340"/>
                  </a:lnTo>
                  <a:lnTo>
                    <a:pt x="2566670" y="808329"/>
                  </a:lnTo>
                  <a:lnTo>
                    <a:pt x="2560955" y="802640"/>
                  </a:lnTo>
                  <a:lnTo>
                    <a:pt x="2541270" y="802640"/>
                  </a:lnTo>
                  <a:lnTo>
                    <a:pt x="2541270" y="828040"/>
                  </a:lnTo>
                  <a:lnTo>
                    <a:pt x="2541270" y="848360"/>
                  </a:lnTo>
                  <a:lnTo>
                    <a:pt x="2310765" y="848360"/>
                  </a:lnTo>
                  <a:lnTo>
                    <a:pt x="2310765" y="828040"/>
                  </a:lnTo>
                  <a:lnTo>
                    <a:pt x="2541270" y="828040"/>
                  </a:lnTo>
                  <a:lnTo>
                    <a:pt x="2541270" y="802640"/>
                  </a:lnTo>
                  <a:lnTo>
                    <a:pt x="2310765" y="802640"/>
                  </a:lnTo>
                  <a:lnTo>
                    <a:pt x="2310765" y="798868"/>
                  </a:lnTo>
                  <a:lnTo>
                    <a:pt x="2560320" y="798868"/>
                  </a:lnTo>
                  <a:lnTo>
                    <a:pt x="2565908" y="793178"/>
                  </a:lnTo>
                  <a:lnTo>
                    <a:pt x="2565908" y="786168"/>
                  </a:lnTo>
                  <a:lnTo>
                    <a:pt x="2565908" y="773468"/>
                  </a:lnTo>
                  <a:lnTo>
                    <a:pt x="2565908" y="73279"/>
                  </a:lnTo>
                  <a:lnTo>
                    <a:pt x="2565908" y="53594"/>
                  </a:lnTo>
                  <a:lnTo>
                    <a:pt x="2560320" y="47879"/>
                  </a:lnTo>
                  <a:lnTo>
                    <a:pt x="2194941" y="47879"/>
                  </a:lnTo>
                  <a:lnTo>
                    <a:pt x="2192274" y="45212"/>
                  </a:lnTo>
                  <a:lnTo>
                    <a:pt x="2178304" y="45212"/>
                  </a:lnTo>
                  <a:lnTo>
                    <a:pt x="2172589" y="50927"/>
                  </a:lnTo>
                  <a:lnTo>
                    <a:pt x="2172589" y="67564"/>
                  </a:lnTo>
                  <a:lnTo>
                    <a:pt x="2178304" y="73279"/>
                  </a:lnTo>
                  <a:lnTo>
                    <a:pt x="2540508" y="73279"/>
                  </a:lnTo>
                  <a:lnTo>
                    <a:pt x="2540508" y="773468"/>
                  </a:lnTo>
                  <a:lnTo>
                    <a:pt x="2305939" y="773468"/>
                  </a:lnTo>
                  <a:lnTo>
                    <a:pt x="2305939" y="748030"/>
                  </a:lnTo>
                  <a:lnTo>
                    <a:pt x="2229739" y="786168"/>
                  </a:lnTo>
                  <a:lnTo>
                    <a:pt x="2261324" y="801966"/>
                  </a:lnTo>
                  <a:lnTo>
                    <a:pt x="2234565" y="815340"/>
                  </a:lnTo>
                  <a:lnTo>
                    <a:pt x="2278761" y="837438"/>
                  </a:lnTo>
                  <a:lnTo>
                    <a:pt x="2231517" y="861060"/>
                  </a:lnTo>
                  <a:lnTo>
                    <a:pt x="2307717" y="899160"/>
                  </a:lnTo>
                  <a:lnTo>
                    <a:pt x="2307717" y="873760"/>
                  </a:lnTo>
                  <a:lnTo>
                    <a:pt x="2541270" y="873760"/>
                  </a:lnTo>
                  <a:lnTo>
                    <a:pt x="2541270" y="1563878"/>
                  </a:lnTo>
                  <a:lnTo>
                    <a:pt x="2214880" y="1563878"/>
                  </a:lnTo>
                  <a:lnTo>
                    <a:pt x="2209165" y="1569567"/>
                  </a:lnTo>
                  <a:lnTo>
                    <a:pt x="2209165" y="1583601"/>
                  </a:lnTo>
                  <a:lnTo>
                    <a:pt x="2214880" y="1589278"/>
                  </a:lnTo>
                  <a:lnTo>
                    <a:pt x="2560955" y="1589278"/>
                  </a:lnTo>
                  <a:lnTo>
                    <a:pt x="2566670" y="1583601"/>
                  </a:lnTo>
                  <a:lnTo>
                    <a:pt x="2566670" y="1576578"/>
                  </a:lnTo>
                  <a:lnTo>
                    <a:pt x="2566670" y="1563878"/>
                  </a:lnTo>
                  <a:lnTo>
                    <a:pt x="2566670" y="873760"/>
                  </a:lnTo>
                  <a:lnTo>
                    <a:pt x="2641727" y="873760"/>
                  </a:lnTo>
                  <a:lnTo>
                    <a:pt x="2641727" y="1609598"/>
                  </a:lnTo>
                  <a:lnTo>
                    <a:pt x="2211832" y="1609598"/>
                  </a:lnTo>
                  <a:lnTo>
                    <a:pt x="2206117" y="1615287"/>
                  </a:lnTo>
                  <a:lnTo>
                    <a:pt x="2206117" y="1629321"/>
                  </a:lnTo>
                  <a:lnTo>
                    <a:pt x="2211832" y="1634998"/>
                  </a:lnTo>
                  <a:lnTo>
                    <a:pt x="2661412" y="1634998"/>
                  </a:lnTo>
                  <a:lnTo>
                    <a:pt x="2667127" y="1629321"/>
                  </a:lnTo>
                  <a:lnTo>
                    <a:pt x="2667127" y="1622310"/>
                  </a:lnTo>
                  <a:lnTo>
                    <a:pt x="2667127" y="1609598"/>
                  </a:lnTo>
                  <a:lnTo>
                    <a:pt x="2667127" y="873772"/>
                  </a:lnTo>
                  <a:lnTo>
                    <a:pt x="2667127" y="861060"/>
                  </a:lnTo>
                  <a:lnTo>
                    <a:pt x="2667127" y="85404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9046" y="2230373"/>
              <a:ext cx="1793875" cy="559435"/>
            </a:xfrm>
            <a:custGeom>
              <a:avLst/>
              <a:gdLst/>
              <a:ahLst/>
              <a:cxnLst/>
              <a:rect l="l" t="t" r="r" b="b"/>
              <a:pathLst>
                <a:path w="1793875" h="559435">
                  <a:moveTo>
                    <a:pt x="170052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7"/>
                  </a:lnTo>
                  <a:lnTo>
                    <a:pt x="0" y="466089"/>
                  </a:lnTo>
                  <a:lnTo>
                    <a:pt x="7332" y="502354"/>
                  </a:lnTo>
                  <a:lnTo>
                    <a:pt x="27320" y="531987"/>
                  </a:lnTo>
                  <a:lnTo>
                    <a:pt x="56953" y="551975"/>
                  </a:lnTo>
                  <a:lnTo>
                    <a:pt x="93218" y="559308"/>
                  </a:lnTo>
                  <a:lnTo>
                    <a:pt x="1700529" y="559308"/>
                  </a:lnTo>
                  <a:lnTo>
                    <a:pt x="1736794" y="551975"/>
                  </a:lnTo>
                  <a:lnTo>
                    <a:pt x="1766427" y="531987"/>
                  </a:lnTo>
                  <a:lnTo>
                    <a:pt x="1786415" y="502354"/>
                  </a:lnTo>
                  <a:lnTo>
                    <a:pt x="1793748" y="466089"/>
                  </a:lnTo>
                  <a:lnTo>
                    <a:pt x="1793748" y="93217"/>
                  </a:lnTo>
                  <a:lnTo>
                    <a:pt x="1786415" y="56953"/>
                  </a:lnTo>
                  <a:lnTo>
                    <a:pt x="1766427" y="27320"/>
                  </a:lnTo>
                  <a:lnTo>
                    <a:pt x="1736794" y="7332"/>
                  </a:lnTo>
                  <a:lnTo>
                    <a:pt x="170052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9046" y="2230373"/>
              <a:ext cx="1793875" cy="559435"/>
            </a:xfrm>
            <a:custGeom>
              <a:avLst/>
              <a:gdLst/>
              <a:ahLst/>
              <a:cxnLst/>
              <a:rect l="l" t="t" r="r" b="b"/>
              <a:pathLst>
                <a:path w="1793875" h="559435">
                  <a:moveTo>
                    <a:pt x="0" y="93217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1700529" y="0"/>
                  </a:lnTo>
                  <a:lnTo>
                    <a:pt x="1736794" y="7332"/>
                  </a:lnTo>
                  <a:lnTo>
                    <a:pt x="1766427" y="27320"/>
                  </a:lnTo>
                  <a:lnTo>
                    <a:pt x="1786415" y="56953"/>
                  </a:lnTo>
                  <a:lnTo>
                    <a:pt x="1793748" y="93217"/>
                  </a:lnTo>
                  <a:lnTo>
                    <a:pt x="1793748" y="466089"/>
                  </a:lnTo>
                  <a:lnTo>
                    <a:pt x="1786415" y="502354"/>
                  </a:lnTo>
                  <a:lnTo>
                    <a:pt x="1766427" y="531987"/>
                  </a:lnTo>
                  <a:lnTo>
                    <a:pt x="1736794" y="551975"/>
                  </a:lnTo>
                  <a:lnTo>
                    <a:pt x="1700529" y="559308"/>
                  </a:lnTo>
                  <a:lnTo>
                    <a:pt x="93218" y="559308"/>
                  </a:lnTo>
                  <a:lnTo>
                    <a:pt x="56953" y="551975"/>
                  </a:lnTo>
                  <a:lnTo>
                    <a:pt x="27320" y="531987"/>
                  </a:lnTo>
                  <a:lnTo>
                    <a:pt x="7332" y="502354"/>
                  </a:lnTo>
                  <a:lnTo>
                    <a:pt x="0" y="466089"/>
                  </a:lnTo>
                  <a:lnTo>
                    <a:pt x="0" y="93217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69046" y="3031997"/>
              <a:ext cx="1793875" cy="419100"/>
            </a:xfrm>
            <a:custGeom>
              <a:avLst/>
              <a:gdLst/>
              <a:ahLst/>
              <a:cxnLst/>
              <a:rect l="l" t="t" r="r" b="b"/>
              <a:pathLst>
                <a:path w="1793875" h="419100">
                  <a:moveTo>
                    <a:pt x="1723898" y="0"/>
                  </a:moveTo>
                  <a:lnTo>
                    <a:pt x="69850" y="0"/>
                  </a:lnTo>
                  <a:lnTo>
                    <a:pt x="42648" y="5484"/>
                  </a:lnTo>
                  <a:lnTo>
                    <a:pt x="20447" y="20446"/>
                  </a:lnTo>
                  <a:lnTo>
                    <a:pt x="5484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4" y="376451"/>
                  </a:lnTo>
                  <a:lnTo>
                    <a:pt x="20447" y="398652"/>
                  </a:lnTo>
                  <a:lnTo>
                    <a:pt x="42648" y="413615"/>
                  </a:lnTo>
                  <a:lnTo>
                    <a:pt x="69850" y="419100"/>
                  </a:lnTo>
                  <a:lnTo>
                    <a:pt x="1723898" y="419100"/>
                  </a:lnTo>
                  <a:lnTo>
                    <a:pt x="1751099" y="413615"/>
                  </a:lnTo>
                  <a:lnTo>
                    <a:pt x="1773301" y="398652"/>
                  </a:lnTo>
                  <a:lnTo>
                    <a:pt x="1788263" y="376451"/>
                  </a:lnTo>
                  <a:lnTo>
                    <a:pt x="1793748" y="349250"/>
                  </a:lnTo>
                  <a:lnTo>
                    <a:pt x="1793748" y="69850"/>
                  </a:lnTo>
                  <a:lnTo>
                    <a:pt x="1788263" y="42648"/>
                  </a:lnTo>
                  <a:lnTo>
                    <a:pt x="1773301" y="20447"/>
                  </a:lnTo>
                  <a:lnTo>
                    <a:pt x="1751099" y="5484"/>
                  </a:lnTo>
                  <a:lnTo>
                    <a:pt x="172389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69046" y="3031997"/>
              <a:ext cx="1793875" cy="419100"/>
            </a:xfrm>
            <a:custGeom>
              <a:avLst/>
              <a:gdLst/>
              <a:ahLst/>
              <a:cxnLst/>
              <a:rect l="l" t="t" r="r" b="b"/>
              <a:pathLst>
                <a:path w="1793875" h="4191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6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1723898" y="0"/>
                  </a:lnTo>
                  <a:lnTo>
                    <a:pt x="1751099" y="5484"/>
                  </a:lnTo>
                  <a:lnTo>
                    <a:pt x="1773301" y="20447"/>
                  </a:lnTo>
                  <a:lnTo>
                    <a:pt x="1788263" y="42648"/>
                  </a:lnTo>
                  <a:lnTo>
                    <a:pt x="1793748" y="69850"/>
                  </a:lnTo>
                  <a:lnTo>
                    <a:pt x="1793748" y="349250"/>
                  </a:lnTo>
                  <a:lnTo>
                    <a:pt x="1788263" y="376451"/>
                  </a:lnTo>
                  <a:lnTo>
                    <a:pt x="1773301" y="398652"/>
                  </a:lnTo>
                  <a:lnTo>
                    <a:pt x="1751099" y="413615"/>
                  </a:lnTo>
                  <a:lnTo>
                    <a:pt x="1723898" y="419100"/>
                  </a:lnTo>
                  <a:lnTo>
                    <a:pt x="69850" y="419100"/>
                  </a:lnTo>
                  <a:lnTo>
                    <a:pt x="42648" y="413615"/>
                  </a:lnTo>
                  <a:lnTo>
                    <a:pt x="20447" y="398652"/>
                  </a:lnTo>
                  <a:lnTo>
                    <a:pt x="5484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9046" y="3766565"/>
              <a:ext cx="1793875" cy="559435"/>
            </a:xfrm>
            <a:custGeom>
              <a:avLst/>
              <a:gdLst/>
              <a:ahLst/>
              <a:cxnLst/>
              <a:rect l="l" t="t" r="r" b="b"/>
              <a:pathLst>
                <a:path w="1793875" h="559435">
                  <a:moveTo>
                    <a:pt x="170052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7"/>
                  </a:lnTo>
                  <a:lnTo>
                    <a:pt x="0" y="466089"/>
                  </a:lnTo>
                  <a:lnTo>
                    <a:pt x="7332" y="502354"/>
                  </a:lnTo>
                  <a:lnTo>
                    <a:pt x="27320" y="531987"/>
                  </a:lnTo>
                  <a:lnTo>
                    <a:pt x="56953" y="551975"/>
                  </a:lnTo>
                  <a:lnTo>
                    <a:pt x="93218" y="559307"/>
                  </a:lnTo>
                  <a:lnTo>
                    <a:pt x="1700529" y="559307"/>
                  </a:lnTo>
                  <a:lnTo>
                    <a:pt x="1736794" y="551975"/>
                  </a:lnTo>
                  <a:lnTo>
                    <a:pt x="1766427" y="531987"/>
                  </a:lnTo>
                  <a:lnTo>
                    <a:pt x="1786415" y="502354"/>
                  </a:lnTo>
                  <a:lnTo>
                    <a:pt x="1793748" y="466089"/>
                  </a:lnTo>
                  <a:lnTo>
                    <a:pt x="1793748" y="93217"/>
                  </a:lnTo>
                  <a:lnTo>
                    <a:pt x="1786415" y="56953"/>
                  </a:lnTo>
                  <a:lnTo>
                    <a:pt x="1766427" y="27320"/>
                  </a:lnTo>
                  <a:lnTo>
                    <a:pt x="1736794" y="7332"/>
                  </a:lnTo>
                  <a:lnTo>
                    <a:pt x="170052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69046" y="3766565"/>
              <a:ext cx="1793875" cy="559435"/>
            </a:xfrm>
            <a:custGeom>
              <a:avLst/>
              <a:gdLst/>
              <a:ahLst/>
              <a:cxnLst/>
              <a:rect l="l" t="t" r="r" b="b"/>
              <a:pathLst>
                <a:path w="1793875" h="559435">
                  <a:moveTo>
                    <a:pt x="0" y="93217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1700529" y="0"/>
                  </a:lnTo>
                  <a:lnTo>
                    <a:pt x="1736794" y="7332"/>
                  </a:lnTo>
                  <a:lnTo>
                    <a:pt x="1766427" y="27320"/>
                  </a:lnTo>
                  <a:lnTo>
                    <a:pt x="1786415" y="56953"/>
                  </a:lnTo>
                  <a:lnTo>
                    <a:pt x="1793748" y="93217"/>
                  </a:lnTo>
                  <a:lnTo>
                    <a:pt x="1793748" y="466089"/>
                  </a:lnTo>
                  <a:lnTo>
                    <a:pt x="1786415" y="502354"/>
                  </a:lnTo>
                  <a:lnTo>
                    <a:pt x="1766427" y="531987"/>
                  </a:lnTo>
                  <a:lnTo>
                    <a:pt x="1736794" y="551975"/>
                  </a:lnTo>
                  <a:lnTo>
                    <a:pt x="1700529" y="559307"/>
                  </a:lnTo>
                  <a:lnTo>
                    <a:pt x="93218" y="559307"/>
                  </a:lnTo>
                  <a:lnTo>
                    <a:pt x="56953" y="551975"/>
                  </a:lnTo>
                  <a:lnTo>
                    <a:pt x="27320" y="531987"/>
                  </a:lnTo>
                  <a:lnTo>
                    <a:pt x="7332" y="502354"/>
                  </a:lnTo>
                  <a:lnTo>
                    <a:pt x="0" y="466089"/>
                  </a:lnTo>
                  <a:lnTo>
                    <a:pt x="0" y="93217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999601" y="3884421"/>
            <a:ext cx="49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1313" y="3081909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Cache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96630" y="2381503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50094" y="2361437"/>
            <a:ext cx="450215" cy="1837055"/>
          </a:xfrm>
          <a:custGeom>
            <a:avLst/>
            <a:gdLst/>
            <a:ahLst/>
            <a:cxnLst/>
            <a:rect l="l" t="t" r="r" b="b"/>
            <a:pathLst>
              <a:path w="450215" h="1837054">
                <a:moveTo>
                  <a:pt x="362077" y="31115"/>
                </a:moveTo>
                <a:lnTo>
                  <a:pt x="356362" y="25400"/>
                </a:lnTo>
                <a:lnTo>
                  <a:pt x="106172" y="25400"/>
                </a:lnTo>
                <a:lnTo>
                  <a:pt x="106172" y="0"/>
                </a:lnTo>
                <a:lnTo>
                  <a:pt x="29972" y="38100"/>
                </a:lnTo>
                <a:lnTo>
                  <a:pt x="106172" y="76200"/>
                </a:lnTo>
                <a:lnTo>
                  <a:pt x="106172" y="50800"/>
                </a:lnTo>
                <a:lnTo>
                  <a:pt x="336677" y="50800"/>
                </a:lnTo>
                <a:lnTo>
                  <a:pt x="336677" y="829945"/>
                </a:lnTo>
                <a:lnTo>
                  <a:pt x="10287" y="829945"/>
                </a:lnTo>
                <a:lnTo>
                  <a:pt x="4572" y="835533"/>
                </a:lnTo>
                <a:lnTo>
                  <a:pt x="4572" y="849630"/>
                </a:lnTo>
                <a:lnTo>
                  <a:pt x="10287" y="855345"/>
                </a:lnTo>
                <a:lnTo>
                  <a:pt x="356362" y="855345"/>
                </a:lnTo>
                <a:lnTo>
                  <a:pt x="362077" y="849630"/>
                </a:lnTo>
                <a:lnTo>
                  <a:pt x="362077" y="842645"/>
                </a:lnTo>
                <a:lnTo>
                  <a:pt x="362077" y="829945"/>
                </a:lnTo>
                <a:lnTo>
                  <a:pt x="362077" y="50800"/>
                </a:lnTo>
                <a:lnTo>
                  <a:pt x="362077" y="38100"/>
                </a:lnTo>
                <a:lnTo>
                  <a:pt x="362077" y="31115"/>
                </a:lnTo>
                <a:close/>
              </a:path>
              <a:path w="450215" h="1837054">
                <a:moveTo>
                  <a:pt x="449834" y="1012571"/>
                </a:moveTo>
                <a:lnTo>
                  <a:pt x="444246" y="1006856"/>
                </a:lnTo>
                <a:lnTo>
                  <a:pt x="357505" y="1006856"/>
                </a:lnTo>
                <a:lnTo>
                  <a:pt x="357505" y="943864"/>
                </a:lnTo>
                <a:lnTo>
                  <a:pt x="357505" y="931164"/>
                </a:lnTo>
                <a:lnTo>
                  <a:pt x="357505" y="924179"/>
                </a:lnTo>
                <a:lnTo>
                  <a:pt x="351790" y="918464"/>
                </a:lnTo>
                <a:lnTo>
                  <a:pt x="101600" y="918464"/>
                </a:lnTo>
                <a:lnTo>
                  <a:pt x="101600" y="893064"/>
                </a:lnTo>
                <a:lnTo>
                  <a:pt x="25400" y="931164"/>
                </a:lnTo>
                <a:lnTo>
                  <a:pt x="101600" y="969264"/>
                </a:lnTo>
                <a:lnTo>
                  <a:pt x="101600" y="943864"/>
                </a:lnTo>
                <a:lnTo>
                  <a:pt x="332105" y="943864"/>
                </a:lnTo>
                <a:lnTo>
                  <a:pt x="332105" y="1006856"/>
                </a:lnTo>
                <a:lnTo>
                  <a:pt x="107696" y="1006856"/>
                </a:lnTo>
                <a:lnTo>
                  <a:pt x="107696" y="981456"/>
                </a:lnTo>
                <a:lnTo>
                  <a:pt x="31496" y="1019556"/>
                </a:lnTo>
                <a:lnTo>
                  <a:pt x="107696" y="1057656"/>
                </a:lnTo>
                <a:lnTo>
                  <a:pt x="107696" y="1032256"/>
                </a:lnTo>
                <a:lnTo>
                  <a:pt x="332105" y="1032256"/>
                </a:lnTo>
                <a:lnTo>
                  <a:pt x="332105" y="1723009"/>
                </a:lnTo>
                <a:lnTo>
                  <a:pt x="5715" y="1723009"/>
                </a:lnTo>
                <a:lnTo>
                  <a:pt x="0" y="1728597"/>
                </a:lnTo>
                <a:lnTo>
                  <a:pt x="0" y="1742694"/>
                </a:lnTo>
                <a:lnTo>
                  <a:pt x="5715" y="1748409"/>
                </a:lnTo>
                <a:lnTo>
                  <a:pt x="351790" y="1748409"/>
                </a:lnTo>
                <a:lnTo>
                  <a:pt x="357505" y="1742694"/>
                </a:lnTo>
                <a:lnTo>
                  <a:pt x="357505" y="1735709"/>
                </a:lnTo>
                <a:lnTo>
                  <a:pt x="357505" y="1723009"/>
                </a:lnTo>
                <a:lnTo>
                  <a:pt x="357505" y="1032256"/>
                </a:lnTo>
                <a:lnTo>
                  <a:pt x="424434" y="1032256"/>
                </a:lnTo>
                <a:lnTo>
                  <a:pt x="424434" y="1811401"/>
                </a:lnTo>
                <a:lnTo>
                  <a:pt x="11811" y="1811401"/>
                </a:lnTo>
                <a:lnTo>
                  <a:pt x="6096" y="1816989"/>
                </a:lnTo>
                <a:lnTo>
                  <a:pt x="6096" y="1831086"/>
                </a:lnTo>
                <a:lnTo>
                  <a:pt x="11811" y="1836801"/>
                </a:lnTo>
                <a:lnTo>
                  <a:pt x="444246" y="1836801"/>
                </a:lnTo>
                <a:lnTo>
                  <a:pt x="449834" y="1831086"/>
                </a:lnTo>
                <a:lnTo>
                  <a:pt x="449834" y="1824101"/>
                </a:lnTo>
                <a:lnTo>
                  <a:pt x="449834" y="1811401"/>
                </a:lnTo>
                <a:lnTo>
                  <a:pt x="449834" y="1032256"/>
                </a:lnTo>
                <a:lnTo>
                  <a:pt x="449834" y="1019556"/>
                </a:lnTo>
                <a:lnTo>
                  <a:pt x="449834" y="1012571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Cache</a:t>
            </a:r>
            <a:r>
              <a:rPr spc="-265" dirty="0"/>
              <a:t> </a:t>
            </a:r>
            <a:r>
              <a:rPr spc="100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1922" y="2297430"/>
            <a:ext cx="8505190" cy="40913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16535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Processor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issues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 request,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words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transferred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main </a:t>
            </a:r>
            <a:r>
              <a:rPr sz="2000" dirty="0">
                <a:latin typeface="Times New Roman"/>
                <a:cs typeface="Times New Roman"/>
              </a:rPr>
              <a:t>memory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cache,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Subsequent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references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words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cache.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 memory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cache.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 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cache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Mapping Function.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Mapping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functions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cache.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mapping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functions:</a:t>
            </a:r>
            <a:endParaRPr sz="20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Times New Roman"/>
                <a:cs typeface="Times New Roman"/>
              </a:rPr>
              <a:t>Direct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mapping</a:t>
            </a:r>
            <a:endParaRPr sz="20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743585" algn="l"/>
              </a:tabLst>
            </a:pPr>
            <a:r>
              <a:rPr sz="2000" dirty="0">
                <a:latin typeface="Times New Roman"/>
                <a:cs typeface="Times New Roman"/>
              </a:rPr>
              <a:t>Associative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mapping</a:t>
            </a:r>
            <a:endParaRPr sz="20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743585" algn="l"/>
              </a:tabLst>
            </a:pPr>
            <a:r>
              <a:rPr sz="2000" spc="-10" dirty="0">
                <a:latin typeface="Times New Roman"/>
                <a:cs typeface="Times New Roman"/>
              </a:rPr>
              <a:t>Set-</a:t>
            </a:r>
            <a:r>
              <a:rPr sz="2000" dirty="0">
                <a:latin typeface="Times New Roman"/>
                <a:cs typeface="Times New Roman"/>
              </a:rPr>
              <a:t>associative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mapping.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Direct</a:t>
            </a:r>
            <a:r>
              <a:rPr spc="-220" dirty="0"/>
              <a:t> </a:t>
            </a:r>
            <a:r>
              <a:rPr spc="90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667" y="2188284"/>
            <a:ext cx="6104890" cy="42030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A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simple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processor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example: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4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dirty="0">
                <a:latin typeface="Times New Roman"/>
                <a:cs typeface="Times New Roman"/>
              </a:rPr>
              <a:t>Main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64K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words.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55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dirty="0">
                <a:latin typeface="Times New Roman"/>
                <a:cs typeface="Times New Roman"/>
              </a:rPr>
              <a:t>Main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addressable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by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16-</a:t>
            </a:r>
            <a:r>
              <a:rPr sz="1900" dirty="0">
                <a:latin typeface="Times New Roman"/>
                <a:cs typeface="Times New Roman"/>
              </a:rPr>
              <a:t>bit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address.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4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dirty="0">
                <a:latin typeface="Times New Roman"/>
                <a:cs typeface="Times New Roman"/>
              </a:rPr>
              <a:t>Size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cache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2048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(2K)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words.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4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dirty="0">
                <a:latin typeface="Times New Roman"/>
                <a:cs typeface="Times New Roman"/>
              </a:rPr>
              <a:t>Cache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addressable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by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40" dirty="0">
                <a:latin typeface="Times New Roman"/>
                <a:cs typeface="Times New Roman"/>
              </a:rPr>
              <a:t>11-</a:t>
            </a:r>
            <a:r>
              <a:rPr sz="1900" dirty="0">
                <a:latin typeface="Times New Roman"/>
                <a:cs typeface="Times New Roman"/>
              </a:rPr>
              <a:t>bit</a:t>
            </a:r>
            <a:r>
              <a:rPr sz="1900" spc="-10" dirty="0">
                <a:latin typeface="Times New Roman"/>
                <a:cs typeface="Times New Roman"/>
              </a:rPr>
              <a:t> address.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Now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Index</a:t>
            </a:r>
            <a:r>
              <a:rPr sz="19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19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LS11-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9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Tag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19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MS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 5-bits</a:t>
            </a:r>
            <a:r>
              <a:rPr sz="1900" spc="-1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744220" marR="5080" indent="-274320">
              <a:lnSpc>
                <a:spcPts val="1820"/>
              </a:lnSpc>
              <a:spcBef>
                <a:spcPts val="98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4220" algn="l"/>
              </a:tabLst>
            </a:pPr>
            <a:r>
              <a:rPr sz="1900" dirty="0">
                <a:latin typeface="Times New Roman"/>
                <a:cs typeface="Times New Roman"/>
              </a:rPr>
              <a:t>Number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bits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Index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field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equal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number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of </a:t>
            </a:r>
            <a:r>
              <a:rPr sz="1900" dirty="0">
                <a:latin typeface="Times New Roman"/>
                <a:cs typeface="Times New Roman"/>
              </a:rPr>
              <a:t>bits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required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accessing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Cache.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6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dirty="0">
                <a:latin typeface="Times New Roman"/>
                <a:cs typeface="Times New Roman"/>
              </a:rPr>
              <a:t>Cache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consisting of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blocks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16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words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each.</a:t>
            </a:r>
            <a:endParaRPr sz="1900">
              <a:latin typeface="Times New Roman"/>
              <a:cs typeface="Times New Roman"/>
            </a:endParaRPr>
          </a:p>
          <a:p>
            <a:pPr marL="743585" indent="-273685">
              <a:lnSpc>
                <a:spcPct val="100000"/>
              </a:lnSpc>
              <a:spcBef>
                <a:spcPts val="555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743585" algn="l"/>
              </a:tabLst>
            </a:pPr>
            <a:r>
              <a:rPr sz="1900" spc="-20" dirty="0">
                <a:latin typeface="Times New Roman"/>
                <a:cs typeface="Times New Roman"/>
              </a:rPr>
              <a:t>Total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number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Blocks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will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128.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Now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Index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bit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will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divided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Block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bits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Word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bits.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Block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19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7-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9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Word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4-bits</a:t>
            </a:r>
            <a:r>
              <a:rPr sz="1900" spc="-1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667" y="6436258"/>
            <a:ext cx="49422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Main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memory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has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4K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blocks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16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words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each.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09826" y="2290381"/>
            <a:ext cx="2823210" cy="4403725"/>
            <a:chOff x="8009826" y="2290381"/>
            <a:chExt cx="2823210" cy="4403725"/>
          </a:xfrm>
        </p:grpSpPr>
        <p:sp>
          <p:nvSpPr>
            <p:cNvPr id="6" name="object 6"/>
            <p:cNvSpPr/>
            <p:nvPr/>
          </p:nvSpPr>
          <p:spPr>
            <a:xfrm>
              <a:off x="8017764" y="2886456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80">
                  <a:moveTo>
                    <a:pt x="0" y="297179"/>
                  </a:moveTo>
                  <a:lnTo>
                    <a:pt x="1027176" y="297179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00082" y="2574798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80">
                  <a:moveTo>
                    <a:pt x="102565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5651" y="297179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00082" y="2574798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80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B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00082" y="2291334"/>
              <a:ext cx="1026160" cy="283845"/>
            </a:xfrm>
            <a:custGeom>
              <a:avLst/>
              <a:gdLst/>
              <a:ahLst/>
              <a:cxnLst/>
              <a:rect l="l" t="t" r="r" b="b"/>
              <a:pathLst>
                <a:path w="1026159" h="283844">
                  <a:moveTo>
                    <a:pt x="1025651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1025651" y="283463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00082" y="2291334"/>
              <a:ext cx="1026160" cy="283845"/>
            </a:xfrm>
            <a:custGeom>
              <a:avLst/>
              <a:gdLst/>
              <a:ahLst/>
              <a:cxnLst/>
              <a:rect l="l" t="t" r="r" b="b"/>
              <a:pathLst>
                <a:path w="1026159" h="283844">
                  <a:moveTo>
                    <a:pt x="0" y="283463"/>
                  </a:moveTo>
                  <a:lnTo>
                    <a:pt x="1025651" y="283463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0082" y="3455669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102565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5651" y="297179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00082" y="3455669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9320" y="3454908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00082" y="3752850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1025651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1025651" y="297180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00082" y="3752850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80"/>
                  </a:moveTo>
                  <a:lnTo>
                    <a:pt x="1025651" y="297180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00082" y="4050029"/>
              <a:ext cx="1026160" cy="295910"/>
            </a:xfrm>
            <a:custGeom>
              <a:avLst/>
              <a:gdLst/>
              <a:ahLst/>
              <a:cxnLst/>
              <a:rect l="l" t="t" r="r" b="b"/>
              <a:pathLst>
                <a:path w="1026159" h="295910">
                  <a:moveTo>
                    <a:pt x="1025651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1025651" y="295656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00082" y="4050029"/>
              <a:ext cx="1026160" cy="295910"/>
            </a:xfrm>
            <a:custGeom>
              <a:avLst/>
              <a:gdLst/>
              <a:ahLst/>
              <a:cxnLst/>
              <a:rect l="l" t="t" r="r" b="b"/>
              <a:pathLst>
                <a:path w="1026159" h="295910">
                  <a:moveTo>
                    <a:pt x="0" y="295656"/>
                  </a:moveTo>
                  <a:lnTo>
                    <a:pt x="1025651" y="295656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5656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00082" y="4929377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1025651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1025651" y="297180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00082" y="4929377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80"/>
                  </a:moveTo>
                  <a:lnTo>
                    <a:pt x="1025651" y="297180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99320" y="4928616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80"/>
                  </a:moveTo>
                  <a:lnTo>
                    <a:pt x="1025651" y="297180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00082" y="5226558"/>
              <a:ext cx="1026160" cy="283845"/>
            </a:xfrm>
            <a:custGeom>
              <a:avLst/>
              <a:gdLst/>
              <a:ahLst/>
              <a:cxnLst/>
              <a:rect l="l" t="t" r="r" b="b"/>
              <a:pathLst>
                <a:path w="1026159" h="283845">
                  <a:moveTo>
                    <a:pt x="1025651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1025651" y="283464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00082" y="5226558"/>
              <a:ext cx="1026160" cy="283845"/>
            </a:xfrm>
            <a:custGeom>
              <a:avLst/>
              <a:gdLst/>
              <a:ahLst/>
              <a:cxnLst/>
              <a:rect l="l" t="t" r="r" b="b"/>
              <a:pathLst>
                <a:path w="1026159" h="283845">
                  <a:moveTo>
                    <a:pt x="0" y="283464"/>
                  </a:moveTo>
                  <a:lnTo>
                    <a:pt x="1025651" y="283464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83464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00082" y="5510022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102565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5651" y="297179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00082" y="5510022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00082" y="6389370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102565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5651" y="297179"/>
                  </a:lnTo>
                  <a:lnTo>
                    <a:pt x="10256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00082" y="6389370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99320" y="6388608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72778" y="2294636"/>
            <a:ext cx="508000" cy="2971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74295">
              <a:lnSpc>
                <a:spcPct val="61700"/>
              </a:lnSpc>
              <a:spcBef>
                <a:spcPts val="610"/>
              </a:spcBef>
            </a:pPr>
            <a:r>
              <a:rPr sz="1100" spc="-20" dirty="0">
                <a:latin typeface="Calibri"/>
                <a:cs typeface="Calibri"/>
              </a:rPr>
              <a:t>Main </a:t>
            </a:r>
            <a:r>
              <a:rPr sz="1100" spc="-10" dirty="0">
                <a:latin typeface="Calibri"/>
                <a:cs typeface="Calibri"/>
              </a:rPr>
              <a:t>memory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864534" y="3523170"/>
            <a:ext cx="878840" cy="1930400"/>
            <a:chOff x="9864534" y="3523170"/>
            <a:chExt cx="878840" cy="1930400"/>
          </a:xfrm>
        </p:grpSpPr>
        <p:sp>
          <p:nvSpPr>
            <p:cNvPr id="30" name="object 30"/>
            <p:cNvSpPr/>
            <p:nvPr/>
          </p:nvSpPr>
          <p:spPr>
            <a:xfrm>
              <a:off x="9873233" y="3531870"/>
              <a:ext cx="862965" cy="155575"/>
            </a:xfrm>
            <a:custGeom>
              <a:avLst/>
              <a:gdLst/>
              <a:ahLst/>
              <a:cxnLst/>
              <a:rect l="l" t="t" r="r" b="b"/>
              <a:pathLst>
                <a:path w="862965" h="155575">
                  <a:moveTo>
                    <a:pt x="0" y="155447"/>
                  </a:moveTo>
                  <a:lnTo>
                    <a:pt x="862583" y="155447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5544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2471" y="3531108"/>
              <a:ext cx="862965" cy="155575"/>
            </a:xfrm>
            <a:custGeom>
              <a:avLst/>
              <a:gdLst/>
              <a:ahLst/>
              <a:cxnLst/>
              <a:rect l="l" t="t" r="r" b="b"/>
              <a:pathLst>
                <a:path w="862965" h="155575">
                  <a:moveTo>
                    <a:pt x="0" y="155447"/>
                  </a:moveTo>
                  <a:lnTo>
                    <a:pt x="862583" y="155447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5544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3233" y="5007102"/>
              <a:ext cx="862965" cy="142240"/>
            </a:xfrm>
            <a:custGeom>
              <a:avLst/>
              <a:gdLst/>
              <a:ahLst/>
              <a:cxnLst/>
              <a:rect l="l" t="t" r="r" b="b"/>
              <a:pathLst>
                <a:path w="862965" h="142239">
                  <a:moveTo>
                    <a:pt x="862583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862583" y="141731"/>
                  </a:lnTo>
                  <a:lnTo>
                    <a:pt x="86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73233" y="5007102"/>
              <a:ext cx="862965" cy="142240"/>
            </a:xfrm>
            <a:custGeom>
              <a:avLst/>
              <a:gdLst/>
              <a:ahLst/>
              <a:cxnLst/>
              <a:rect l="l" t="t" r="r" b="b"/>
              <a:pathLst>
                <a:path w="862965" h="142239">
                  <a:moveTo>
                    <a:pt x="0" y="141731"/>
                  </a:moveTo>
                  <a:lnTo>
                    <a:pt x="862583" y="141731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417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72471" y="5006340"/>
              <a:ext cx="862965" cy="142240"/>
            </a:xfrm>
            <a:custGeom>
              <a:avLst/>
              <a:gdLst/>
              <a:ahLst/>
              <a:cxnLst/>
              <a:rect l="l" t="t" r="r" b="b"/>
              <a:pathLst>
                <a:path w="862965" h="142239">
                  <a:moveTo>
                    <a:pt x="0" y="141731"/>
                  </a:moveTo>
                  <a:lnTo>
                    <a:pt x="862583" y="141731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41731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73233" y="5290566"/>
              <a:ext cx="862965" cy="155575"/>
            </a:xfrm>
            <a:custGeom>
              <a:avLst/>
              <a:gdLst/>
              <a:ahLst/>
              <a:cxnLst/>
              <a:rect l="l" t="t" r="r" b="b"/>
              <a:pathLst>
                <a:path w="862965" h="155575">
                  <a:moveTo>
                    <a:pt x="0" y="155448"/>
                  </a:moveTo>
                  <a:lnTo>
                    <a:pt x="862583" y="155448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72471" y="5289804"/>
              <a:ext cx="862965" cy="155575"/>
            </a:xfrm>
            <a:custGeom>
              <a:avLst/>
              <a:gdLst/>
              <a:ahLst/>
              <a:cxnLst/>
              <a:rect l="l" t="t" r="r" b="b"/>
              <a:pathLst>
                <a:path w="862965" h="155575">
                  <a:moveTo>
                    <a:pt x="0" y="155448"/>
                  </a:moveTo>
                  <a:lnTo>
                    <a:pt x="862583" y="155448"/>
                  </a:lnTo>
                  <a:lnTo>
                    <a:pt x="862583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864534" y="2348166"/>
            <a:ext cx="878840" cy="170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133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64534" y="2645346"/>
            <a:ext cx="878840" cy="156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123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64534" y="3523170"/>
            <a:ext cx="878840" cy="171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135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64534" y="3821874"/>
            <a:ext cx="878840" cy="156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123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64534" y="4119054"/>
            <a:ext cx="878840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12426" y="5007991"/>
            <a:ext cx="636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64534" y="5281866"/>
            <a:ext cx="878840" cy="171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135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64534" y="5579046"/>
            <a:ext cx="878840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125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64534" y="6459918"/>
            <a:ext cx="878840" cy="156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1230"/>
              </a:lnSpc>
            </a:pPr>
            <a:r>
              <a:rPr sz="1100" b="1" dirty="0">
                <a:latin typeface="Calibri"/>
                <a:cs typeface="Calibri"/>
              </a:rPr>
              <a:t>Block</a:t>
            </a:r>
            <a:r>
              <a:rPr sz="1100" b="1" spc="-20" dirty="0">
                <a:latin typeface="Calibri"/>
                <a:cs typeface="Calibri"/>
              </a:rPr>
              <a:t> 4095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009826" y="2863278"/>
            <a:ext cx="2868930" cy="3533775"/>
            <a:chOff x="8009826" y="2863278"/>
            <a:chExt cx="2868930" cy="3533775"/>
          </a:xfrm>
        </p:grpSpPr>
        <p:sp>
          <p:nvSpPr>
            <p:cNvPr id="47" name="object 47"/>
            <p:cNvSpPr/>
            <p:nvPr/>
          </p:nvSpPr>
          <p:spPr>
            <a:xfrm>
              <a:off x="9140952" y="2871216"/>
              <a:ext cx="1729739" cy="3517900"/>
            </a:xfrm>
            <a:custGeom>
              <a:avLst/>
              <a:gdLst/>
              <a:ahLst/>
              <a:cxnLst/>
              <a:rect l="l" t="t" r="r" b="b"/>
              <a:pathLst>
                <a:path w="1729740" h="3517900">
                  <a:moveTo>
                    <a:pt x="212217" y="848868"/>
                  </a:moveTo>
                  <a:lnTo>
                    <a:pt x="212217" y="784479"/>
                  </a:lnTo>
                  <a:lnTo>
                    <a:pt x="545592" y="784479"/>
                  </a:lnTo>
                  <a:lnTo>
                    <a:pt x="545592" y="668655"/>
                  </a:lnTo>
                  <a:lnTo>
                    <a:pt x="212217" y="668655"/>
                  </a:lnTo>
                  <a:lnTo>
                    <a:pt x="212217" y="617220"/>
                  </a:lnTo>
                  <a:lnTo>
                    <a:pt x="0" y="733044"/>
                  </a:lnTo>
                  <a:lnTo>
                    <a:pt x="212217" y="848868"/>
                  </a:lnTo>
                </a:path>
                <a:path w="1729740" h="3517900">
                  <a:moveTo>
                    <a:pt x="658368" y="259080"/>
                  </a:moveTo>
                  <a:lnTo>
                    <a:pt x="659892" y="0"/>
                  </a:lnTo>
                </a:path>
                <a:path w="1729740" h="3517900">
                  <a:moveTo>
                    <a:pt x="658368" y="583692"/>
                  </a:moveTo>
                  <a:lnTo>
                    <a:pt x="659892" y="336804"/>
                  </a:lnTo>
                </a:path>
                <a:path w="1729740" h="3517900">
                  <a:moveTo>
                    <a:pt x="1684020" y="259080"/>
                  </a:moveTo>
                  <a:lnTo>
                    <a:pt x="1687068" y="0"/>
                  </a:lnTo>
                </a:path>
                <a:path w="1729740" h="3517900">
                  <a:moveTo>
                    <a:pt x="1684020" y="583692"/>
                  </a:moveTo>
                  <a:lnTo>
                    <a:pt x="1687068" y="336804"/>
                  </a:lnTo>
                </a:path>
                <a:path w="1729740" h="3517900">
                  <a:moveTo>
                    <a:pt x="702564" y="234696"/>
                  </a:moveTo>
                  <a:lnTo>
                    <a:pt x="597407" y="284988"/>
                  </a:lnTo>
                </a:path>
                <a:path w="1729740" h="3517900">
                  <a:moveTo>
                    <a:pt x="702564" y="310896"/>
                  </a:moveTo>
                  <a:lnTo>
                    <a:pt x="597407" y="348996"/>
                  </a:lnTo>
                </a:path>
                <a:path w="1729740" h="3517900">
                  <a:moveTo>
                    <a:pt x="1729740" y="234696"/>
                  </a:moveTo>
                  <a:lnTo>
                    <a:pt x="1624583" y="284988"/>
                  </a:lnTo>
                </a:path>
                <a:path w="1729740" h="3517900">
                  <a:moveTo>
                    <a:pt x="1729740" y="310896"/>
                  </a:moveTo>
                  <a:lnTo>
                    <a:pt x="1624583" y="348996"/>
                  </a:lnTo>
                </a:path>
                <a:path w="1729740" h="3517900">
                  <a:moveTo>
                    <a:pt x="658368" y="3195828"/>
                  </a:moveTo>
                  <a:lnTo>
                    <a:pt x="659892" y="2935224"/>
                  </a:lnTo>
                </a:path>
                <a:path w="1729740" h="3517900">
                  <a:moveTo>
                    <a:pt x="658368" y="3517392"/>
                  </a:moveTo>
                  <a:lnTo>
                    <a:pt x="659892" y="3259836"/>
                  </a:lnTo>
                </a:path>
                <a:path w="1729740" h="3517900">
                  <a:moveTo>
                    <a:pt x="1684020" y="3195828"/>
                  </a:moveTo>
                  <a:lnTo>
                    <a:pt x="1687068" y="2935224"/>
                  </a:lnTo>
                </a:path>
                <a:path w="1729740" h="3517900">
                  <a:moveTo>
                    <a:pt x="1684020" y="3517392"/>
                  </a:moveTo>
                  <a:lnTo>
                    <a:pt x="1687068" y="3259836"/>
                  </a:lnTo>
                </a:path>
                <a:path w="1729740" h="3517900">
                  <a:moveTo>
                    <a:pt x="702564" y="3168396"/>
                  </a:moveTo>
                  <a:lnTo>
                    <a:pt x="597407" y="3208020"/>
                  </a:lnTo>
                </a:path>
                <a:path w="1729740" h="3517900">
                  <a:moveTo>
                    <a:pt x="702564" y="3233928"/>
                  </a:moveTo>
                  <a:lnTo>
                    <a:pt x="597407" y="3285744"/>
                  </a:lnTo>
                </a:path>
                <a:path w="1729740" h="3517900">
                  <a:moveTo>
                    <a:pt x="1729740" y="3168396"/>
                  </a:moveTo>
                  <a:lnTo>
                    <a:pt x="1624583" y="3208020"/>
                  </a:lnTo>
                </a:path>
                <a:path w="1729740" h="3517900">
                  <a:moveTo>
                    <a:pt x="1729740" y="3233928"/>
                  </a:moveTo>
                  <a:lnTo>
                    <a:pt x="1624583" y="3285744"/>
                  </a:lnTo>
                </a:path>
                <a:path w="1729740" h="3517900">
                  <a:moveTo>
                    <a:pt x="658368" y="1720596"/>
                  </a:moveTo>
                  <a:lnTo>
                    <a:pt x="659892" y="1473708"/>
                  </a:lnTo>
                </a:path>
                <a:path w="1729740" h="3517900">
                  <a:moveTo>
                    <a:pt x="658368" y="2057400"/>
                  </a:moveTo>
                  <a:lnTo>
                    <a:pt x="659892" y="1798320"/>
                  </a:lnTo>
                </a:path>
                <a:path w="1729740" h="3517900">
                  <a:moveTo>
                    <a:pt x="1684020" y="1720596"/>
                  </a:moveTo>
                  <a:lnTo>
                    <a:pt x="1687068" y="1473708"/>
                  </a:lnTo>
                </a:path>
                <a:path w="1729740" h="3517900">
                  <a:moveTo>
                    <a:pt x="1684020" y="2057400"/>
                  </a:moveTo>
                  <a:lnTo>
                    <a:pt x="1687068" y="1798320"/>
                  </a:lnTo>
                </a:path>
                <a:path w="1729740" h="3517900">
                  <a:moveTo>
                    <a:pt x="702564" y="1708404"/>
                  </a:moveTo>
                  <a:lnTo>
                    <a:pt x="597407" y="1746504"/>
                  </a:lnTo>
                </a:path>
                <a:path w="1729740" h="3517900">
                  <a:moveTo>
                    <a:pt x="702564" y="1772412"/>
                  </a:moveTo>
                  <a:lnTo>
                    <a:pt x="597407" y="1810512"/>
                  </a:lnTo>
                </a:path>
                <a:path w="1729740" h="3517900">
                  <a:moveTo>
                    <a:pt x="1729740" y="1708404"/>
                  </a:moveTo>
                  <a:lnTo>
                    <a:pt x="1624583" y="1746504"/>
                  </a:lnTo>
                </a:path>
                <a:path w="1729740" h="3517900">
                  <a:moveTo>
                    <a:pt x="1729740" y="1772412"/>
                  </a:moveTo>
                  <a:lnTo>
                    <a:pt x="1624583" y="181051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99320" y="5509260"/>
              <a:ext cx="1026160" cy="297180"/>
            </a:xfrm>
            <a:custGeom>
              <a:avLst/>
              <a:gdLst/>
              <a:ahLst/>
              <a:cxnLst/>
              <a:rect l="l" t="t" r="r" b="b"/>
              <a:pathLst>
                <a:path w="1026159" h="297179">
                  <a:moveTo>
                    <a:pt x="0" y="297179"/>
                  </a:moveTo>
                  <a:lnTo>
                    <a:pt x="1025651" y="297179"/>
                  </a:lnTo>
                  <a:lnTo>
                    <a:pt x="1025651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18526" y="3184398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102717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18526" y="3184398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0" y="297179"/>
                  </a:moveTo>
                  <a:lnTo>
                    <a:pt x="1027176" y="297179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18526" y="2887218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80">
                  <a:moveTo>
                    <a:pt x="102717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18526" y="2887218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80">
                  <a:moveTo>
                    <a:pt x="0" y="297179"/>
                  </a:moveTo>
                  <a:lnTo>
                    <a:pt x="1027176" y="297179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18526" y="4063746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102717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18526" y="4063746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0" y="297179"/>
                  </a:moveTo>
                  <a:lnTo>
                    <a:pt x="1027176" y="297179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17764" y="4062983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0" y="297180"/>
                  </a:moveTo>
                  <a:lnTo>
                    <a:pt x="1027176" y="297180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880350" y="5629757"/>
            <a:ext cx="12992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Main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memory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address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88402" y="5101285"/>
            <a:ext cx="2330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31200" y="5101285"/>
            <a:ext cx="3321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Block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06002" y="5101285"/>
            <a:ext cx="3295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Calibri"/>
                <a:cs typeface="Calibri"/>
              </a:rPr>
              <a:t>Word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7635430" y="5303710"/>
          <a:ext cx="1631950" cy="219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892D4E"/>
                      </a:solidFill>
                      <a:prstDash val="solid"/>
                    </a:lnL>
                    <a:lnR w="38100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38100">
                      <a:solidFill>
                        <a:srgbClr val="892D4E"/>
                      </a:solidFill>
                      <a:prstDash val="solid"/>
                    </a:lnL>
                    <a:lnR w="38100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38100">
                      <a:solidFill>
                        <a:srgbClr val="892D4E"/>
                      </a:solidFill>
                      <a:prstDash val="solid"/>
                    </a:lnL>
                    <a:lnR w="28575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7504176" y="2886455"/>
            <a:ext cx="513715" cy="15557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115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04176" y="3183635"/>
            <a:ext cx="513715" cy="14224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1115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04176" y="4062984"/>
            <a:ext cx="514350" cy="14351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113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53425" y="2657348"/>
            <a:ext cx="369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Cache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099742" y="2963989"/>
            <a:ext cx="861694" cy="447040"/>
            <a:chOff x="8099742" y="2963989"/>
            <a:chExt cx="861694" cy="447040"/>
          </a:xfrm>
        </p:grpSpPr>
        <p:sp>
          <p:nvSpPr>
            <p:cNvPr id="66" name="object 66"/>
            <p:cNvSpPr/>
            <p:nvPr/>
          </p:nvSpPr>
          <p:spPr>
            <a:xfrm>
              <a:off x="8108442" y="2964941"/>
              <a:ext cx="845819" cy="439420"/>
            </a:xfrm>
            <a:custGeom>
              <a:avLst/>
              <a:gdLst/>
              <a:ahLst/>
              <a:cxnLst/>
              <a:rect l="l" t="t" r="r" b="b"/>
              <a:pathLst>
                <a:path w="845820" h="439420">
                  <a:moveTo>
                    <a:pt x="0" y="438912"/>
                  </a:moveTo>
                  <a:lnTo>
                    <a:pt x="845820" y="438912"/>
                  </a:lnTo>
                  <a:lnTo>
                    <a:pt x="845820" y="297179"/>
                  </a:lnTo>
                  <a:lnTo>
                    <a:pt x="0" y="297179"/>
                  </a:lnTo>
                  <a:lnTo>
                    <a:pt x="0" y="438912"/>
                  </a:lnTo>
                  <a:close/>
                </a:path>
                <a:path w="845820" h="439420">
                  <a:moveTo>
                    <a:pt x="0" y="141732"/>
                  </a:moveTo>
                  <a:lnTo>
                    <a:pt x="845820" y="141732"/>
                  </a:lnTo>
                  <a:lnTo>
                    <a:pt x="845820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07680" y="3261359"/>
              <a:ext cx="845819" cy="142240"/>
            </a:xfrm>
            <a:custGeom>
              <a:avLst/>
              <a:gdLst/>
              <a:ahLst/>
              <a:cxnLst/>
              <a:rect l="l" t="t" r="r" b="b"/>
              <a:pathLst>
                <a:path w="845820" h="142239">
                  <a:moveTo>
                    <a:pt x="0" y="141732"/>
                  </a:moveTo>
                  <a:lnTo>
                    <a:pt x="845820" y="141732"/>
                  </a:lnTo>
                  <a:lnTo>
                    <a:pt x="845820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099742" y="2956242"/>
            <a:ext cx="861694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1615">
              <a:lnSpc>
                <a:spcPts val="1240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99742" y="3253422"/>
            <a:ext cx="861694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1615">
              <a:lnSpc>
                <a:spcPts val="1215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99742" y="4132770"/>
            <a:ext cx="861694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ts val="1210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127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965630" y="2956242"/>
            <a:ext cx="1133475" cy="1115060"/>
            <a:chOff x="7965630" y="2956242"/>
            <a:chExt cx="1133475" cy="1115060"/>
          </a:xfrm>
        </p:grpSpPr>
        <p:sp>
          <p:nvSpPr>
            <p:cNvPr id="72" name="object 72"/>
            <p:cNvSpPr/>
            <p:nvPr/>
          </p:nvSpPr>
          <p:spPr>
            <a:xfrm>
              <a:off x="7973568" y="3480815"/>
              <a:ext cx="1117600" cy="582295"/>
            </a:xfrm>
            <a:custGeom>
              <a:avLst/>
              <a:gdLst/>
              <a:ahLst/>
              <a:cxnLst/>
              <a:rect l="l" t="t" r="r" b="b"/>
              <a:pathLst>
                <a:path w="1117600" h="582295">
                  <a:moveTo>
                    <a:pt x="44196" y="245364"/>
                  </a:moveTo>
                  <a:lnTo>
                    <a:pt x="45720" y="0"/>
                  </a:lnTo>
                </a:path>
                <a:path w="1117600" h="582295">
                  <a:moveTo>
                    <a:pt x="44196" y="582168"/>
                  </a:moveTo>
                  <a:lnTo>
                    <a:pt x="45720" y="323088"/>
                  </a:lnTo>
                </a:path>
                <a:path w="1117600" h="582295">
                  <a:moveTo>
                    <a:pt x="1071372" y="245364"/>
                  </a:moveTo>
                  <a:lnTo>
                    <a:pt x="1072896" y="0"/>
                  </a:lnTo>
                </a:path>
                <a:path w="1117600" h="582295">
                  <a:moveTo>
                    <a:pt x="1071372" y="582168"/>
                  </a:moveTo>
                  <a:lnTo>
                    <a:pt x="1072896" y="323088"/>
                  </a:lnTo>
                </a:path>
                <a:path w="1117600" h="582295">
                  <a:moveTo>
                    <a:pt x="89915" y="233172"/>
                  </a:moveTo>
                  <a:lnTo>
                    <a:pt x="0" y="271272"/>
                  </a:lnTo>
                </a:path>
                <a:path w="1117600" h="582295">
                  <a:moveTo>
                    <a:pt x="89915" y="297180"/>
                  </a:moveTo>
                  <a:lnTo>
                    <a:pt x="0" y="336804"/>
                  </a:lnTo>
                </a:path>
                <a:path w="1117600" h="582295">
                  <a:moveTo>
                    <a:pt x="1117091" y="233172"/>
                  </a:moveTo>
                  <a:lnTo>
                    <a:pt x="1027176" y="271272"/>
                  </a:lnTo>
                </a:path>
                <a:path w="1117600" h="582295">
                  <a:moveTo>
                    <a:pt x="1117091" y="297180"/>
                  </a:moveTo>
                  <a:lnTo>
                    <a:pt x="1027176" y="33680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017764" y="3183635"/>
              <a:ext cx="1027430" cy="297180"/>
            </a:xfrm>
            <a:custGeom>
              <a:avLst/>
              <a:gdLst/>
              <a:ahLst/>
              <a:cxnLst/>
              <a:rect l="l" t="t" r="r" b="b"/>
              <a:pathLst>
                <a:path w="1027429" h="297179">
                  <a:moveTo>
                    <a:pt x="0" y="297179"/>
                  </a:moveTo>
                  <a:lnTo>
                    <a:pt x="1027176" y="297179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07680" y="2964179"/>
              <a:ext cx="845819" cy="142240"/>
            </a:xfrm>
            <a:custGeom>
              <a:avLst/>
              <a:gdLst/>
              <a:ahLst/>
              <a:cxnLst/>
              <a:rect l="l" t="t" r="r" b="b"/>
              <a:pathLst>
                <a:path w="845820" h="142239">
                  <a:moveTo>
                    <a:pt x="0" y="141732"/>
                  </a:moveTo>
                  <a:lnTo>
                    <a:pt x="845820" y="141732"/>
                  </a:lnTo>
                  <a:lnTo>
                    <a:pt x="845820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518664"/>
            <a:ext cx="8577580" cy="382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100455" algn="l"/>
                <a:tab pos="1862455" algn="l"/>
                <a:tab pos="2236470" algn="l"/>
                <a:tab pos="2743835" algn="l"/>
                <a:tab pos="3639820" algn="l"/>
                <a:tab pos="4742180" algn="l"/>
                <a:tab pos="5128895" algn="l"/>
                <a:tab pos="5773420" algn="l"/>
                <a:tab pos="6535420" algn="l"/>
                <a:tab pos="7112000" algn="l"/>
                <a:tab pos="7537450" algn="l"/>
                <a:tab pos="81222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alongside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bits.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generates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request,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Index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24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Cache.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Tags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match,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Hit.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match,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Miss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Tag.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367" y="2219325"/>
            <a:ext cx="594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maps 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j</a:t>
            </a:r>
            <a:r>
              <a:rPr sz="18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modulo</a:t>
            </a:r>
            <a:r>
              <a:rPr sz="18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128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cache.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7690" y="2963036"/>
            <a:ext cx="193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same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position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367" y="2493645"/>
            <a:ext cx="4451350" cy="9886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414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Times New Roman"/>
                <a:cs typeface="Times New Roman"/>
              </a:rPr>
              <a:t>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129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91440" indent="-88900">
              <a:lnSpc>
                <a:spcPts val="1945"/>
              </a:lnSpc>
              <a:spcBef>
                <a:spcPts val="770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mapped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onto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cache.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367" y="3457194"/>
            <a:ext cx="6527800" cy="29152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865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contention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10" dirty="0">
                <a:latin typeface="Times New Roman"/>
                <a:cs typeface="Times New Roman"/>
              </a:rPr>
              <a:t> full.</a:t>
            </a:r>
            <a:endParaRPr sz="1800">
              <a:latin typeface="Times New Roman"/>
              <a:cs typeface="Times New Roman"/>
            </a:endParaRPr>
          </a:p>
          <a:p>
            <a:pPr marL="12700" marR="7620" indent="-10160">
              <a:lnSpc>
                <a:spcPts val="1730"/>
              </a:lnSpc>
              <a:spcBef>
                <a:spcPts val="1185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	Resolve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contention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allowing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replace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old </a:t>
            </a:r>
            <a:r>
              <a:rPr sz="1800" dirty="0">
                <a:latin typeface="Times New Roman"/>
                <a:cs typeface="Times New Roman"/>
              </a:rPr>
              <a:t>block,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trivial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replacement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algorithm.</a:t>
            </a:r>
            <a:endParaRPr sz="1800">
              <a:latin typeface="Times New Roman"/>
              <a:cs typeface="Times New Roman"/>
            </a:endParaRPr>
          </a:p>
          <a:p>
            <a:pPr marL="91440" indent="-88900">
              <a:lnSpc>
                <a:spcPct val="100000"/>
              </a:lnSpc>
              <a:spcBef>
                <a:spcPts val="780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Memory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divided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fields:</a:t>
            </a:r>
            <a:endParaRPr sz="1800">
              <a:latin typeface="Times New Roman"/>
              <a:cs typeface="Times New Roman"/>
            </a:endParaRPr>
          </a:p>
          <a:p>
            <a:pPr marL="373380" lvl="1" indent="-132080">
              <a:lnSpc>
                <a:spcPct val="100000"/>
              </a:lnSpc>
              <a:spcBef>
                <a:spcPts val="770"/>
              </a:spcBef>
              <a:buChar char="-"/>
              <a:tabLst>
                <a:tab pos="373380" algn="l"/>
              </a:tabLst>
            </a:pPr>
            <a:r>
              <a:rPr sz="1800" dirty="0">
                <a:latin typeface="Times New Roman"/>
                <a:cs typeface="Times New Roman"/>
              </a:rPr>
              <a:t>Low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order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 bits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words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block.</a:t>
            </a:r>
            <a:endParaRPr sz="1800">
              <a:latin typeface="Times New Roman"/>
              <a:cs typeface="Times New Roman"/>
            </a:endParaRPr>
          </a:p>
          <a:p>
            <a:pPr marL="12700" marR="5715" lvl="1" indent="417830">
              <a:lnSpc>
                <a:spcPct val="80000"/>
              </a:lnSpc>
              <a:spcBef>
                <a:spcPts val="1200"/>
              </a:spcBef>
              <a:buChar char="-"/>
              <a:tabLst>
                <a:tab pos="430530" algn="l"/>
              </a:tabLst>
            </a:pP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brought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cache,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bits </a:t>
            </a:r>
            <a:r>
              <a:rPr sz="1800" dirty="0">
                <a:latin typeface="Times New Roman"/>
                <a:cs typeface="Times New Roman"/>
              </a:rPr>
              <a:t>determine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in.</a:t>
            </a:r>
            <a:endParaRPr sz="1800">
              <a:latin typeface="Times New Roman"/>
              <a:cs typeface="Times New Roman"/>
            </a:endParaRPr>
          </a:p>
          <a:p>
            <a:pPr marL="12700" marR="5080" lvl="1" indent="399415">
              <a:lnSpc>
                <a:spcPct val="80000"/>
              </a:lnSpc>
              <a:spcBef>
                <a:spcPts val="1200"/>
              </a:spcBef>
              <a:buChar char="-"/>
              <a:tabLst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order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32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blocks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currently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cache.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tag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bits.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367" y="6444183"/>
            <a:ext cx="3999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1440" algn="l"/>
              </a:tabLst>
            </a:pPr>
            <a:r>
              <a:rPr sz="1800" dirty="0">
                <a:latin typeface="Times New Roman"/>
                <a:cs typeface="Times New Roman"/>
              </a:rPr>
              <a:t>Simple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flexible.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38070" y="2363533"/>
            <a:ext cx="2393315" cy="4323080"/>
            <a:chOff x="8438070" y="2363533"/>
            <a:chExt cx="2393315" cy="4323080"/>
          </a:xfrm>
        </p:grpSpPr>
        <p:sp>
          <p:nvSpPr>
            <p:cNvPr id="8" name="object 8"/>
            <p:cNvSpPr/>
            <p:nvPr/>
          </p:nvSpPr>
          <p:spPr>
            <a:xfrm>
              <a:off x="8446007" y="2948939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0" y="292608"/>
                  </a:moveTo>
                  <a:lnTo>
                    <a:pt x="870203" y="292608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55529" y="2643377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868679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868679" y="291084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55529" y="2643377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0" y="291084"/>
                  </a:moveTo>
                  <a:lnTo>
                    <a:pt x="868679" y="291084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3175">
              <a:solidFill>
                <a:srgbClr val="B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55529" y="2364485"/>
              <a:ext cx="868680" cy="279400"/>
            </a:xfrm>
            <a:custGeom>
              <a:avLst/>
              <a:gdLst/>
              <a:ahLst/>
              <a:cxnLst/>
              <a:rect l="l" t="t" r="r" b="b"/>
              <a:pathLst>
                <a:path w="868679" h="279400">
                  <a:moveTo>
                    <a:pt x="868679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868679" y="278891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55529" y="2364485"/>
              <a:ext cx="868680" cy="279400"/>
            </a:xfrm>
            <a:custGeom>
              <a:avLst/>
              <a:gdLst/>
              <a:ahLst/>
              <a:cxnLst/>
              <a:rect l="l" t="t" r="r" b="b"/>
              <a:pathLst>
                <a:path w="868679" h="279400">
                  <a:moveTo>
                    <a:pt x="0" y="278891"/>
                  </a:moveTo>
                  <a:lnTo>
                    <a:pt x="868679" y="278891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55529" y="4953761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868679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868679" y="291084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55529" y="4953761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0" y="291084"/>
                  </a:moveTo>
                  <a:lnTo>
                    <a:pt x="868679" y="291084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54767" y="4953000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0" y="291084"/>
                  </a:moveTo>
                  <a:lnTo>
                    <a:pt x="868679" y="291084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55529" y="5244845"/>
              <a:ext cx="868680" cy="279400"/>
            </a:xfrm>
            <a:custGeom>
              <a:avLst/>
              <a:gdLst/>
              <a:ahLst/>
              <a:cxnLst/>
              <a:rect l="l" t="t" r="r" b="b"/>
              <a:pathLst>
                <a:path w="868679" h="279400">
                  <a:moveTo>
                    <a:pt x="868679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868679" y="278891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55529" y="5244845"/>
              <a:ext cx="868680" cy="279400"/>
            </a:xfrm>
            <a:custGeom>
              <a:avLst/>
              <a:gdLst/>
              <a:ahLst/>
              <a:cxnLst/>
              <a:rect l="l" t="t" r="r" b="b"/>
              <a:pathLst>
                <a:path w="868679" h="279400">
                  <a:moveTo>
                    <a:pt x="0" y="278891"/>
                  </a:moveTo>
                  <a:lnTo>
                    <a:pt x="868679" y="278891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55529" y="5523738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5">
                  <a:moveTo>
                    <a:pt x="868679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868679" y="292608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55529" y="5523738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5">
                  <a:moveTo>
                    <a:pt x="0" y="292608"/>
                  </a:moveTo>
                  <a:lnTo>
                    <a:pt x="868679" y="292608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55529" y="6386322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4">
                  <a:moveTo>
                    <a:pt x="86867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868679" y="292607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55529" y="6386322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4">
                  <a:moveTo>
                    <a:pt x="0" y="292607"/>
                  </a:moveTo>
                  <a:lnTo>
                    <a:pt x="868679" y="292607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54767" y="6385560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4">
                  <a:moveTo>
                    <a:pt x="0" y="292607"/>
                  </a:moveTo>
                  <a:lnTo>
                    <a:pt x="868679" y="292607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955530" y="3507485"/>
            <a:ext cx="868680" cy="873760"/>
            <a:chOff x="9955530" y="3507485"/>
            <a:chExt cx="868680" cy="873760"/>
          </a:xfrm>
        </p:grpSpPr>
        <p:sp>
          <p:nvSpPr>
            <p:cNvPr id="24" name="object 24"/>
            <p:cNvSpPr/>
            <p:nvPr/>
          </p:nvSpPr>
          <p:spPr>
            <a:xfrm>
              <a:off x="9955530" y="3507485"/>
              <a:ext cx="868680" cy="291465"/>
            </a:xfrm>
            <a:custGeom>
              <a:avLst/>
              <a:gdLst/>
              <a:ahLst/>
              <a:cxnLst/>
              <a:rect l="l" t="t" r="r" b="b"/>
              <a:pathLst>
                <a:path w="868679" h="291464">
                  <a:moveTo>
                    <a:pt x="86867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868679" y="291083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955530" y="3798569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5">
                  <a:moveTo>
                    <a:pt x="86867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868679" y="292607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55530" y="4091177"/>
              <a:ext cx="868680" cy="289560"/>
            </a:xfrm>
            <a:custGeom>
              <a:avLst/>
              <a:gdLst/>
              <a:ahLst/>
              <a:cxnLst/>
              <a:rect l="l" t="t" r="r" b="b"/>
              <a:pathLst>
                <a:path w="868679" h="289560">
                  <a:moveTo>
                    <a:pt x="868679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868679" y="289560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18014" y="3582161"/>
              <a:ext cx="730250" cy="152400"/>
            </a:xfrm>
            <a:custGeom>
              <a:avLst/>
              <a:gdLst/>
              <a:ahLst/>
              <a:cxnLst/>
              <a:rect l="l" t="t" r="r" b="b"/>
              <a:pathLst>
                <a:path w="730250" h="152400">
                  <a:moveTo>
                    <a:pt x="72999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729996" y="152400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18014" y="3582161"/>
              <a:ext cx="730250" cy="152400"/>
            </a:xfrm>
            <a:custGeom>
              <a:avLst/>
              <a:gdLst/>
              <a:ahLst/>
              <a:cxnLst/>
              <a:rect l="l" t="t" r="r" b="b"/>
              <a:pathLst>
                <a:path w="730250" h="152400">
                  <a:moveTo>
                    <a:pt x="0" y="152400"/>
                  </a:moveTo>
                  <a:lnTo>
                    <a:pt x="729996" y="152400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17252" y="3581399"/>
              <a:ext cx="730250" cy="152400"/>
            </a:xfrm>
            <a:custGeom>
              <a:avLst/>
              <a:gdLst/>
              <a:ahLst/>
              <a:cxnLst/>
              <a:rect l="l" t="t" r="r" b="b"/>
              <a:pathLst>
                <a:path w="730250" h="152400">
                  <a:moveTo>
                    <a:pt x="0" y="152400"/>
                  </a:moveTo>
                  <a:lnTo>
                    <a:pt x="729996" y="152400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18014" y="3874769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729996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729996" y="138683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18014" y="3874769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17252" y="3874007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18014" y="4167377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72999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729996" y="138684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18014" y="4167377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4"/>
                  </a:moveTo>
                  <a:lnTo>
                    <a:pt x="729996" y="138684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17252" y="4166615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70466" y="2367533"/>
            <a:ext cx="3187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Main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07093" y="2469007"/>
            <a:ext cx="508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memory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009314" y="2710878"/>
            <a:ext cx="746125" cy="3899535"/>
            <a:chOff x="10009314" y="2710878"/>
            <a:chExt cx="746125" cy="3899535"/>
          </a:xfrm>
        </p:grpSpPr>
        <p:sp>
          <p:nvSpPr>
            <p:cNvPr id="39" name="object 39"/>
            <p:cNvSpPr/>
            <p:nvPr/>
          </p:nvSpPr>
          <p:spPr>
            <a:xfrm>
              <a:off x="10018014" y="2719578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4"/>
                  </a:moveTo>
                  <a:lnTo>
                    <a:pt x="729996" y="138684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17252" y="2718816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4"/>
                  </a:moveTo>
                  <a:lnTo>
                    <a:pt x="729996" y="138684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18014" y="5029961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729996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729996" y="138683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8014" y="5029961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17252" y="5029200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4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18014" y="5599938"/>
              <a:ext cx="730250" cy="140335"/>
            </a:xfrm>
            <a:custGeom>
              <a:avLst/>
              <a:gdLst/>
              <a:ahLst/>
              <a:cxnLst/>
              <a:rect l="l" t="t" r="r" b="b"/>
              <a:pathLst>
                <a:path w="730250" h="140335">
                  <a:moveTo>
                    <a:pt x="0" y="140208"/>
                  </a:moveTo>
                  <a:lnTo>
                    <a:pt x="729996" y="140208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17252" y="5599176"/>
              <a:ext cx="730250" cy="140335"/>
            </a:xfrm>
            <a:custGeom>
              <a:avLst/>
              <a:gdLst/>
              <a:ahLst/>
              <a:cxnLst/>
              <a:rect l="l" t="t" r="r" b="b"/>
              <a:pathLst>
                <a:path w="730250" h="140335">
                  <a:moveTo>
                    <a:pt x="0" y="140208"/>
                  </a:moveTo>
                  <a:lnTo>
                    <a:pt x="729996" y="140208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18014" y="6464045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5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17252" y="6463283"/>
              <a:ext cx="730250" cy="139065"/>
            </a:xfrm>
            <a:custGeom>
              <a:avLst/>
              <a:gdLst/>
              <a:ahLst/>
              <a:cxnLst/>
              <a:rect l="l" t="t" r="r" b="b"/>
              <a:pathLst>
                <a:path w="730250" h="139065">
                  <a:moveTo>
                    <a:pt x="0" y="138683"/>
                  </a:moveTo>
                  <a:lnTo>
                    <a:pt x="729996" y="138683"/>
                  </a:lnTo>
                  <a:lnTo>
                    <a:pt x="729996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009314" y="2419794"/>
            <a:ext cx="746125" cy="1682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132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09314" y="2710878"/>
            <a:ext cx="746125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121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438070" y="2925762"/>
            <a:ext cx="2431415" cy="3467735"/>
            <a:chOff x="8438070" y="2925762"/>
            <a:chExt cx="2431415" cy="3467735"/>
          </a:xfrm>
        </p:grpSpPr>
        <p:sp>
          <p:nvSpPr>
            <p:cNvPr id="51" name="object 51"/>
            <p:cNvSpPr/>
            <p:nvPr/>
          </p:nvSpPr>
          <p:spPr>
            <a:xfrm>
              <a:off x="9396983" y="2933700"/>
              <a:ext cx="1464945" cy="3451860"/>
            </a:xfrm>
            <a:custGeom>
              <a:avLst/>
              <a:gdLst/>
              <a:ahLst/>
              <a:cxnLst/>
              <a:rect l="l" t="t" r="r" b="b"/>
              <a:pathLst>
                <a:path w="1464945" h="3451860">
                  <a:moveTo>
                    <a:pt x="179577" y="833627"/>
                  </a:moveTo>
                  <a:lnTo>
                    <a:pt x="179577" y="770127"/>
                  </a:lnTo>
                  <a:lnTo>
                    <a:pt x="461772" y="770127"/>
                  </a:lnTo>
                  <a:lnTo>
                    <a:pt x="461772" y="655827"/>
                  </a:lnTo>
                  <a:lnTo>
                    <a:pt x="179577" y="655827"/>
                  </a:lnTo>
                  <a:lnTo>
                    <a:pt x="179577" y="605027"/>
                  </a:lnTo>
                  <a:lnTo>
                    <a:pt x="0" y="719327"/>
                  </a:lnTo>
                  <a:lnTo>
                    <a:pt x="179577" y="833627"/>
                  </a:lnTo>
                </a:path>
                <a:path w="1464945" h="3451860">
                  <a:moveTo>
                    <a:pt x="557784" y="254508"/>
                  </a:moveTo>
                  <a:lnTo>
                    <a:pt x="559308" y="0"/>
                  </a:lnTo>
                </a:path>
                <a:path w="1464945" h="3451860">
                  <a:moveTo>
                    <a:pt x="1426464" y="254508"/>
                  </a:moveTo>
                  <a:lnTo>
                    <a:pt x="1427988" y="0"/>
                  </a:lnTo>
                </a:path>
                <a:path w="1464945" h="3451860">
                  <a:moveTo>
                    <a:pt x="594360" y="230124"/>
                  </a:moveTo>
                  <a:lnTo>
                    <a:pt x="505968" y="280415"/>
                  </a:lnTo>
                </a:path>
                <a:path w="1464945" h="3451860">
                  <a:moveTo>
                    <a:pt x="594360" y="306324"/>
                  </a:moveTo>
                  <a:lnTo>
                    <a:pt x="505968" y="342900"/>
                  </a:lnTo>
                </a:path>
                <a:path w="1464945" h="3451860">
                  <a:moveTo>
                    <a:pt x="1464564" y="230124"/>
                  </a:moveTo>
                  <a:lnTo>
                    <a:pt x="1376172" y="280415"/>
                  </a:lnTo>
                </a:path>
                <a:path w="1464945" h="3451860">
                  <a:moveTo>
                    <a:pt x="1464564" y="306324"/>
                  </a:moveTo>
                  <a:lnTo>
                    <a:pt x="1376172" y="342900"/>
                  </a:lnTo>
                </a:path>
                <a:path w="1464945" h="3451860">
                  <a:moveTo>
                    <a:pt x="557784" y="3136392"/>
                  </a:moveTo>
                  <a:lnTo>
                    <a:pt x="559308" y="2881884"/>
                  </a:lnTo>
                </a:path>
                <a:path w="1464945" h="3451860">
                  <a:moveTo>
                    <a:pt x="557784" y="3451860"/>
                  </a:moveTo>
                  <a:lnTo>
                    <a:pt x="559308" y="3198876"/>
                  </a:lnTo>
                </a:path>
                <a:path w="1464945" h="3451860">
                  <a:moveTo>
                    <a:pt x="1426464" y="3136392"/>
                  </a:moveTo>
                  <a:lnTo>
                    <a:pt x="1427988" y="2881884"/>
                  </a:lnTo>
                </a:path>
                <a:path w="1464945" h="3451860">
                  <a:moveTo>
                    <a:pt x="1426464" y="3451860"/>
                  </a:moveTo>
                  <a:lnTo>
                    <a:pt x="1427988" y="3198876"/>
                  </a:lnTo>
                </a:path>
                <a:path w="1464945" h="3451860">
                  <a:moveTo>
                    <a:pt x="594360" y="3108960"/>
                  </a:moveTo>
                  <a:lnTo>
                    <a:pt x="505968" y="3148584"/>
                  </a:lnTo>
                </a:path>
                <a:path w="1464945" h="3451860">
                  <a:moveTo>
                    <a:pt x="594360" y="3172968"/>
                  </a:moveTo>
                  <a:lnTo>
                    <a:pt x="505968" y="3223260"/>
                  </a:lnTo>
                </a:path>
                <a:path w="1464945" h="3451860">
                  <a:moveTo>
                    <a:pt x="1464564" y="3108960"/>
                  </a:moveTo>
                  <a:lnTo>
                    <a:pt x="1376172" y="3148584"/>
                  </a:lnTo>
                </a:path>
                <a:path w="1464945" h="3451860">
                  <a:moveTo>
                    <a:pt x="1464564" y="3172968"/>
                  </a:moveTo>
                  <a:lnTo>
                    <a:pt x="1376172" y="3223260"/>
                  </a:lnTo>
                </a:path>
                <a:path w="1464945" h="3451860">
                  <a:moveTo>
                    <a:pt x="557784" y="2019300"/>
                  </a:moveTo>
                  <a:lnTo>
                    <a:pt x="559308" y="1764792"/>
                  </a:lnTo>
                </a:path>
                <a:path w="1464945" h="3451860">
                  <a:moveTo>
                    <a:pt x="1426464" y="2019300"/>
                  </a:moveTo>
                  <a:lnTo>
                    <a:pt x="1427988" y="1764792"/>
                  </a:lnTo>
                </a:path>
                <a:path w="1464945" h="3451860">
                  <a:moveTo>
                    <a:pt x="594360" y="1676400"/>
                  </a:moveTo>
                  <a:lnTo>
                    <a:pt x="505968" y="1712976"/>
                  </a:lnTo>
                </a:path>
                <a:path w="1464945" h="3451860">
                  <a:moveTo>
                    <a:pt x="594360" y="1738883"/>
                  </a:moveTo>
                  <a:lnTo>
                    <a:pt x="505968" y="1776983"/>
                  </a:lnTo>
                </a:path>
                <a:path w="1464945" h="3451860">
                  <a:moveTo>
                    <a:pt x="1464564" y="1676400"/>
                  </a:moveTo>
                  <a:lnTo>
                    <a:pt x="1376172" y="1712976"/>
                  </a:lnTo>
                </a:path>
                <a:path w="1464945" h="3451860">
                  <a:moveTo>
                    <a:pt x="1464564" y="1738883"/>
                  </a:moveTo>
                  <a:lnTo>
                    <a:pt x="1376172" y="1776983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54767" y="5522976"/>
              <a:ext cx="868680" cy="292735"/>
            </a:xfrm>
            <a:custGeom>
              <a:avLst/>
              <a:gdLst/>
              <a:ahLst/>
              <a:cxnLst/>
              <a:rect l="l" t="t" r="r" b="b"/>
              <a:pathLst>
                <a:path w="868679" h="292735">
                  <a:moveTo>
                    <a:pt x="0" y="292608"/>
                  </a:moveTo>
                  <a:lnTo>
                    <a:pt x="868679" y="292608"/>
                  </a:lnTo>
                  <a:lnTo>
                    <a:pt x="868679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46769" y="3242309"/>
              <a:ext cx="870585" cy="289560"/>
            </a:xfrm>
            <a:custGeom>
              <a:avLst/>
              <a:gdLst/>
              <a:ahLst/>
              <a:cxnLst/>
              <a:rect l="l" t="t" r="r" b="b"/>
              <a:pathLst>
                <a:path w="870584" h="289560">
                  <a:moveTo>
                    <a:pt x="870203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870203" y="289560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46769" y="3242309"/>
              <a:ext cx="870585" cy="289560"/>
            </a:xfrm>
            <a:custGeom>
              <a:avLst/>
              <a:gdLst/>
              <a:ahLst/>
              <a:cxnLst/>
              <a:rect l="l" t="t" r="r" b="b"/>
              <a:pathLst>
                <a:path w="870584" h="289560">
                  <a:moveTo>
                    <a:pt x="0" y="289560"/>
                  </a:moveTo>
                  <a:lnTo>
                    <a:pt x="870203" y="289560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46769" y="2949701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870203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870203" y="292608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46769" y="2949701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0" y="292608"/>
                  </a:moveTo>
                  <a:lnTo>
                    <a:pt x="870203" y="292608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46769" y="4103369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870203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870203" y="292607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46769" y="4103369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0" y="292607"/>
                  </a:moveTo>
                  <a:lnTo>
                    <a:pt x="870203" y="292607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6007" y="4102608"/>
              <a:ext cx="870585" cy="292735"/>
            </a:xfrm>
            <a:custGeom>
              <a:avLst/>
              <a:gdLst/>
              <a:ahLst/>
              <a:cxnLst/>
              <a:rect l="l" t="t" r="r" b="b"/>
              <a:pathLst>
                <a:path w="870584" h="292735">
                  <a:moveTo>
                    <a:pt x="0" y="292607"/>
                  </a:moveTo>
                  <a:lnTo>
                    <a:pt x="870203" y="292607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9946830" y="3256470"/>
          <a:ext cx="962660" cy="1372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127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128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3175">
                      <a:solidFill>
                        <a:srgbClr val="5C1F34"/>
                      </a:solidFill>
                      <a:prstDash val="solid"/>
                    </a:lnL>
                    <a:lnR w="3175">
                      <a:solidFill>
                        <a:srgbClr val="5C1F34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5C1F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129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3175">
                      <a:solidFill>
                        <a:srgbClr val="5C1F34"/>
                      </a:solidFill>
                      <a:prstDash val="solid"/>
                    </a:lnL>
                    <a:lnR w="3175">
                      <a:solidFill>
                        <a:srgbClr val="5C1F34"/>
                      </a:solidFill>
                      <a:prstDash val="solid"/>
                    </a:lnR>
                    <a:lnT w="3175">
                      <a:solidFill>
                        <a:srgbClr val="5C1F34"/>
                      </a:solidFill>
                      <a:prstDash val="solid"/>
                    </a:lnT>
                    <a:lnB w="3175">
                      <a:solidFill>
                        <a:srgbClr val="5C1F3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5C1F3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10133838" y="5030470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009314" y="5298630"/>
            <a:ext cx="758825" cy="170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137160">
              <a:lnSpc>
                <a:spcPts val="133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09314" y="5591238"/>
            <a:ext cx="758825" cy="156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ts val="123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25" dirty="0">
                <a:latin typeface="Calibri"/>
                <a:cs typeface="Calibri"/>
              </a:rPr>
              <a:t> 257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09314" y="6455346"/>
            <a:ext cx="746125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215"/>
              </a:lnSpc>
            </a:pPr>
            <a:r>
              <a:rPr sz="1100" b="1" dirty="0">
                <a:latin typeface="Calibri"/>
                <a:cs typeface="Calibri"/>
              </a:rPr>
              <a:t>Block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4095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27897" y="5641035"/>
            <a:ext cx="1298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Main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memory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address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49793" y="5122291"/>
            <a:ext cx="222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09786" y="5122291"/>
            <a:ext cx="331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Block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196578" y="5122291"/>
            <a:ext cx="3130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latin typeface="Calibri"/>
                <a:cs typeface="Calibri"/>
              </a:rPr>
              <a:t>Word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8120062" y="5320474"/>
          <a:ext cx="1487170" cy="21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892D4E"/>
                      </a:solidFill>
                      <a:prstDash val="solid"/>
                    </a:lnL>
                    <a:lnR w="38100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892D4E"/>
                      </a:solidFill>
                      <a:prstDash val="solid"/>
                    </a:lnL>
                    <a:lnR w="38100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892D4E"/>
                      </a:solidFill>
                      <a:prstDash val="solid"/>
                    </a:lnL>
                    <a:lnR w="28575">
                      <a:solidFill>
                        <a:srgbClr val="892D4E"/>
                      </a:solidFill>
                      <a:prstDash val="solid"/>
                    </a:lnR>
                    <a:lnT w="28575">
                      <a:solidFill>
                        <a:srgbClr val="892D4E"/>
                      </a:solidFill>
                      <a:prstDash val="solid"/>
                    </a:lnT>
                    <a:lnB w="28575">
                      <a:solidFill>
                        <a:srgbClr val="892D4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8011668" y="2948939"/>
            <a:ext cx="434340" cy="15240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15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11668" y="3241548"/>
            <a:ext cx="434340" cy="13716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08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011668" y="4102608"/>
            <a:ext cx="435609" cy="14033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105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28709" y="2723514"/>
            <a:ext cx="369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Cache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514270" y="3024949"/>
            <a:ext cx="732155" cy="438150"/>
            <a:chOff x="8514270" y="3024949"/>
            <a:chExt cx="732155" cy="438150"/>
          </a:xfrm>
        </p:grpSpPr>
        <p:sp>
          <p:nvSpPr>
            <p:cNvPr id="75" name="object 75"/>
            <p:cNvSpPr/>
            <p:nvPr/>
          </p:nvSpPr>
          <p:spPr>
            <a:xfrm>
              <a:off x="8522969" y="3025901"/>
              <a:ext cx="716280" cy="429895"/>
            </a:xfrm>
            <a:custGeom>
              <a:avLst/>
              <a:gdLst/>
              <a:ahLst/>
              <a:cxnLst/>
              <a:rect l="l" t="t" r="r" b="b"/>
              <a:pathLst>
                <a:path w="716279" h="429895">
                  <a:moveTo>
                    <a:pt x="0" y="429768"/>
                  </a:moveTo>
                  <a:lnTo>
                    <a:pt x="716279" y="429768"/>
                  </a:lnTo>
                  <a:lnTo>
                    <a:pt x="716279" y="291084"/>
                  </a:lnTo>
                  <a:lnTo>
                    <a:pt x="0" y="291084"/>
                  </a:lnTo>
                  <a:lnTo>
                    <a:pt x="0" y="429768"/>
                  </a:lnTo>
                  <a:close/>
                </a:path>
                <a:path w="716279" h="429895">
                  <a:moveTo>
                    <a:pt x="0" y="138684"/>
                  </a:moveTo>
                  <a:lnTo>
                    <a:pt x="716279" y="138684"/>
                  </a:lnTo>
                  <a:lnTo>
                    <a:pt x="716279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22207" y="3316223"/>
              <a:ext cx="716280" cy="139065"/>
            </a:xfrm>
            <a:custGeom>
              <a:avLst/>
              <a:gdLst/>
              <a:ahLst/>
              <a:cxnLst/>
              <a:rect l="l" t="t" r="r" b="b"/>
              <a:pathLst>
                <a:path w="716279" h="139064">
                  <a:moveTo>
                    <a:pt x="0" y="138684"/>
                  </a:moveTo>
                  <a:lnTo>
                    <a:pt x="716279" y="138684"/>
                  </a:lnTo>
                  <a:lnTo>
                    <a:pt x="716279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8514270" y="3017202"/>
            <a:ext cx="732155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ts val="1215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514270" y="3308286"/>
            <a:ext cx="732155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ts val="1215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514270" y="4170870"/>
            <a:ext cx="732155" cy="156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220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127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8399970" y="3017202"/>
            <a:ext cx="962660" cy="1093470"/>
            <a:chOff x="8399970" y="3017202"/>
            <a:chExt cx="962660" cy="1093470"/>
          </a:xfrm>
        </p:grpSpPr>
        <p:sp>
          <p:nvSpPr>
            <p:cNvPr id="81" name="object 81"/>
            <p:cNvSpPr/>
            <p:nvPr/>
          </p:nvSpPr>
          <p:spPr>
            <a:xfrm>
              <a:off x="8407907" y="3531107"/>
              <a:ext cx="946785" cy="571500"/>
            </a:xfrm>
            <a:custGeom>
              <a:avLst/>
              <a:gdLst/>
              <a:ahLst/>
              <a:cxnLst/>
              <a:rect l="l" t="t" r="r" b="b"/>
              <a:pathLst>
                <a:path w="946784" h="571500">
                  <a:moveTo>
                    <a:pt x="38100" y="242315"/>
                  </a:moveTo>
                  <a:lnTo>
                    <a:pt x="39624" y="0"/>
                  </a:lnTo>
                </a:path>
                <a:path w="946784" h="571500">
                  <a:moveTo>
                    <a:pt x="38100" y="571499"/>
                  </a:moveTo>
                  <a:lnTo>
                    <a:pt x="39624" y="316991"/>
                  </a:lnTo>
                </a:path>
                <a:path w="946784" h="571500">
                  <a:moveTo>
                    <a:pt x="908303" y="242315"/>
                  </a:moveTo>
                  <a:lnTo>
                    <a:pt x="909827" y="0"/>
                  </a:lnTo>
                </a:path>
                <a:path w="946784" h="571500">
                  <a:moveTo>
                    <a:pt x="908303" y="571499"/>
                  </a:moveTo>
                  <a:lnTo>
                    <a:pt x="909827" y="316991"/>
                  </a:lnTo>
                </a:path>
                <a:path w="946784" h="571500">
                  <a:moveTo>
                    <a:pt x="76200" y="230123"/>
                  </a:moveTo>
                  <a:lnTo>
                    <a:pt x="0" y="266699"/>
                  </a:lnTo>
                </a:path>
                <a:path w="946784" h="571500">
                  <a:moveTo>
                    <a:pt x="76200" y="292607"/>
                  </a:moveTo>
                  <a:lnTo>
                    <a:pt x="0" y="330707"/>
                  </a:lnTo>
                </a:path>
                <a:path w="946784" h="571500">
                  <a:moveTo>
                    <a:pt x="946403" y="230123"/>
                  </a:moveTo>
                  <a:lnTo>
                    <a:pt x="870203" y="266699"/>
                  </a:lnTo>
                </a:path>
                <a:path w="946784" h="571500">
                  <a:moveTo>
                    <a:pt x="946403" y="292607"/>
                  </a:moveTo>
                  <a:lnTo>
                    <a:pt x="870203" y="33070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46007" y="3241547"/>
              <a:ext cx="870585" cy="289560"/>
            </a:xfrm>
            <a:custGeom>
              <a:avLst/>
              <a:gdLst/>
              <a:ahLst/>
              <a:cxnLst/>
              <a:rect l="l" t="t" r="r" b="b"/>
              <a:pathLst>
                <a:path w="870584" h="289560">
                  <a:moveTo>
                    <a:pt x="0" y="289560"/>
                  </a:moveTo>
                  <a:lnTo>
                    <a:pt x="870203" y="289560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22207" y="3025139"/>
              <a:ext cx="716280" cy="139065"/>
            </a:xfrm>
            <a:custGeom>
              <a:avLst/>
              <a:gdLst/>
              <a:ahLst/>
              <a:cxnLst/>
              <a:rect l="l" t="t" r="r" b="b"/>
              <a:pathLst>
                <a:path w="716279" h="139064">
                  <a:moveTo>
                    <a:pt x="0" y="138684"/>
                  </a:moveTo>
                  <a:lnTo>
                    <a:pt x="716279" y="138684"/>
                  </a:lnTo>
                  <a:lnTo>
                    <a:pt x="716279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Associative</a:t>
            </a:r>
            <a:r>
              <a:rPr spc="-225" dirty="0"/>
              <a:t> </a:t>
            </a:r>
            <a:r>
              <a:rPr spc="100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05613"/>
            <a:ext cx="5763895" cy="42595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 fastest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flexible.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4-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identify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 within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Block.</a:t>
            </a:r>
            <a:endParaRPr sz="1800">
              <a:latin typeface="Times New Roman"/>
              <a:cs typeface="Times New Roman"/>
            </a:endParaRPr>
          </a:p>
          <a:p>
            <a:pPr marL="355600" marR="62230" indent="-342900">
              <a:lnSpc>
                <a:spcPts val="1939"/>
              </a:lnSpc>
              <a:spcBef>
                <a:spcPts val="104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Higher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12-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identify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resident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Cache.</a:t>
            </a:r>
            <a:endParaRPr sz="1800">
              <a:latin typeface="Times New Roman"/>
              <a:cs typeface="Times New Roman"/>
            </a:endParaRPr>
          </a:p>
          <a:p>
            <a:pPr marL="355600" marR="36830" indent="-342900">
              <a:lnSpc>
                <a:spcPts val="1939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consists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alongside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 very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expensive.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Flexible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efficiently.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Replacement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existing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832" y="6411874"/>
            <a:ext cx="332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full.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68094" y="2307145"/>
            <a:ext cx="3046095" cy="4446270"/>
            <a:chOff x="7868094" y="2307145"/>
            <a:chExt cx="3046095" cy="4446270"/>
          </a:xfrm>
        </p:grpSpPr>
        <p:sp>
          <p:nvSpPr>
            <p:cNvPr id="6" name="object 6"/>
            <p:cNvSpPr/>
            <p:nvPr/>
          </p:nvSpPr>
          <p:spPr>
            <a:xfrm>
              <a:off x="7876031" y="2909315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5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98557" y="259460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5">
                  <a:moveTo>
                    <a:pt x="1107948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107948" y="30022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98557" y="259460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5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3175">
              <a:solidFill>
                <a:srgbClr val="B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98557" y="2308097"/>
              <a:ext cx="1108075" cy="287020"/>
            </a:xfrm>
            <a:custGeom>
              <a:avLst/>
              <a:gdLst/>
              <a:ahLst/>
              <a:cxnLst/>
              <a:rect l="l" t="t" r="r" b="b"/>
              <a:pathLst>
                <a:path w="1108075" h="287019">
                  <a:moveTo>
                    <a:pt x="110794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1107948" y="286512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98557" y="2308097"/>
              <a:ext cx="1108075" cy="287020"/>
            </a:xfrm>
            <a:custGeom>
              <a:avLst/>
              <a:gdLst/>
              <a:ahLst/>
              <a:cxnLst/>
              <a:rect l="l" t="t" r="r" b="b"/>
              <a:pathLst>
                <a:path w="1108075" h="287019">
                  <a:moveTo>
                    <a:pt x="0" y="286512"/>
                  </a:moveTo>
                  <a:lnTo>
                    <a:pt x="1107948" y="286512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8557" y="3483101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1107948" y="300228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98557" y="3483101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7795" y="348233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8557" y="378332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1107948" y="300228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98557" y="378332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8557" y="408355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107948" y="30022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8557" y="408355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98557" y="4972050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1107948" y="300228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98557" y="4972050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97795" y="497128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98557" y="5272277"/>
              <a:ext cx="1108075" cy="287020"/>
            </a:xfrm>
            <a:custGeom>
              <a:avLst/>
              <a:gdLst/>
              <a:ahLst/>
              <a:cxnLst/>
              <a:rect l="l" t="t" r="r" b="b"/>
              <a:pathLst>
                <a:path w="1108075" h="287020">
                  <a:moveTo>
                    <a:pt x="110794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1107948" y="286512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557" y="5272277"/>
              <a:ext cx="1108075" cy="287020"/>
            </a:xfrm>
            <a:custGeom>
              <a:avLst/>
              <a:gdLst/>
              <a:ahLst/>
              <a:cxnLst/>
              <a:rect l="l" t="t" r="r" b="b"/>
              <a:pathLst>
                <a:path w="1108075" h="287020">
                  <a:moveTo>
                    <a:pt x="0" y="286512"/>
                  </a:moveTo>
                  <a:lnTo>
                    <a:pt x="1107948" y="286512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8557" y="555878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8"/>
                  </a:lnTo>
                  <a:lnTo>
                    <a:pt x="1107948" y="300228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98557" y="5558789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98557" y="644575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107948" y="30022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98557" y="644575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97795" y="6444995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79329" y="5049773"/>
              <a:ext cx="929640" cy="143510"/>
            </a:xfrm>
            <a:custGeom>
              <a:avLst/>
              <a:gdLst/>
              <a:ahLst/>
              <a:cxnLst/>
              <a:rect l="l" t="t" r="r" b="b"/>
              <a:pathLst>
                <a:path w="929640" h="143510">
                  <a:moveTo>
                    <a:pt x="929640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929640" y="143256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79329" y="5049773"/>
              <a:ext cx="929640" cy="143510"/>
            </a:xfrm>
            <a:custGeom>
              <a:avLst/>
              <a:gdLst/>
              <a:ahLst/>
              <a:cxnLst/>
              <a:rect l="l" t="t" r="r" b="b"/>
              <a:pathLst>
                <a:path w="929640" h="143510">
                  <a:moveTo>
                    <a:pt x="0" y="143256"/>
                  </a:moveTo>
                  <a:lnTo>
                    <a:pt x="929640" y="143256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78567" y="5049011"/>
              <a:ext cx="929640" cy="143510"/>
            </a:xfrm>
            <a:custGeom>
              <a:avLst/>
              <a:gdLst/>
              <a:ahLst/>
              <a:cxnLst/>
              <a:rect l="l" t="t" r="r" b="b"/>
              <a:pathLst>
                <a:path w="929640" h="143510">
                  <a:moveTo>
                    <a:pt x="0" y="143256"/>
                  </a:moveTo>
                  <a:lnTo>
                    <a:pt x="929640" y="143256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9329" y="5336285"/>
              <a:ext cx="929640" cy="158750"/>
            </a:xfrm>
            <a:custGeom>
              <a:avLst/>
              <a:gdLst/>
              <a:ahLst/>
              <a:cxnLst/>
              <a:rect l="l" t="t" r="r" b="b"/>
              <a:pathLst>
                <a:path w="929640" h="158750">
                  <a:moveTo>
                    <a:pt x="0" y="158495"/>
                  </a:moveTo>
                  <a:lnTo>
                    <a:pt x="929640" y="158495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15849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8567" y="5335523"/>
              <a:ext cx="929640" cy="158750"/>
            </a:xfrm>
            <a:custGeom>
              <a:avLst/>
              <a:gdLst/>
              <a:ahLst/>
              <a:cxnLst/>
              <a:rect l="l" t="t" r="r" b="b"/>
              <a:pathLst>
                <a:path w="929640" h="158750">
                  <a:moveTo>
                    <a:pt x="0" y="158495"/>
                  </a:moveTo>
                  <a:lnTo>
                    <a:pt x="929640" y="158495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15849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231883" y="2311654"/>
            <a:ext cx="508000" cy="2984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80010">
              <a:lnSpc>
                <a:spcPct val="62200"/>
              </a:lnSpc>
              <a:spcBef>
                <a:spcPts val="600"/>
              </a:spcBef>
            </a:pPr>
            <a:r>
              <a:rPr sz="1100" spc="-20" dirty="0">
                <a:latin typeface="Calibri"/>
                <a:cs typeface="Calibri"/>
              </a:rPr>
              <a:t>Main </a:t>
            </a:r>
            <a:r>
              <a:rPr sz="1100" spc="-10" dirty="0">
                <a:latin typeface="Calibri"/>
                <a:cs typeface="Calibri"/>
              </a:rPr>
              <a:t>memory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70630" y="2364930"/>
            <a:ext cx="945515" cy="173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70630" y="2665158"/>
            <a:ext cx="945515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ts val="125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70630" y="3552126"/>
            <a:ext cx="945515" cy="173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70630" y="3853878"/>
            <a:ext cx="945515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70630" y="4154106"/>
            <a:ext cx="945515" cy="158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29825" y="5051552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70630" y="5327586"/>
            <a:ext cx="945515" cy="174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137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70630" y="5627814"/>
            <a:ext cx="945515" cy="1606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1260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70630" y="6516306"/>
            <a:ext cx="945515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255"/>
              </a:lnSpc>
            </a:pPr>
            <a:r>
              <a:rPr sz="1200" b="1" dirty="0">
                <a:latin typeface="Calibri"/>
                <a:cs typeface="Calibri"/>
              </a:rPr>
              <a:t>Block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4095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868094" y="2886138"/>
            <a:ext cx="3094355" cy="3566795"/>
            <a:chOff x="7868094" y="2886138"/>
            <a:chExt cx="3094355" cy="3566795"/>
          </a:xfrm>
        </p:grpSpPr>
        <p:sp>
          <p:nvSpPr>
            <p:cNvPr id="44" name="object 44"/>
            <p:cNvSpPr/>
            <p:nvPr/>
          </p:nvSpPr>
          <p:spPr>
            <a:xfrm>
              <a:off x="9089135" y="2894076"/>
              <a:ext cx="1865630" cy="3550920"/>
            </a:xfrm>
            <a:custGeom>
              <a:avLst/>
              <a:gdLst/>
              <a:ahLst/>
              <a:cxnLst/>
              <a:rect l="l" t="t" r="r" b="b"/>
              <a:pathLst>
                <a:path w="1865629" h="3550920">
                  <a:moveTo>
                    <a:pt x="228219" y="858012"/>
                  </a:moveTo>
                  <a:lnTo>
                    <a:pt x="228219" y="792861"/>
                  </a:lnTo>
                  <a:lnTo>
                    <a:pt x="586740" y="792861"/>
                  </a:lnTo>
                  <a:lnTo>
                    <a:pt x="586740" y="675513"/>
                  </a:lnTo>
                  <a:lnTo>
                    <a:pt x="228219" y="675513"/>
                  </a:lnTo>
                  <a:lnTo>
                    <a:pt x="228219" y="623315"/>
                  </a:lnTo>
                  <a:lnTo>
                    <a:pt x="0" y="740663"/>
                  </a:lnTo>
                  <a:lnTo>
                    <a:pt x="228219" y="858012"/>
                  </a:lnTo>
                </a:path>
                <a:path w="1865629" h="3550920">
                  <a:moveTo>
                    <a:pt x="708660" y="262127"/>
                  </a:moveTo>
                  <a:lnTo>
                    <a:pt x="710184" y="0"/>
                  </a:lnTo>
                </a:path>
                <a:path w="1865629" h="3550920">
                  <a:moveTo>
                    <a:pt x="708660" y="588263"/>
                  </a:moveTo>
                  <a:lnTo>
                    <a:pt x="710184" y="339851"/>
                  </a:lnTo>
                </a:path>
                <a:path w="1865629" h="3550920">
                  <a:moveTo>
                    <a:pt x="1816608" y="262127"/>
                  </a:moveTo>
                  <a:lnTo>
                    <a:pt x="1818132" y="0"/>
                  </a:lnTo>
                </a:path>
                <a:path w="1865629" h="3550920">
                  <a:moveTo>
                    <a:pt x="1816608" y="588263"/>
                  </a:moveTo>
                  <a:lnTo>
                    <a:pt x="1818132" y="339851"/>
                  </a:lnTo>
                </a:path>
                <a:path w="1865629" h="3550920">
                  <a:moveTo>
                    <a:pt x="757428" y="236220"/>
                  </a:moveTo>
                  <a:lnTo>
                    <a:pt x="644652" y="288036"/>
                  </a:lnTo>
                </a:path>
                <a:path w="1865629" h="3550920">
                  <a:moveTo>
                    <a:pt x="757428" y="313944"/>
                  </a:moveTo>
                  <a:lnTo>
                    <a:pt x="644652" y="352044"/>
                  </a:lnTo>
                </a:path>
                <a:path w="1865629" h="3550920">
                  <a:moveTo>
                    <a:pt x="1865376" y="236220"/>
                  </a:moveTo>
                  <a:lnTo>
                    <a:pt x="1752600" y="288036"/>
                  </a:lnTo>
                </a:path>
                <a:path w="1865629" h="3550920">
                  <a:moveTo>
                    <a:pt x="1865376" y="313944"/>
                  </a:moveTo>
                  <a:lnTo>
                    <a:pt x="1752600" y="352044"/>
                  </a:lnTo>
                </a:path>
                <a:path w="1865629" h="3550920">
                  <a:moveTo>
                    <a:pt x="708660" y="3226308"/>
                  </a:moveTo>
                  <a:lnTo>
                    <a:pt x="710184" y="2964180"/>
                  </a:lnTo>
                </a:path>
                <a:path w="1865629" h="3550920">
                  <a:moveTo>
                    <a:pt x="708660" y="3550920"/>
                  </a:moveTo>
                  <a:lnTo>
                    <a:pt x="710184" y="3290316"/>
                  </a:lnTo>
                </a:path>
                <a:path w="1865629" h="3550920">
                  <a:moveTo>
                    <a:pt x="1816608" y="3226308"/>
                  </a:moveTo>
                  <a:lnTo>
                    <a:pt x="1818132" y="2964180"/>
                  </a:lnTo>
                </a:path>
                <a:path w="1865629" h="3550920">
                  <a:moveTo>
                    <a:pt x="1816608" y="3550920"/>
                  </a:moveTo>
                  <a:lnTo>
                    <a:pt x="1818132" y="3290316"/>
                  </a:lnTo>
                </a:path>
                <a:path w="1865629" h="3550920">
                  <a:moveTo>
                    <a:pt x="757428" y="3198876"/>
                  </a:moveTo>
                  <a:lnTo>
                    <a:pt x="644652" y="3238500"/>
                  </a:lnTo>
                </a:path>
                <a:path w="1865629" h="3550920">
                  <a:moveTo>
                    <a:pt x="757428" y="3264408"/>
                  </a:moveTo>
                  <a:lnTo>
                    <a:pt x="644652" y="3316224"/>
                  </a:lnTo>
                </a:path>
                <a:path w="1865629" h="3550920">
                  <a:moveTo>
                    <a:pt x="1865376" y="3198876"/>
                  </a:moveTo>
                  <a:lnTo>
                    <a:pt x="1752600" y="3238500"/>
                  </a:lnTo>
                </a:path>
                <a:path w="1865629" h="3550920">
                  <a:moveTo>
                    <a:pt x="1865376" y="3264408"/>
                  </a:moveTo>
                  <a:lnTo>
                    <a:pt x="1752600" y="3316224"/>
                  </a:lnTo>
                </a:path>
                <a:path w="1865629" h="3550920">
                  <a:moveTo>
                    <a:pt x="708660" y="1735836"/>
                  </a:moveTo>
                  <a:lnTo>
                    <a:pt x="710184" y="1488948"/>
                  </a:lnTo>
                </a:path>
                <a:path w="1865629" h="3550920">
                  <a:moveTo>
                    <a:pt x="708660" y="2077212"/>
                  </a:moveTo>
                  <a:lnTo>
                    <a:pt x="710184" y="1815084"/>
                  </a:lnTo>
                </a:path>
                <a:path w="1865629" h="3550920">
                  <a:moveTo>
                    <a:pt x="1816608" y="1735836"/>
                  </a:moveTo>
                  <a:lnTo>
                    <a:pt x="1818132" y="1488948"/>
                  </a:lnTo>
                </a:path>
                <a:path w="1865629" h="3550920">
                  <a:moveTo>
                    <a:pt x="1816608" y="2077212"/>
                  </a:moveTo>
                  <a:lnTo>
                    <a:pt x="1818132" y="1815084"/>
                  </a:lnTo>
                </a:path>
                <a:path w="1865629" h="3550920">
                  <a:moveTo>
                    <a:pt x="757428" y="1723644"/>
                  </a:moveTo>
                  <a:lnTo>
                    <a:pt x="644652" y="1763268"/>
                  </a:lnTo>
                </a:path>
                <a:path w="1865629" h="3550920">
                  <a:moveTo>
                    <a:pt x="757428" y="1789176"/>
                  </a:moveTo>
                  <a:lnTo>
                    <a:pt x="644652" y="1828800"/>
                  </a:lnTo>
                </a:path>
                <a:path w="1865629" h="3550920">
                  <a:moveTo>
                    <a:pt x="1865376" y="1723644"/>
                  </a:moveTo>
                  <a:lnTo>
                    <a:pt x="1752600" y="1763268"/>
                  </a:lnTo>
                </a:path>
                <a:path w="1865629" h="3550920">
                  <a:moveTo>
                    <a:pt x="1865376" y="1789176"/>
                  </a:moveTo>
                  <a:lnTo>
                    <a:pt x="1752600" y="18288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97795" y="5558027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8"/>
                  </a:moveTo>
                  <a:lnTo>
                    <a:pt x="1107948" y="300228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76793" y="3210306"/>
              <a:ext cx="1108075" cy="299085"/>
            </a:xfrm>
            <a:custGeom>
              <a:avLst/>
              <a:gdLst/>
              <a:ahLst/>
              <a:cxnLst/>
              <a:rect l="l" t="t" r="r" b="b"/>
              <a:pathLst>
                <a:path w="1108075" h="299085">
                  <a:moveTo>
                    <a:pt x="1107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1107948" y="29870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E4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76793" y="3210306"/>
              <a:ext cx="1108075" cy="299085"/>
            </a:xfrm>
            <a:custGeom>
              <a:avLst/>
              <a:gdLst/>
              <a:ahLst/>
              <a:cxnLst/>
              <a:rect l="l" t="t" r="r" b="b"/>
              <a:pathLst>
                <a:path w="1108075" h="299085">
                  <a:moveTo>
                    <a:pt x="0" y="298703"/>
                  </a:moveTo>
                  <a:lnTo>
                    <a:pt x="1107948" y="298703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298703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76793" y="2910078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5">
                  <a:moveTo>
                    <a:pt x="1107948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107948" y="30022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92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76793" y="2910078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5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3175">
              <a:solidFill>
                <a:srgbClr val="5C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76793" y="4097274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1107948" y="0"/>
                  </a:moveTo>
                  <a:lnTo>
                    <a:pt x="0" y="0"/>
                  </a:lnTo>
                  <a:lnTo>
                    <a:pt x="0" y="300227"/>
                  </a:lnTo>
                  <a:lnTo>
                    <a:pt x="1107948" y="300227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76793" y="4097274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6031" y="4096512"/>
              <a:ext cx="1108075" cy="300355"/>
            </a:xfrm>
            <a:custGeom>
              <a:avLst/>
              <a:gdLst/>
              <a:ahLst/>
              <a:cxnLst/>
              <a:rect l="l" t="t" r="r" b="b"/>
              <a:pathLst>
                <a:path w="1108075" h="300354">
                  <a:moveTo>
                    <a:pt x="0" y="300227"/>
                  </a:moveTo>
                  <a:lnTo>
                    <a:pt x="1107948" y="300227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30022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769095" y="5363717"/>
            <a:ext cx="471805" cy="222885"/>
          </a:xfrm>
          <a:prstGeom prst="rect">
            <a:avLst/>
          </a:prstGeom>
          <a:ln w="28575">
            <a:solidFill>
              <a:srgbClr val="892D4E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40"/>
              </a:spcBef>
            </a:pPr>
            <a:r>
              <a:rPr sz="1100" spc="-5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29855" y="5679744"/>
            <a:ext cx="1298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Main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memory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address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73897" y="5142991"/>
            <a:ext cx="273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Tag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91702" y="5146040"/>
            <a:ext cx="375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Word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80554" y="5363717"/>
            <a:ext cx="1289050" cy="222885"/>
          </a:xfrm>
          <a:prstGeom prst="rect">
            <a:avLst/>
          </a:prstGeom>
          <a:ln w="30099">
            <a:solidFill>
              <a:srgbClr val="892D4E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100" spc="-25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24343" y="2909316"/>
            <a:ext cx="551815" cy="15557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1145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24343" y="3209544"/>
            <a:ext cx="551815" cy="14351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113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24343" y="4096511"/>
            <a:ext cx="553720" cy="14478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1140"/>
              </a:lnSpc>
            </a:pPr>
            <a:r>
              <a:rPr sz="1100" spc="-25" dirty="0">
                <a:latin typeface="Calibri"/>
                <a:cs typeface="Calibri"/>
              </a:rPr>
              <a:t>tag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40014" y="2678049"/>
            <a:ext cx="369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Cache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67154" y="2979102"/>
            <a:ext cx="927735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255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67154" y="3279330"/>
            <a:ext cx="927735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215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67154" y="4167822"/>
            <a:ext cx="927735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ts val="1210"/>
              </a:lnSpc>
            </a:pPr>
            <a:r>
              <a:rPr sz="1100" dirty="0">
                <a:latin typeface="Calibri"/>
                <a:cs typeface="Calibri"/>
              </a:rPr>
              <a:t>Block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127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820850" y="3201606"/>
            <a:ext cx="1221740" cy="902969"/>
            <a:chOff x="7820850" y="3201606"/>
            <a:chExt cx="1221740" cy="902969"/>
          </a:xfrm>
        </p:grpSpPr>
        <p:sp>
          <p:nvSpPr>
            <p:cNvPr id="66" name="object 66"/>
            <p:cNvSpPr/>
            <p:nvPr/>
          </p:nvSpPr>
          <p:spPr>
            <a:xfrm>
              <a:off x="7828788" y="3508248"/>
              <a:ext cx="1205865" cy="588645"/>
            </a:xfrm>
            <a:custGeom>
              <a:avLst/>
              <a:gdLst/>
              <a:ahLst/>
              <a:cxnLst/>
              <a:rect l="l" t="t" r="r" b="b"/>
              <a:pathLst>
                <a:path w="1205865" h="588645">
                  <a:moveTo>
                    <a:pt x="47243" y="248412"/>
                  </a:moveTo>
                  <a:lnTo>
                    <a:pt x="50291" y="0"/>
                  </a:lnTo>
                </a:path>
                <a:path w="1205865" h="588645">
                  <a:moveTo>
                    <a:pt x="47243" y="588263"/>
                  </a:moveTo>
                  <a:lnTo>
                    <a:pt x="50291" y="326135"/>
                  </a:lnTo>
                </a:path>
                <a:path w="1205865" h="588645">
                  <a:moveTo>
                    <a:pt x="1155191" y="248412"/>
                  </a:moveTo>
                  <a:lnTo>
                    <a:pt x="1158239" y="0"/>
                  </a:lnTo>
                </a:path>
                <a:path w="1205865" h="588645">
                  <a:moveTo>
                    <a:pt x="1155191" y="588263"/>
                  </a:moveTo>
                  <a:lnTo>
                    <a:pt x="1158239" y="326135"/>
                  </a:lnTo>
                </a:path>
                <a:path w="1205865" h="588645">
                  <a:moveTo>
                    <a:pt x="97535" y="236219"/>
                  </a:moveTo>
                  <a:lnTo>
                    <a:pt x="0" y="274319"/>
                  </a:lnTo>
                </a:path>
                <a:path w="1205865" h="588645">
                  <a:moveTo>
                    <a:pt x="97535" y="300227"/>
                  </a:moveTo>
                  <a:lnTo>
                    <a:pt x="0" y="339851"/>
                  </a:lnTo>
                </a:path>
                <a:path w="1205865" h="588645">
                  <a:moveTo>
                    <a:pt x="1205483" y="236219"/>
                  </a:moveTo>
                  <a:lnTo>
                    <a:pt x="1107947" y="274319"/>
                  </a:lnTo>
                </a:path>
                <a:path w="1205865" h="588645">
                  <a:moveTo>
                    <a:pt x="1205483" y="300227"/>
                  </a:moveTo>
                  <a:lnTo>
                    <a:pt x="1107947" y="33985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76032" y="3209544"/>
              <a:ext cx="1108075" cy="299085"/>
            </a:xfrm>
            <a:custGeom>
              <a:avLst/>
              <a:gdLst/>
              <a:ahLst/>
              <a:cxnLst/>
              <a:rect l="l" t="t" r="r" b="b"/>
              <a:pathLst>
                <a:path w="1108075" h="299085">
                  <a:moveTo>
                    <a:pt x="0" y="298703"/>
                  </a:moveTo>
                  <a:lnTo>
                    <a:pt x="1107948" y="298703"/>
                  </a:lnTo>
                  <a:lnTo>
                    <a:pt x="1107948" y="0"/>
                  </a:lnTo>
                  <a:lnTo>
                    <a:pt x="0" y="0"/>
                  </a:lnTo>
                  <a:lnTo>
                    <a:pt x="0" y="29870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Set-</a:t>
            </a:r>
            <a:r>
              <a:rPr spc="-55" dirty="0"/>
              <a:t>Associative</a:t>
            </a:r>
            <a:r>
              <a:rPr spc="-210" dirty="0"/>
              <a:t> </a:t>
            </a:r>
            <a:r>
              <a:rPr spc="100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736" y="2260803"/>
            <a:ext cx="5704840" cy="13049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4965" marR="5080" indent="-342900" algn="just">
              <a:lnSpc>
                <a:spcPts val="1730"/>
              </a:lnSpc>
              <a:spcBef>
                <a:spcPts val="51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Mapping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Index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Tag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reside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ts val="173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Set</a:t>
            </a:r>
            <a:r>
              <a:rPr sz="1800" spc="3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associative</a:t>
            </a:r>
            <a:r>
              <a:rPr sz="1800" spc="3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addresses</a:t>
            </a:r>
            <a:r>
              <a:rPr sz="1800" spc="30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800" spc="3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problem</a:t>
            </a:r>
            <a:r>
              <a:rPr sz="1800" spc="31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800" spc="30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possible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thrashing</a:t>
            </a:r>
            <a:r>
              <a:rPr sz="18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direct</a:t>
            </a:r>
            <a:r>
              <a:rPr sz="18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mapping</a:t>
            </a:r>
            <a:r>
              <a:rPr sz="1800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method.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736" y="3613150"/>
            <a:ext cx="5705475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945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18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Set-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Associative</a:t>
            </a:r>
            <a:r>
              <a:rPr sz="1800" spc="21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two</a:t>
            </a:r>
            <a:r>
              <a:rPr sz="18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or</a:t>
            </a:r>
            <a:r>
              <a:rPr sz="18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more</a:t>
            </a:r>
            <a:r>
              <a:rPr sz="1800" spc="19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words</a:t>
            </a:r>
            <a:r>
              <a:rPr sz="1800" spc="19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1800" spc="20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memory</a:t>
            </a:r>
            <a:r>
              <a:rPr sz="1800" spc="2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under</a:t>
            </a:r>
            <a:endParaRPr sz="1800">
              <a:latin typeface="Times New Roman"/>
              <a:cs typeface="Times New Roman"/>
            </a:endParaRPr>
          </a:p>
          <a:p>
            <a:pPr marL="354965" algn="just">
              <a:lnSpc>
                <a:spcPts val="1945"/>
              </a:lnSpc>
            </a:pP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same</a:t>
            </a:r>
            <a:r>
              <a:rPr sz="1800" spc="-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Index</a:t>
            </a:r>
            <a:r>
              <a:rPr sz="18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address</a:t>
            </a:r>
            <a:r>
              <a:rPr sz="18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24E"/>
                </a:solidFill>
                <a:latin typeface="Times New Roman"/>
                <a:cs typeface="Times New Roman"/>
              </a:rPr>
              <a:t>can</a:t>
            </a:r>
            <a:r>
              <a:rPr sz="1800" spc="-1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24E"/>
                </a:solidFill>
                <a:latin typeface="Times New Roman"/>
                <a:cs typeface="Times New Roman"/>
              </a:rPr>
              <a:t>reside.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combination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mapping.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grouped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Set.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1730"/>
              </a:lnSpc>
              <a:spcBef>
                <a:spcPts val="99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contention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mapping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somehow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solved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having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few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choices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 placement.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730"/>
              </a:lnSpc>
              <a:spcBef>
                <a:spcPts val="1160"/>
              </a:spcBef>
              <a:tabLst>
                <a:tab pos="354965" algn="l"/>
              </a:tabLst>
            </a:pPr>
            <a:r>
              <a:rPr sz="1600" spc="75" dirty="0">
                <a:latin typeface="Lucida Sans Unicode"/>
                <a:cs typeface="Lucida Sans Unicode"/>
              </a:rPr>
              <a:t>▶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Number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blocks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per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set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design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parameter.</a:t>
            </a:r>
            <a:endParaRPr sz="1600">
              <a:latin typeface="Times New Roman"/>
              <a:cs typeface="Times New Roman"/>
            </a:endParaRPr>
          </a:p>
          <a:p>
            <a:pPr marL="384810" marR="1316355" indent="-118110">
              <a:lnSpc>
                <a:spcPts val="1540"/>
              </a:lnSpc>
              <a:spcBef>
                <a:spcPts val="180"/>
              </a:spcBef>
              <a:buChar char="-"/>
              <a:tabLst>
                <a:tab pos="419100" algn="l"/>
              </a:tabLst>
            </a:pPr>
            <a:r>
              <a:rPr sz="1600" i="1" dirty="0">
                <a:latin typeface="Times New Roman"/>
                <a:cs typeface="Times New Roman"/>
              </a:rPr>
              <a:t>One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extreme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to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have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all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blocks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one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set, 	</a:t>
            </a:r>
            <a:r>
              <a:rPr sz="1600" i="1" spc="-10" dirty="0">
                <a:latin typeface="Times New Roman"/>
                <a:cs typeface="Times New Roman"/>
              </a:rPr>
              <a:t>requiring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no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set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bits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(fully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associative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mapping).</a:t>
            </a:r>
            <a:endParaRPr sz="1600">
              <a:latin typeface="Times New Roman"/>
              <a:cs typeface="Times New Roman"/>
            </a:endParaRPr>
          </a:p>
          <a:p>
            <a:pPr marL="384810" indent="-118110">
              <a:lnSpc>
                <a:spcPts val="1545"/>
              </a:lnSpc>
              <a:buChar char="-"/>
              <a:tabLst>
                <a:tab pos="384810" algn="l"/>
              </a:tabLst>
            </a:pPr>
            <a:r>
              <a:rPr sz="1600" i="1" dirty="0">
                <a:latin typeface="Times New Roman"/>
                <a:cs typeface="Times New Roman"/>
              </a:rPr>
              <a:t>Other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extreme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to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have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one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block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per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set,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6512458"/>
            <a:ext cx="249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same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as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direct</a:t>
            </a:r>
            <a:r>
              <a:rPr sz="1600" i="1" spc="-10" dirty="0">
                <a:latin typeface="Times New Roman"/>
                <a:cs typeface="Times New Roman"/>
              </a:rPr>
              <a:t> mapping.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19581" y="2290572"/>
            <a:ext cx="3799840" cy="4429125"/>
            <a:chOff x="7319581" y="2290572"/>
            <a:chExt cx="3799840" cy="4429125"/>
          </a:xfrm>
        </p:grpSpPr>
        <p:sp>
          <p:nvSpPr>
            <p:cNvPr id="7" name="object 7"/>
            <p:cNvSpPr/>
            <p:nvPr/>
          </p:nvSpPr>
          <p:spPr>
            <a:xfrm>
              <a:off x="7360919" y="2683763"/>
              <a:ext cx="281940" cy="361315"/>
            </a:xfrm>
            <a:custGeom>
              <a:avLst/>
              <a:gdLst/>
              <a:ahLst/>
              <a:cxnLst/>
              <a:rect l="l" t="t" r="r" b="b"/>
              <a:pathLst>
                <a:path w="281940" h="361314">
                  <a:moveTo>
                    <a:pt x="281939" y="361188"/>
                  </a:moveTo>
                  <a:lnTo>
                    <a:pt x="227070" y="359338"/>
                  </a:lnTo>
                  <a:lnTo>
                    <a:pt x="182260" y="354298"/>
                  </a:lnTo>
                  <a:lnTo>
                    <a:pt x="152048" y="346829"/>
                  </a:lnTo>
                  <a:lnTo>
                    <a:pt x="140970" y="337693"/>
                  </a:lnTo>
                  <a:lnTo>
                    <a:pt x="140970" y="204088"/>
                  </a:lnTo>
                  <a:lnTo>
                    <a:pt x="129891" y="194952"/>
                  </a:lnTo>
                  <a:lnTo>
                    <a:pt x="99679" y="187483"/>
                  </a:lnTo>
                  <a:lnTo>
                    <a:pt x="54869" y="182443"/>
                  </a:lnTo>
                  <a:lnTo>
                    <a:pt x="0" y="180594"/>
                  </a:lnTo>
                  <a:lnTo>
                    <a:pt x="54869" y="178744"/>
                  </a:lnTo>
                  <a:lnTo>
                    <a:pt x="99679" y="173704"/>
                  </a:lnTo>
                  <a:lnTo>
                    <a:pt x="129891" y="166235"/>
                  </a:lnTo>
                  <a:lnTo>
                    <a:pt x="140970" y="157099"/>
                  </a:lnTo>
                  <a:lnTo>
                    <a:pt x="140970" y="23495"/>
                  </a:lnTo>
                  <a:lnTo>
                    <a:pt x="152048" y="14358"/>
                  </a:lnTo>
                  <a:lnTo>
                    <a:pt x="182260" y="6889"/>
                  </a:lnTo>
                  <a:lnTo>
                    <a:pt x="227070" y="1849"/>
                  </a:lnTo>
                  <a:lnTo>
                    <a:pt x="281939" y="0"/>
                  </a:lnTo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2859" y="2290572"/>
              <a:ext cx="3476244" cy="4428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24343" y="3256788"/>
              <a:ext cx="318770" cy="1248410"/>
            </a:xfrm>
            <a:custGeom>
              <a:avLst/>
              <a:gdLst/>
              <a:ahLst/>
              <a:cxnLst/>
              <a:rect l="l" t="t" r="r" b="b"/>
              <a:pathLst>
                <a:path w="318770" h="1248410">
                  <a:moveTo>
                    <a:pt x="318515" y="359663"/>
                  </a:moveTo>
                  <a:lnTo>
                    <a:pt x="263646" y="357814"/>
                  </a:lnTo>
                  <a:lnTo>
                    <a:pt x="218836" y="352774"/>
                  </a:lnTo>
                  <a:lnTo>
                    <a:pt x="188624" y="345305"/>
                  </a:lnTo>
                  <a:lnTo>
                    <a:pt x="177546" y="336169"/>
                  </a:lnTo>
                  <a:lnTo>
                    <a:pt x="177546" y="203326"/>
                  </a:lnTo>
                  <a:lnTo>
                    <a:pt x="166467" y="194190"/>
                  </a:lnTo>
                  <a:lnTo>
                    <a:pt x="136255" y="186721"/>
                  </a:lnTo>
                  <a:lnTo>
                    <a:pt x="91445" y="181681"/>
                  </a:lnTo>
                  <a:lnTo>
                    <a:pt x="36575" y="179832"/>
                  </a:lnTo>
                  <a:lnTo>
                    <a:pt x="91445" y="177982"/>
                  </a:lnTo>
                  <a:lnTo>
                    <a:pt x="136255" y="172942"/>
                  </a:lnTo>
                  <a:lnTo>
                    <a:pt x="166467" y="165473"/>
                  </a:lnTo>
                  <a:lnTo>
                    <a:pt x="177546" y="156337"/>
                  </a:lnTo>
                  <a:lnTo>
                    <a:pt x="177546" y="23495"/>
                  </a:lnTo>
                  <a:lnTo>
                    <a:pt x="188624" y="14358"/>
                  </a:lnTo>
                  <a:lnTo>
                    <a:pt x="218836" y="6889"/>
                  </a:lnTo>
                  <a:lnTo>
                    <a:pt x="263646" y="1849"/>
                  </a:lnTo>
                  <a:lnTo>
                    <a:pt x="318515" y="0"/>
                  </a:lnTo>
                </a:path>
                <a:path w="318770" h="1248410">
                  <a:moveTo>
                    <a:pt x="281939" y="1248156"/>
                  </a:moveTo>
                  <a:lnTo>
                    <a:pt x="227070" y="1246306"/>
                  </a:lnTo>
                  <a:lnTo>
                    <a:pt x="182260" y="1241266"/>
                  </a:lnTo>
                  <a:lnTo>
                    <a:pt x="152048" y="1233797"/>
                  </a:lnTo>
                  <a:lnTo>
                    <a:pt x="140970" y="1224661"/>
                  </a:lnTo>
                  <a:lnTo>
                    <a:pt x="140970" y="1091819"/>
                  </a:lnTo>
                  <a:lnTo>
                    <a:pt x="129891" y="1082682"/>
                  </a:lnTo>
                  <a:lnTo>
                    <a:pt x="99679" y="1075213"/>
                  </a:lnTo>
                  <a:lnTo>
                    <a:pt x="54869" y="1070173"/>
                  </a:lnTo>
                  <a:lnTo>
                    <a:pt x="0" y="1068324"/>
                  </a:lnTo>
                  <a:lnTo>
                    <a:pt x="54869" y="1066474"/>
                  </a:lnTo>
                  <a:lnTo>
                    <a:pt x="99679" y="1061434"/>
                  </a:lnTo>
                  <a:lnTo>
                    <a:pt x="129891" y="1053965"/>
                  </a:lnTo>
                  <a:lnTo>
                    <a:pt x="140970" y="1044829"/>
                  </a:lnTo>
                  <a:lnTo>
                    <a:pt x="140970" y="911987"/>
                  </a:lnTo>
                  <a:lnTo>
                    <a:pt x="152048" y="902850"/>
                  </a:lnTo>
                  <a:lnTo>
                    <a:pt x="182260" y="895381"/>
                  </a:lnTo>
                  <a:lnTo>
                    <a:pt x="227070" y="890341"/>
                  </a:lnTo>
                  <a:lnTo>
                    <a:pt x="281939" y="888492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50202" y="2752090"/>
            <a:ext cx="342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Set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9319" y="5067427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Set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4481" y="4221607"/>
            <a:ext cx="419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Set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63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2239" y="3332734"/>
            <a:ext cx="342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Set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Replacement</a:t>
            </a:r>
            <a:r>
              <a:rPr spc="19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0983" y="2297937"/>
            <a:ext cx="7590790" cy="42672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139065" indent="-342900">
              <a:lnSpc>
                <a:spcPts val="2380"/>
              </a:lnSpc>
              <a:spcBef>
                <a:spcPts val="390"/>
              </a:spcBef>
              <a:tabLst>
                <a:tab pos="354965" algn="l"/>
                <a:tab pos="3357879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When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cache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full,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block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words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needs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be </a:t>
            </a:r>
            <a:r>
              <a:rPr sz="2200" dirty="0">
                <a:latin typeface="Times New Roman"/>
                <a:cs typeface="Times New Roman"/>
              </a:rPr>
              <a:t>transferred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main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memory,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some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block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words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cache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must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replaced.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This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determined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Replacement</a:t>
            </a:r>
            <a:r>
              <a:rPr sz="2200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Algorithm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greatly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affected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properly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choosing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unlikely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referenced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again.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most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common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replacement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algorithms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are: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73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latin typeface="Times New Roman"/>
                <a:cs typeface="Times New Roman"/>
              </a:rPr>
              <a:t>Random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replacement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745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spc="-10" dirty="0">
                <a:latin typeface="Times New Roman"/>
                <a:cs typeface="Times New Roman"/>
              </a:rPr>
              <a:t>First-in-first-</a:t>
            </a:r>
            <a:r>
              <a:rPr sz="2200" dirty="0">
                <a:latin typeface="Times New Roman"/>
                <a:cs typeface="Times New Roman"/>
              </a:rPr>
              <a:t>out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(FIFO)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735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latin typeface="Times New Roman"/>
                <a:cs typeface="Times New Roman"/>
              </a:rPr>
              <a:t>Least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Recently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(LRU)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73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latin typeface="Times New Roman"/>
                <a:cs typeface="Times New Roman"/>
              </a:rPr>
              <a:t>Least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Frequently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(LFU)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402329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Bus</a:t>
            </a:r>
            <a:r>
              <a:rPr spc="-280" dirty="0"/>
              <a:t> </a:t>
            </a:r>
            <a:r>
              <a:rPr spc="-165" dirty="0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4432" y="2172436"/>
            <a:ext cx="9319260" cy="450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488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According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mechanism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functional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structures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types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Single</a:t>
            </a:r>
            <a:r>
              <a:rPr sz="17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17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700" spc="-10" dirty="0">
                <a:solidFill>
                  <a:srgbClr val="C00000"/>
                </a:solidFill>
                <a:latin typeface="Times New Roman"/>
                <a:cs typeface="Times New Roman"/>
              </a:rPr>
              <a:t>Multi-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17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Single</a:t>
            </a:r>
            <a:r>
              <a:rPr sz="17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17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C00000"/>
                </a:solidFill>
                <a:latin typeface="Times New Roman"/>
                <a:cs typeface="Times New Roman"/>
              </a:rPr>
              <a:t>structure: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bus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actively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bus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arbitrate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multiple requests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bus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Flexibility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attaching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complexity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slower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070" y="2528061"/>
            <a:ext cx="8486140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Random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replacement</a:t>
            </a:r>
            <a:r>
              <a:rPr sz="24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policy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replaced randomly.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FIFO,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longest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implemented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round-robin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circular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buffer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technique.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LRU,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longest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references.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LFU,</a:t>
            </a:r>
            <a:r>
              <a:rPr sz="24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400" spc="5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Cache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fewest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references.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Memory</a:t>
            </a:r>
            <a:r>
              <a:rPr spc="-275" dirty="0"/>
              <a:t> </a:t>
            </a:r>
            <a:r>
              <a:rPr spc="8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5995" y="2306623"/>
            <a:ext cx="8604250" cy="42062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parts.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(Resident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Monitor)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1015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currently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(User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part)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multiprogramming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user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subdivided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accommodate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subdivision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carried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dynamically.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974090" algn="l"/>
                <a:tab pos="2132330" algn="l"/>
                <a:tab pos="2970530" algn="l"/>
                <a:tab pos="3351529" algn="l"/>
                <a:tab pos="3784600" algn="l"/>
                <a:tab pos="5025390" algn="l"/>
                <a:tab pos="6413500" algn="l"/>
                <a:tab pos="6796405" algn="l"/>
                <a:tab pos="7515859" algn="l"/>
                <a:tab pos="791337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allocated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efficiently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pack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many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Management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2220213"/>
            <a:ext cx="7557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partitioning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542" y="2682367"/>
            <a:ext cx="7574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050290" algn="l"/>
                <a:tab pos="1466850" algn="l"/>
                <a:tab pos="2332355" algn="l"/>
                <a:tab pos="3883660" algn="l"/>
                <a:tab pos="4516120" algn="l"/>
                <a:tab pos="5582920" algn="l"/>
                <a:tab pos="6217285" algn="l"/>
                <a:tab pos="663194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Fixed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Variable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8542" y="2889021"/>
            <a:ext cx="7576184" cy="33458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105"/>
              </a:spcBef>
            </a:pP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partitioning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Equal</a:t>
            </a:r>
            <a:r>
              <a:rPr sz="2200" spc="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size</a:t>
            </a:r>
            <a:r>
              <a:rPr sz="22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r>
              <a:rPr sz="22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Unequal</a:t>
            </a:r>
            <a:r>
              <a:rPr sz="2200" spc="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size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951230" algn="l"/>
                <a:tab pos="1949450" algn="l"/>
                <a:tab pos="2981325" algn="l"/>
                <a:tab pos="3577590" algn="l"/>
                <a:tab pos="4080510" algn="l"/>
                <a:tab pos="5173345" algn="l"/>
                <a:tab pos="5735320" algn="l"/>
                <a:tab pos="6625590" algn="l"/>
                <a:tab pos="722185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brought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smallest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cases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exactly</a:t>
            </a:r>
            <a:r>
              <a:rPr sz="22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provided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542" y="6335979"/>
            <a:ext cx="5233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wastage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space.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376791" y="2231135"/>
          <a:ext cx="106616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376791" y="4515358"/>
          <a:ext cx="1066165" cy="182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2M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5M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7M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6M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5" dirty="0">
                          <a:latin typeface="Verdana"/>
                          <a:cs typeface="Verdana"/>
                        </a:rPr>
                        <a:t>9M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231883" y="4095750"/>
            <a:ext cx="1408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Equal</a:t>
            </a:r>
            <a:r>
              <a:rPr sz="1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size</a:t>
            </a:r>
            <a:r>
              <a:rPr sz="12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24315" y="6441744"/>
            <a:ext cx="156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Unequal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size</a:t>
            </a:r>
            <a:r>
              <a:rPr sz="1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319" y="2209468"/>
            <a:ext cx="8979535" cy="42062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efficient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approach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Variable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Partitioning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brought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allocated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exactly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more.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starts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well,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eventually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leads</a:t>
            </a:r>
            <a:r>
              <a:rPr sz="24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situation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holes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became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fragmented.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Unused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partition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Internal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Fragmentation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Unused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partition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External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Fragmentation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 utilization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declined.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032" y="2233264"/>
            <a:ext cx="9689465" cy="42475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overcome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Compaction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shifts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 and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places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free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together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Compaction.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consuming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procedure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wastage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compaction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adopted,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shifted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branch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solved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Logical</a:t>
            </a:r>
            <a:r>
              <a:rPr sz="2200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relative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beginning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logical</a:t>
            </a:r>
            <a:r>
              <a:rPr sz="22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Physical</a:t>
            </a:r>
            <a:r>
              <a:rPr sz="2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2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2695" y="2281808"/>
            <a:ext cx="8215630" cy="434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  the</a:t>
            </a:r>
            <a:r>
              <a:rPr sz="22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  executes</a:t>
            </a:r>
            <a:r>
              <a:rPr sz="22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5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process,</a:t>
            </a:r>
            <a:r>
              <a:rPr sz="22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automatically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converts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adding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starting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2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2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Base</a:t>
            </a:r>
            <a:r>
              <a:rPr sz="2200" spc="5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200" spc="5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each </a:t>
            </a:r>
            <a:r>
              <a:rPr sz="2200" dirty="0">
                <a:latin typeface="Times New Roman"/>
                <a:cs typeface="Times New Roman"/>
              </a:rPr>
              <a:t>logical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address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partitioning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efficient.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Paging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partitioned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relatively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chunks,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Frame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chunks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size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frames.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chunk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Page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0517" y="2295855"/>
            <a:ext cx="8453755" cy="39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pages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swapped</a:t>
            </a:r>
            <a:r>
              <a:rPr sz="24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24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swapped</a:t>
            </a:r>
            <a:r>
              <a:rPr sz="24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out</a:t>
            </a:r>
            <a:r>
              <a:rPr sz="24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frames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enhances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leads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Virtual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brought</a:t>
            </a:r>
            <a:r>
              <a:rPr sz="24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4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needed,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 demand,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Demand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Paging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required,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Page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fault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occurs.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OS brings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217" y="2553969"/>
            <a:ext cx="8186420" cy="30937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Paging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invisible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programmer.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216660" algn="l"/>
                <a:tab pos="1570355" algn="l"/>
                <a:tab pos="2633980" algn="l"/>
                <a:tab pos="3292475" algn="l"/>
                <a:tab pos="3679825" algn="l"/>
                <a:tab pos="4575810" algn="l"/>
                <a:tab pos="6148705" algn="l"/>
                <a:tab pos="7311390" algn="l"/>
                <a:tab pos="788479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addressable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subdivided,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Segmentation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visible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convenience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organizing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695325" algn="l"/>
                <a:tab pos="1642110" algn="l"/>
                <a:tab pos="2165985" algn="l"/>
                <a:tab pos="3824604" algn="l"/>
                <a:tab pos="4214495" algn="l"/>
                <a:tab pos="4956810" algn="l"/>
                <a:tab pos="6122670" algn="l"/>
                <a:tab pos="6529705" algn="l"/>
                <a:tab pos="791845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view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consisting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segments.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368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Virtual</a:t>
            </a:r>
            <a:r>
              <a:rPr spc="-250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7655" y="2133991"/>
            <a:ext cx="9205595" cy="43186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auxiliary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355600" marR="8890" indent="-343535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Portions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brought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Virtual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completely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Virtual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illusion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though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actually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relatively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memory.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referenced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mapping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virtual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physical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814" y="2585084"/>
            <a:ext cx="8794115" cy="309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836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Virtual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Logical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virtual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space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location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Physical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space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28130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Frame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Block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0339" y="2357627"/>
              <a:ext cx="6984492" cy="8092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4955" y="3869435"/>
              <a:ext cx="7789164" cy="379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1" y="3887723"/>
              <a:ext cx="7705344" cy="2956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9151" y="3887723"/>
              <a:ext cx="7705725" cy="295910"/>
            </a:xfrm>
            <a:custGeom>
              <a:avLst/>
              <a:gdLst/>
              <a:ahLst/>
              <a:cxnLst/>
              <a:rect l="l" t="t" r="r" b="b"/>
              <a:pathLst>
                <a:path w="7705725" h="295910">
                  <a:moveTo>
                    <a:pt x="0" y="147827"/>
                  </a:moveTo>
                  <a:lnTo>
                    <a:pt x="147828" y="0"/>
                  </a:lnTo>
                  <a:lnTo>
                    <a:pt x="147828" y="73913"/>
                  </a:lnTo>
                  <a:lnTo>
                    <a:pt x="7557516" y="73913"/>
                  </a:lnTo>
                  <a:lnTo>
                    <a:pt x="7557516" y="0"/>
                  </a:lnTo>
                  <a:lnTo>
                    <a:pt x="7705344" y="147827"/>
                  </a:lnTo>
                  <a:lnTo>
                    <a:pt x="7557516" y="295656"/>
                  </a:lnTo>
                  <a:lnTo>
                    <a:pt x="7557516" y="221742"/>
                  </a:lnTo>
                  <a:lnTo>
                    <a:pt x="147828" y="221742"/>
                  </a:lnTo>
                  <a:lnTo>
                    <a:pt x="147828" y="295656"/>
                  </a:lnTo>
                  <a:lnTo>
                    <a:pt x="0" y="14782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8188" y="3116567"/>
              <a:ext cx="387108" cy="897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0004" y="3137916"/>
              <a:ext cx="288035" cy="809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80004" y="3137916"/>
              <a:ext cx="288290" cy="809625"/>
            </a:xfrm>
            <a:custGeom>
              <a:avLst/>
              <a:gdLst/>
              <a:ahLst/>
              <a:cxnLst/>
              <a:rect l="l" t="t" r="r" b="b"/>
              <a:pathLst>
                <a:path w="288289" h="809625">
                  <a:moveTo>
                    <a:pt x="0" y="144018"/>
                  </a:moveTo>
                  <a:lnTo>
                    <a:pt x="144018" y="0"/>
                  </a:lnTo>
                  <a:lnTo>
                    <a:pt x="288035" y="144018"/>
                  </a:lnTo>
                  <a:lnTo>
                    <a:pt x="216026" y="144018"/>
                  </a:lnTo>
                  <a:lnTo>
                    <a:pt x="216026" y="665226"/>
                  </a:lnTo>
                  <a:lnTo>
                    <a:pt x="288035" y="665226"/>
                  </a:lnTo>
                  <a:lnTo>
                    <a:pt x="144018" y="809244"/>
                  </a:lnTo>
                  <a:lnTo>
                    <a:pt x="0" y="665226"/>
                  </a:lnTo>
                  <a:lnTo>
                    <a:pt x="72008" y="665226"/>
                  </a:lnTo>
                  <a:lnTo>
                    <a:pt x="72008" y="144018"/>
                  </a:lnTo>
                  <a:lnTo>
                    <a:pt x="0" y="144018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0455" y="3165335"/>
              <a:ext cx="387108" cy="899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2271" y="3186683"/>
              <a:ext cx="288036" cy="8107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62271" y="3186683"/>
              <a:ext cx="288290" cy="810895"/>
            </a:xfrm>
            <a:custGeom>
              <a:avLst/>
              <a:gdLst/>
              <a:ahLst/>
              <a:cxnLst/>
              <a:rect l="l" t="t" r="r" b="b"/>
              <a:pathLst>
                <a:path w="288289" h="810895">
                  <a:moveTo>
                    <a:pt x="0" y="144017"/>
                  </a:moveTo>
                  <a:lnTo>
                    <a:pt x="144017" y="0"/>
                  </a:lnTo>
                  <a:lnTo>
                    <a:pt x="288036" y="144017"/>
                  </a:lnTo>
                  <a:lnTo>
                    <a:pt x="216026" y="144017"/>
                  </a:lnTo>
                  <a:lnTo>
                    <a:pt x="216026" y="666749"/>
                  </a:lnTo>
                  <a:lnTo>
                    <a:pt x="288036" y="666749"/>
                  </a:lnTo>
                  <a:lnTo>
                    <a:pt x="144017" y="810767"/>
                  </a:lnTo>
                  <a:lnTo>
                    <a:pt x="0" y="666749"/>
                  </a:lnTo>
                  <a:lnTo>
                    <a:pt x="72008" y="666749"/>
                  </a:lnTo>
                  <a:lnTo>
                    <a:pt x="72008" y="144017"/>
                  </a:lnTo>
                  <a:lnTo>
                    <a:pt x="0" y="14401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8547" y="3174479"/>
              <a:ext cx="387108" cy="899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0364" y="3195827"/>
              <a:ext cx="288036" cy="8107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60364" y="3195827"/>
              <a:ext cx="288290" cy="810895"/>
            </a:xfrm>
            <a:custGeom>
              <a:avLst/>
              <a:gdLst/>
              <a:ahLst/>
              <a:cxnLst/>
              <a:rect l="l" t="t" r="r" b="b"/>
              <a:pathLst>
                <a:path w="288289" h="810895">
                  <a:moveTo>
                    <a:pt x="0" y="144018"/>
                  </a:moveTo>
                  <a:lnTo>
                    <a:pt x="144018" y="0"/>
                  </a:lnTo>
                  <a:lnTo>
                    <a:pt x="288036" y="144018"/>
                  </a:lnTo>
                  <a:lnTo>
                    <a:pt x="216026" y="144018"/>
                  </a:lnTo>
                  <a:lnTo>
                    <a:pt x="216026" y="666750"/>
                  </a:lnTo>
                  <a:lnTo>
                    <a:pt x="288036" y="666750"/>
                  </a:lnTo>
                  <a:lnTo>
                    <a:pt x="144018" y="810768"/>
                  </a:lnTo>
                  <a:lnTo>
                    <a:pt x="0" y="666750"/>
                  </a:lnTo>
                  <a:lnTo>
                    <a:pt x="72009" y="666750"/>
                  </a:lnTo>
                  <a:lnTo>
                    <a:pt x="72009" y="144018"/>
                  </a:lnTo>
                  <a:lnTo>
                    <a:pt x="0" y="144018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728" y="3160763"/>
              <a:ext cx="387108" cy="8976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0543" y="3182111"/>
              <a:ext cx="288035" cy="8092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00543" y="3182111"/>
              <a:ext cx="288290" cy="809625"/>
            </a:xfrm>
            <a:custGeom>
              <a:avLst/>
              <a:gdLst/>
              <a:ahLst/>
              <a:cxnLst/>
              <a:rect l="l" t="t" r="r" b="b"/>
              <a:pathLst>
                <a:path w="288290" h="809625">
                  <a:moveTo>
                    <a:pt x="0" y="144017"/>
                  </a:moveTo>
                  <a:lnTo>
                    <a:pt x="144017" y="0"/>
                  </a:lnTo>
                  <a:lnTo>
                    <a:pt x="288035" y="144017"/>
                  </a:lnTo>
                  <a:lnTo>
                    <a:pt x="216026" y="144017"/>
                  </a:lnTo>
                  <a:lnTo>
                    <a:pt x="216026" y="665226"/>
                  </a:lnTo>
                  <a:lnTo>
                    <a:pt x="288035" y="665226"/>
                  </a:lnTo>
                  <a:lnTo>
                    <a:pt x="144017" y="809244"/>
                  </a:lnTo>
                  <a:lnTo>
                    <a:pt x="0" y="665226"/>
                  </a:lnTo>
                  <a:lnTo>
                    <a:pt x="72008" y="665226"/>
                  </a:lnTo>
                  <a:lnTo>
                    <a:pt x="72008" y="144017"/>
                  </a:lnTo>
                  <a:lnTo>
                    <a:pt x="0" y="14401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8907" y="3140951"/>
              <a:ext cx="387108" cy="899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40723" y="3162300"/>
              <a:ext cx="288035" cy="8107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840723" y="3162300"/>
              <a:ext cx="288290" cy="810895"/>
            </a:xfrm>
            <a:custGeom>
              <a:avLst/>
              <a:gdLst/>
              <a:ahLst/>
              <a:cxnLst/>
              <a:rect l="l" t="t" r="r" b="b"/>
              <a:pathLst>
                <a:path w="288290" h="810895">
                  <a:moveTo>
                    <a:pt x="0" y="144017"/>
                  </a:moveTo>
                  <a:lnTo>
                    <a:pt x="144018" y="0"/>
                  </a:lnTo>
                  <a:lnTo>
                    <a:pt x="288035" y="144017"/>
                  </a:lnTo>
                  <a:lnTo>
                    <a:pt x="216026" y="144017"/>
                  </a:lnTo>
                  <a:lnTo>
                    <a:pt x="216026" y="666750"/>
                  </a:lnTo>
                  <a:lnTo>
                    <a:pt x="288035" y="666750"/>
                  </a:lnTo>
                  <a:lnTo>
                    <a:pt x="144018" y="810768"/>
                  </a:lnTo>
                  <a:lnTo>
                    <a:pt x="0" y="666750"/>
                  </a:lnTo>
                  <a:lnTo>
                    <a:pt x="72008" y="666750"/>
                  </a:lnTo>
                  <a:lnTo>
                    <a:pt x="72008" y="144017"/>
                  </a:lnTo>
                  <a:lnTo>
                    <a:pt x="0" y="14401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0339" y="4459223"/>
              <a:ext cx="7714488" cy="20863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3979" y="6420611"/>
              <a:ext cx="2514600" cy="2484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77161" y="4342638"/>
              <a:ext cx="9144000" cy="48895"/>
            </a:xfrm>
            <a:custGeom>
              <a:avLst/>
              <a:gdLst/>
              <a:ahLst/>
              <a:cxnLst/>
              <a:rect l="l" t="t" r="r" b="b"/>
              <a:pathLst>
                <a:path w="9144000" h="48895">
                  <a:moveTo>
                    <a:pt x="0" y="48894"/>
                  </a:moveTo>
                  <a:lnTo>
                    <a:pt x="9144000" y="0"/>
                  </a:lnTo>
                </a:path>
              </a:pathLst>
            </a:custGeom>
            <a:ln w="19049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Single</a:t>
            </a:r>
            <a:r>
              <a:rPr spc="-245" dirty="0"/>
              <a:t> </a:t>
            </a:r>
            <a:r>
              <a:rPr spc="-335" dirty="0"/>
              <a:t>Bus</a:t>
            </a:r>
            <a:r>
              <a:rPr spc="-229" dirty="0"/>
              <a:t> </a:t>
            </a:r>
            <a:r>
              <a:rPr spc="-130" dirty="0"/>
              <a:t>structure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119" y="2174201"/>
            <a:ext cx="9298305" cy="4344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space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8K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memory space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4K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split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8 pages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1K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virtual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13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13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specifying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pages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page.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8 pages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3 bit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10 bits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LSB 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line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number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page.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space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pages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1K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frames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12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frames,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LSB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line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frame.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 address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same.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translation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page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frame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3 bits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2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44" y="2324100"/>
            <a:ext cx="10067544" cy="4314444"/>
          </a:xfrm>
          <a:prstGeom prst="rect">
            <a:avLst/>
          </a:prstGeom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Page</a:t>
            </a:r>
            <a:r>
              <a:rPr spc="-35" dirty="0"/>
              <a:t> </a:t>
            </a:r>
            <a:r>
              <a:rPr dirty="0"/>
              <a:t>Replacement</a:t>
            </a:r>
            <a:r>
              <a:rPr spc="-30" dirty="0"/>
              <a:t> </a:t>
            </a:r>
            <a:r>
              <a:rPr spc="-120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2310511"/>
            <a:ext cx="8338820" cy="414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 for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processing and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full,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replacement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replacement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algorithms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are: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First-in-first-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(FIFO)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Recently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(LRU)</a:t>
            </a:r>
            <a:endParaRPr sz="22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3425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Optimal</a:t>
            </a:r>
            <a:r>
              <a:rPr sz="22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LRU,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longest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optimal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algorithm,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longest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Associative</a:t>
            </a:r>
            <a:r>
              <a:rPr spc="-225" dirty="0"/>
              <a:t> </a:t>
            </a:r>
            <a:r>
              <a:rPr spc="-10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4589" y="2556713"/>
            <a:ext cx="8420100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item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considerably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identified 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access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data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itself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 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Associative</a:t>
            </a:r>
            <a:r>
              <a:rPr sz="24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(AM)</a:t>
            </a:r>
            <a:r>
              <a:rPr sz="24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Content</a:t>
            </a:r>
            <a:r>
              <a:rPr sz="24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Addressable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(CAM)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endParaRPr sz="24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4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unused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0833" y="2626614"/>
            <a:ext cx="761238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specified.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locates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specified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content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mark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reading.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time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marked content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associative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Content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addressable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4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Parallel</a:t>
            </a:r>
            <a:r>
              <a:rPr sz="2400" spc="3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search</a:t>
            </a:r>
            <a:r>
              <a:rPr sz="2400" spc="4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4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Multiaccess memory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224277" y="4723638"/>
              <a:ext cx="2654935" cy="1755775"/>
            </a:xfrm>
            <a:custGeom>
              <a:avLst/>
              <a:gdLst/>
              <a:ahLst/>
              <a:cxnLst/>
              <a:rect l="l" t="t" r="r" b="b"/>
              <a:pathLst>
                <a:path w="2654935" h="1755775">
                  <a:moveTo>
                    <a:pt x="2362200" y="0"/>
                  </a:moveTo>
                  <a:lnTo>
                    <a:pt x="292608" y="0"/>
                  </a:ln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7"/>
                  </a:lnTo>
                  <a:lnTo>
                    <a:pt x="0" y="1463040"/>
                  </a:lnTo>
                  <a:lnTo>
                    <a:pt x="3831" y="1510500"/>
                  </a:lnTo>
                  <a:lnTo>
                    <a:pt x="14923" y="1555523"/>
                  </a:lnTo>
                  <a:lnTo>
                    <a:pt x="32671" y="1597506"/>
                  </a:lnTo>
                  <a:lnTo>
                    <a:pt x="56473" y="1635846"/>
                  </a:lnTo>
                  <a:lnTo>
                    <a:pt x="85725" y="1669942"/>
                  </a:lnTo>
                  <a:lnTo>
                    <a:pt x="119822" y="1699189"/>
                  </a:lnTo>
                  <a:lnTo>
                    <a:pt x="158163" y="1722986"/>
                  </a:lnTo>
                  <a:lnTo>
                    <a:pt x="200143" y="1740729"/>
                  </a:lnTo>
                  <a:lnTo>
                    <a:pt x="245159" y="1751818"/>
                  </a:lnTo>
                  <a:lnTo>
                    <a:pt x="292608" y="1755648"/>
                  </a:lnTo>
                  <a:lnTo>
                    <a:pt x="2362200" y="1755648"/>
                  </a:lnTo>
                  <a:lnTo>
                    <a:pt x="2409648" y="1751818"/>
                  </a:lnTo>
                  <a:lnTo>
                    <a:pt x="2454664" y="1740729"/>
                  </a:lnTo>
                  <a:lnTo>
                    <a:pt x="2496644" y="1722986"/>
                  </a:lnTo>
                  <a:lnTo>
                    <a:pt x="2534985" y="1699189"/>
                  </a:lnTo>
                  <a:lnTo>
                    <a:pt x="2569083" y="1669942"/>
                  </a:lnTo>
                  <a:lnTo>
                    <a:pt x="2598334" y="1635846"/>
                  </a:lnTo>
                  <a:lnTo>
                    <a:pt x="2622136" y="1597506"/>
                  </a:lnTo>
                  <a:lnTo>
                    <a:pt x="2639884" y="1555523"/>
                  </a:lnTo>
                  <a:lnTo>
                    <a:pt x="2650976" y="1510500"/>
                  </a:lnTo>
                  <a:lnTo>
                    <a:pt x="2654808" y="1463040"/>
                  </a:lnTo>
                  <a:lnTo>
                    <a:pt x="2654808" y="292607"/>
                  </a:lnTo>
                  <a:lnTo>
                    <a:pt x="2650976" y="245159"/>
                  </a:lnTo>
                  <a:lnTo>
                    <a:pt x="2639884" y="200143"/>
                  </a:lnTo>
                  <a:lnTo>
                    <a:pt x="2622136" y="158163"/>
                  </a:lnTo>
                  <a:lnTo>
                    <a:pt x="2598334" y="119822"/>
                  </a:lnTo>
                  <a:lnTo>
                    <a:pt x="2569083" y="85724"/>
                  </a:lnTo>
                  <a:lnTo>
                    <a:pt x="2534985" y="56473"/>
                  </a:lnTo>
                  <a:lnTo>
                    <a:pt x="2496644" y="32671"/>
                  </a:lnTo>
                  <a:lnTo>
                    <a:pt x="2454664" y="14923"/>
                  </a:lnTo>
                  <a:lnTo>
                    <a:pt x="2409648" y="3831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4277" y="4723638"/>
              <a:ext cx="2654935" cy="1755775"/>
            </a:xfrm>
            <a:custGeom>
              <a:avLst/>
              <a:gdLst/>
              <a:ahLst/>
              <a:cxnLst/>
              <a:rect l="l" t="t" r="r" b="b"/>
              <a:pathLst>
                <a:path w="2654935" h="1755775">
                  <a:moveTo>
                    <a:pt x="0" y="292607"/>
                  </a:moveTo>
                  <a:lnTo>
                    <a:pt x="3831" y="245159"/>
                  </a:lnTo>
                  <a:lnTo>
                    <a:pt x="14923" y="200143"/>
                  </a:lnTo>
                  <a:lnTo>
                    <a:pt x="32671" y="158163"/>
                  </a:lnTo>
                  <a:lnTo>
                    <a:pt x="56473" y="119822"/>
                  </a:lnTo>
                  <a:lnTo>
                    <a:pt x="85725" y="85725"/>
                  </a:lnTo>
                  <a:lnTo>
                    <a:pt x="119822" y="56473"/>
                  </a:lnTo>
                  <a:lnTo>
                    <a:pt x="158163" y="32671"/>
                  </a:lnTo>
                  <a:lnTo>
                    <a:pt x="200143" y="14923"/>
                  </a:lnTo>
                  <a:lnTo>
                    <a:pt x="245159" y="3831"/>
                  </a:lnTo>
                  <a:lnTo>
                    <a:pt x="292608" y="0"/>
                  </a:lnTo>
                  <a:lnTo>
                    <a:pt x="2362200" y="0"/>
                  </a:lnTo>
                  <a:lnTo>
                    <a:pt x="2409648" y="3831"/>
                  </a:lnTo>
                  <a:lnTo>
                    <a:pt x="2454664" y="14923"/>
                  </a:lnTo>
                  <a:lnTo>
                    <a:pt x="2496644" y="32671"/>
                  </a:lnTo>
                  <a:lnTo>
                    <a:pt x="2534985" y="56473"/>
                  </a:lnTo>
                  <a:lnTo>
                    <a:pt x="2569083" y="85724"/>
                  </a:lnTo>
                  <a:lnTo>
                    <a:pt x="2598334" y="119822"/>
                  </a:lnTo>
                  <a:lnTo>
                    <a:pt x="2622136" y="158163"/>
                  </a:lnTo>
                  <a:lnTo>
                    <a:pt x="2639884" y="200143"/>
                  </a:lnTo>
                  <a:lnTo>
                    <a:pt x="2650976" y="245159"/>
                  </a:lnTo>
                  <a:lnTo>
                    <a:pt x="2654808" y="292607"/>
                  </a:lnTo>
                  <a:lnTo>
                    <a:pt x="2654808" y="1463040"/>
                  </a:lnTo>
                  <a:lnTo>
                    <a:pt x="2650976" y="1510500"/>
                  </a:lnTo>
                  <a:lnTo>
                    <a:pt x="2639884" y="1555523"/>
                  </a:lnTo>
                  <a:lnTo>
                    <a:pt x="2622136" y="1597506"/>
                  </a:lnTo>
                  <a:lnTo>
                    <a:pt x="2598334" y="1635846"/>
                  </a:lnTo>
                  <a:lnTo>
                    <a:pt x="2569083" y="1669942"/>
                  </a:lnTo>
                  <a:lnTo>
                    <a:pt x="2534985" y="1699189"/>
                  </a:lnTo>
                  <a:lnTo>
                    <a:pt x="2496644" y="1722986"/>
                  </a:lnTo>
                  <a:lnTo>
                    <a:pt x="2454664" y="1740729"/>
                  </a:lnTo>
                  <a:lnTo>
                    <a:pt x="2409648" y="1751818"/>
                  </a:lnTo>
                  <a:lnTo>
                    <a:pt x="2362200" y="1755648"/>
                  </a:lnTo>
                  <a:lnTo>
                    <a:pt x="292608" y="1755648"/>
                  </a:lnTo>
                  <a:lnTo>
                    <a:pt x="245159" y="1751818"/>
                  </a:lnTo>
                  <a:lnTo>
                    <a:pt x="200143" y="1740729"/>
                  </a:lnTo>
                  <a:lnTo>
                    <a:pt x="158163" y="1722986"/>
                  </a:lnTo>
                  <a:lnTo>
                    <a:pt x="119822" y="1699189"/>
                  </a:lnTo>
                  <a:lnTo>
                    <a:pt x="85725" y="1669942"/>
                  </a:lnTo>
                  <a:lnTo>
                    <a:pt x="56473" y="1635846"/>
                  </a:lnTo>
                  <a:lnTo>
                    <a:pt x="32671" y="1597506"/>
                  </a:lnTo>
                  <a:lnTo>
                    <a:pt x="14923" y="1555523"/>
                  </a:lnTo>
                  <a:lnTo>
                    <a:pt x="3831" y="1510500"/>
                  </a:lnTo>
                  <a:lnTo>
                    <a:pt x="0" y="146304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0290" y="2439161"/>
              <a:ext cx="3543300" cy="4114800"/>
            </a:xfrm>
            <a:custGeom>
              <a:avLst/>
              <a:gdLst/>
              <a:ahLst/>
              <a:cxnLst/>
              <a:rect l="l" t="t" r="r" b="b"/>
              <a:pathLst>
                <a:path w="3543300" h="4114800">
                  <a:moveTo>
                    <a:pt x="2410955" y="1136904"/>
                  </a:moveTo>
                  <a:lnTo>
                    <a:pt x="0" y="1136904"/>
                  </a:lnTo>
                  <a:lnTo>
                    <a:pt x="0" y="1770888"/>
                  </a:lnTo>
                  <a:lnTo>
                    <a:pt x="2410955" y="1770888"/>
                  </a:lnTo>
                  <a:lnTo>
                    <a:pt x="2410955" y="1136904"/>
                  </a:lnTo>
                  <a:close/>
                </a:path>
                <a:path w="3543300" h="4114800">
                  <a:moveTo>
                    <a:pt x="2436876" y="0"/>
                  </a:moveTo>
                  <a:lnTo>
                    <a:pt x="25908" y="0"/>
                  </a:lnTo>
                  <a:lnTo>
                    <a:pt x="25908" y="635508"/>
                  </a:lnTo>
                  <a:lnTo>
                    <a:pt x="2436876" y="635508"/>
                  </a:lnTo>
                  <a:lnTo>
                    <a:pt x="2436876" y="0"/>
                  </a:lnTo>
                  <a:close/>
                </a:path>
                <a:path w="3543300" h="4114800">
                  <a:moveTo>
                    <a:pt x="3543300" y="2269236"/>
                  </a:moveTo>
                  <a:lnTo>
                    <a:pt x="3003804" y="2269236"/>
                  </a:lnTo>
                  <a:lnTo>
                    <a:pt x="3003804" y="4114800"/>
                  </a:lnTo>
                  <a:lnTo>
                    <a:pt x="3543300" y="4114800"/>
                  </a:lnTo>
                  <a:lnTo>
                    <a:pt x="3543300" y="2269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24094" y="4708397"/>
              <a:ext cx="539750" cy="1845945"/>
            </a:xfrm>
            <a:custGeom>
              <a:avLst/>
              <a:gdLst/>
              <a:ahLst/>
              <a:cxnLst/>
              <a:rect l="l" t="t" r="r" b="b"/>
              <a:pathLst>
                <a:path w="539750" h="1845945">
                  <a:moveTo>
                    <a:pt x="0" y="1845564"/>
                  </a:moveTo>
                  <a:lnTo>
                    <a:pt x="539496" y="1845564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184556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0617" y="3088385"/>
              <a:ext cx="264160" cy="466725"/>
            </a:xfrm>
            <a:custGeom>
              <a:avLst/>
              <a:gdLst/>
              <a:ahLst/>
              <a:cxnLst/>
              <a:rect l="l" t="t" r="r" b="b"/>
              <a:pathLst>
                <a:path w="264160" h="466725">
                  <a:moveTo>
                    <a:pt x="155448" y="0"/>
                  </a:moveTo>
                  <a:lnTo>
                    <a:pt x="108204" y="0"/>
                  </a:lnTo>
                  <a:lnTo>
                    <a:pt x="108204" y="334517"/>
                  </a:lnTo>
                  <a:lnTo>
                    <a:pt x="0" y="334517"/>
                  </a:lnTo>
                  <a:lnTo>
                    <a:pt x="131826" y="466343"/>
                  </a:lnTo>
                  <a:lnTo>
                    <a:pt x="263652" y="334517"/>
                  </a:lnTo>
                  <a:lnTo>
                    <a:pt x="155448" y="33451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0617" y="3088385"/>
              <a:ext cx="264160" cy="466725"/>
            </a:xfrm>
            <a:custGeom>
              <a:avLst/>
              <a:gdLst/>
              <a:ahLst/>
              <a:cxnLst/>
              <a:rect l="l" t="t" r="r" b="b"/>
              <a:pathLst>
                <a:path w="264160" h="466725">
                  <a:moveTo>
                    <a:pt x="0" y="334517"/>
                  </a:moveTo>
                  <a:lnTo>
                    <a:pt x="108204" y="334517"/>
                  </a:lnTo>
                  <a:lnTo>
                    <a:pt x="108204" y="0"/>
                  </a:lnTo>
                  <a:lnTo>
                    <a:pt x="155448" y="0"/>
                  </a:lnTo>
                  <a:lnTo>
                    <a:pt x="155448" y="334517"/>
                  </a:lnTo>
                  <a:lnTo>
                    <a:pt x="263652" y="334517"/>
                  </a:lnTo>
                  <a:lnTo>
                    <a:pt x="131826" y="466343"/>
                  </a:lnTo>
                  <a:lnTo>
                    <a:pt x="0" y="334517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9761" y="4231385"/>
              <a:ext cx="262255" cy="466725"/>
            </a:xfrm>
            <a:custGeom>
              <a:avLst/>
              <a:gdLst/>
              <a:ahLst/>
              <a:cxnLst/>
              <a:rect l="l" t="t" r="r" b="b"/>
              <a:pathLst>
                <a:path w="262254" h="466725">
                  <a:moveTo>
                    <a:pt x="154559" y="0"/>
                  </a:moveTo>
                  <a:lnTo>
                    <a:pt x="107568" y="0"/>
                  </a:lnTo>
                  <a:lnTo>
                    <a:pt x="107568" y="335280"/>
                  </a:lnTo>
                  <a:lnTo>
                    <a:pt x="0" y="335280"/>
                  </a:lnTo>
                  <a:lnTo>
                    <a:pt x="131063" y="466344"/>
                  </a:lnTo>
                  <a:lnTo>
                    <a:pt x="262127" y="335280"/>
                  </a:lnTo>
                  <a:lnTo>
                    <a:pt x="154559" y="335280"/>
                  </a:lnTo>
                  <a:lnTo>
                    <a:pt x="154559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761" y="4231385"/>
              <a:ext cx="262255" cy="466725"/>
            </a:xfrm>
            <a:custGeom>
              <a:avLst/>
              <a:gdLst/>
              <a:ahLst/>
              <a:cxnLst/>
              <a:rect l="l" t="t" r="r" b="b"/>
              <a:pathLst>
                <a:path w="262254" h="466725">
                  <a:moveTo>
                    <a:pt x="0" y="335280"/>
                  </a:moveTo>
                  <a:lnTo>
                    <a:pt x="107568" y="335280"/>
                  </a:lnTo>
                  <a:lnTo>
                    <a:pt x="107568" y="0"/>
                  </a:lnTo>
                  <a:lnTo>
                    <a:pt x="154559" y="0"/>
                  </a:lnTo>
                  <a:lnTo>
                    <a:pt x="154559" y="335280"/>
                  </a:lnTo>
                  <a:lnTo>
                    <a:pt x="262127" y="335280"/>
                  </a:lnTo>
                  <a:lnTo>
                    <a:pt x="131063" y="466344"/>
                  </a:lnTo>
                  <a:lnTo>
                    <a:pt x="0" y="33528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Hardware</a:t>
            </a:r>
            <a:r>
              <a:rPr spc="-245" dirty="0"/>
              <a:t> </a:t>
            </a:r>
            <a:r>
              <a:rPr spc="-35" dirty="0"/>
              <a:t>Organization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34182" y="4824729"/>
            <a:ext cx="151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203200" indent="-1238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Associative Memory</a:t>
            </a:r>
            <a:endParaRPr sz="18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words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bits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per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word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6198" y="2439161"/>
            <a:ext cx="2411095" cy="63563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35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Argument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Register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(A)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0289" y="3576065"/>
            <a:ext cx="2411095" cy="63436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11366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895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Key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Register</a:t>
            </a:r>
            <a:r>
              <a:rPr sz="1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(K)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2740" y="5280152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(M)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5370" y="6046114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Write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600" y="5499303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Read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1232" y="4999101"/>
            <a:ext cx="570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Input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45716" y="2438400"/>
            <a:ext cx="9703435" cy="4182110"/>
            <a:chOff x="1545716" y="2438400"/>
            <a:chExt cx="9703435" cy="4182110"/>
          </a:xfrm>
        </p:grpSpPr>
        <p:sp>
          <p:nvSpPr>
            <p:cNvPr id="20" name="object 20"/>
            <p:cNvSpPr/>
            <p:nvPr/>
          </p:nvSpPr>
          <p:spPr>
            <a:xfrm>
              <a:off x="1555241" y="5135117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588264" y="0"/>
                  </a:moveTo>
                  <a:lnTo>
                    <a:pt x="588264" y="40385"/>
                  </a:lnTo>
                  <a:lnTo>
                    <a:pt x="0" y="40385"/>
                  </a:lnTo>
                  <a:lnTo>
                    <a:pt x="0" y="121157"/>
                  </a:lnTo>
                  <a:lnTo>
                    <a:pt x="588264" y="121157"/>
                  </a:lnTo>
                  <a:lnTo>
                    <a:pt x="588264" y="161543"/>
                  </a:lnTo>
                  <a:lnTo>
                    <a:pt x="669035" y="80771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5241" y="5135117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0" y="40385"/>
                  </a:moveTo>
                  <a:lnTo>
                    <a:pt x="588264" y="40385"/>
                  </a:lnTo>
                  <a:lnTo>
                    <a:pt x="588264" y="0"/>
                  </a:lnTo>
                  <a:lnTo>
                    <a:pt x="669035" y="80771"/>
                  </a:lnTo>
                  <a:lnTo>
                    <a:pt x="588264" y="161543"/>
                  </a:lnTo>
                  <a:lnTo>
                    <a:pt x="588264" y="121157"/>
                  </a:lnTo>
                  <a:lnTo>
                    <a:pt x="0" y="121157"/>
                  </a:lnTo>
                  <a:lnTo>
                    <a:pt x="0" y="40385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5241" y="5657850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588264" y="0"/>
                  </a:moveTo>
                  <a:lnTo>
                    <a:pt x="58826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588264" y="121158"/>
                  </a:lnTo>
                  <a:lnTo>
                    <a:pt x="588264" y="161544"/>
                  </a:lnTo>
                  <a:lnTo>
                    <a:pt x="669035" y="8077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55241" y="5657850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0" y="40386"/>
                  </a:moveTo>
                  <a:lnTo>
                    <a:pt x="588264" y="40386"/>
                  </a:lnTo>
                  <a:lnTo>
                    <a:pt x="588264" y="0"/>
                  </a:lnTo>
                  <a:lnTo>
                    <a:pt x="669035" y="80772"/>
                  </a:lnTo>
                  <a:lnTo>
                    <a:pt x="588264" y="161544"/>
                  </a:lnTo>
                  <a:lnTo>
                    <a:pt x="58826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5241" y="6180582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588264" y="0"/>
                  </a:moveTo>
                  <a:lnTo>
                    <a:pt x="588264" y="40386"/>
                  </a:lnTo>
                  <a:lnTo>
                    <a:pt x="0" y="40386"/>
                  </a:lnTo>
                  <a:lnTo>
                    <a:pt x="0" y="121158"/>
                  </a:lnTo>
                  <a:lnTo>
                    <a:pt x="588264" y="121158"/>
                  </a:lnTo>
                  <a:lnTo>
                    <a:pt x="588264" y="161544"/>
                  </a:lnTo>
                  <a:lnTo>
                    <a:pt x="669035" y="80772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241" y="6180582"/>
              <a:ext cx="669290" cy="161925"/>
            </a:xfrm>
            <a:custGeom>
              <a:avLst/>
              <a:gdLst/>
              <a:ahLst/>
              <a:cxnLst/>
              <a:rect l="l" t="t" r="r" b="b"/>
              <a:pathLst>
                <a:path w="669289" h="161925">
                  <a:moveTo>
                    <a:pt x="0" y="40386"/>
                  </a:moveTo>
                  <a:lnTo>
                    <a:pt x="588264" y="40386"/>
                  </a:lnTo>
                  <a:lnTo>
                    <a:pt x="588264" y="0"/>
                  </a:lnTo>
                  <a:lnTo>
                    <a:pt x="669035" y="80772"/>
                  </a:lnTo>
                  <a:lnTo>
                    <a:pt x="588264" y="161544"/>
                  </a:lnTo>
                  <a:lnTo>
                    <a:pt x="588264" y="121158"/>
                  </a:lnTo>
                  <a:lnTo>
                    <a:pt x="0" y="121158"/>
                  </a:lnTo>
                  <a:lnTo>
                    <a:pt x="0" y="40386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3177" y="5441442"/>
              <a:ext cx="466725" cy="320040"/>
            </a:xfrm>
            <a:custGeom>
              <a:avLst/>
              <a:gdLst/>
              <a:ahLst/>
              <a:cxnLst/>
              <a:rect l="l" t="t" r="r" b="b"/>
              <a:pathLst>
                <a:path w="466725" h="320039">
                  <a:moveTo>
                    <a:pt x="306324" y="0"/>
                  </a:moveTo>
                  <a:lnTo>
                    <a:pt x="306324" y="80010"/>
                  </a:lnTo>
                  <a:lnTo>
                    <a:pt x="0" y="80010"/>
                  </a:lnTo>
                  <a:lnTo>
                    <a:pt x="0" y="240030"/>
                  </a:lnTo>
                  <a:lnTo>
                    <a:pt x="306324" y="240030"/>
                  </a:lnTo>
                  <a:lnTo>
                    <a:pt x="306324" y="320040"/>
                  </a:lnTo>
                  <a:lnTo>
                    <a:pt x="466344" y="160020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53177" y="5441442"/>
              <a:ext cx="466725" cy="320040"/>
            </a:xfrm>
            <a:custGeom>
              <a:avLst/>
              <a:gdLst/>
              <a:ahLst/>
              <a:cxnLst/>
              <a:rect l="l" t="t" r="r" b="b"/>
              <a:pathLst>
                <a:path w="466725" h="320039">
                  <a:moveTo>
                    <a:pt x="0" y="80010"/>
                  </a:moveTo>
                  <a:lnTo>
                    <a:pt x="306324" y="80010"/>
                  </a:lnTo>
                  <a:lnTo>
                    <a:pt x="306324" y="0"/>
                  </a:lnTo>
                  <a:lnTo>
                    <a:pt x="466344" y="160020"/>
                  </a:lnTo>
                  <a:lnTo>
                    <a:pt x="306324" y="320040"/>
                  </a:lnTo>
                  <a:lnTo>
                    <a:pt x="306324" y="240030"/>
                  </a:lnTo>
                  <a:lnTo>
                    <a:pt x="0" y="240030"/>
                  </a:lnTo>
                  <a:lnTo>
                    <a:pt x="0" y="8001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2438400"/>
              <a:ext cx="5152644" cy="4181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46" y="2262327"/>
            <a:ext cx="5313045" cy="443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Argument register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Key</a:t>
            </a:r>
            <a:r>
              <a:rPr sz="2200" spc="35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spc="35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Masking</a:t>
            </a:r>
            <a:r>
              <a:rPr sz="2200" spc="35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2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mask</a:t>
            </a:r>
            <a:r>
              <a:rPr sz="22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choosing</a:t>
            </a:r>
            <a:r>
              <a:rPr sz="22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particular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argument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entire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argument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contains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1’s.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argument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position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compared.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7831" y="2458211"/>
            <a:ext cx="4027931" cy="3960876"/>
          </a:xfrm>
          <a:prstGeom prst="rect">
            <a:avLst/>
          </a:prstGeom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297379"/>
            <a:ext cx="51054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114425" algn="l"/>
                <a:tab pos="2190115" algn="l"/>
                <a:tab pos="3156585" algn="l"/>
                <a:tab pos="4249420" algn="l"/>
                <a:tab pos="450405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Thus,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masking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mask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6832" y="2633217"/>
            <a:ext cx="33642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8015" algn="l"/>
                <a:tab pos="2146300" algn="l"/>
                <a:tab pos="3117215" algn="l"/>
              </a:tabLst>
            </a:pP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identifying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whole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832" y="2968498"/>
            <a:ext cx="34721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7180" algn="l"/>
                <a:tab pos="2482850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4205" y="2633217"/>
            <a:ext cx="11360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9000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piece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tabLst>
                <a:tab pos="779145" algn="l"/>
              </a:tabLst>
            </a:pP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3177119"/>
            <a:ext cx="5105400" cy="94869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made.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21005" algn="l"/>
                <a:tab pos="984885" algn="l"/>
                <a:tab pos="1797050" algn="l"/>
                <a:tab pos="2344420" algn="l"/>
                <a:tab pos="3386454" algn="l"/>
                <a:tab pos="3857625" algn="l"/>
                <a:tab pos="4389755" algn="l"/>
                <a:tab pos="475234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matches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4101210"/>
            <a:ext cx="5105400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Argument</a:t>
            </a:r>
            <a:r>
              <a:rPr sz="2200" spc="50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taking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consideration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Match</a:t>
            </a:r>
            <a:r>
              <a:rPr sz="2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23749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matching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process,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set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word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matched.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1611" y="2458211"/>
            <a:ext cx="4011167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838" y="2289809"/>
            <a:ext cx="5052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Reading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accomplished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accessing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3738" y="3021584"/>
            <a:ext cx="300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5175" algn="l"/>
                <a:tab pos="2752725" algn="l"/>
              </a:tabLst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3738" y="2655265"/>
            <a:ext cx="3701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1135380" algn="l"/>
                <a:tab pos="2411095" algn="l"/>
                <a:tab pos="3031490" algn="l"/>
              </a:tabLst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endParaRPr sz="2400">
              <a:latin typeface="Times New Roman"/>
              <a:cs typeface="Times New Roman"/>
            </a:endParaRPr>
          </a:p>
          <a:p>
            <a:pPr marR="52705" algn="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0258" y="2655265"/>
            <a:ext cx="803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0838" y="3260852"/>
            <a:ext cx="3534410" cy="29825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Match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  <a:p>
            <a:pPr marR="73660" algn="r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101111100</a:t>
            </a:r>
            <a:endParaRPr sz="2400">
              <a:latin typeface="Times New Roman"/>
              <a:cs typeface="Times New Roman"/>
            </a:endParaRPr>
          </a:p>
          <a:p>
            <a:pPr marR="18415" algn="r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111000000</a:t>
            </a:r>
            <a:endParaRPr sz="2400">
              <a:latin typeface="Times New Roman"/>
              <a:cs typeface="Times New Roman"/>
            </a:endParaRPr>
          </a:p>
          <a:p>
            <a:pPr marR="36830" algn="r">
              <a:lnSpc>
                <a:spcPct val="100000"/>
              </a:lnSpc>
              <a:spcBef>
                <a:spcPts val="1000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100111100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05"/>
              </a:spcBef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101000001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0838" y="6344513"/>
            <a:ext cx="338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Which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word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match?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2499360"/>
            <a:ext cx="390296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Internal</a:t>
            </a:r>
            <a:r>
              <a:rPr spc="-220" dirty="0"/>
              <a:t> </a:t>
            </a:r>
            <a:r>
              <a:rPr spc="-40" dirty="0"/>
              <a:t>Organization</a:t>
            </a:r>
            <a:r>
              <a:rPr spc="-210" dirty="0"/>
              <a:t> </a:t>
            </a:r>
            <a:r>
              <a:rPr dirty="0"/>
              <a:t>of</a:t>
            </a:r>
            <a:r>
              <a:rPr spc="-235" dirty="0"/>
              <a:t> </a:t>
            </a:r>
            <a:r>
              <a:rPr spc="210" dirty="0"/>
              <a:t>each</a:t>
            </a:r>
            <a:r>
              <a:rPr spc="-225" dirty="0"/>
              <a:t> </a:t>
            </a:r>
            <a:r>
              <a:rPr spc="-20" dirty="0"/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2872" y="6037579"/>
            <a:ext cx="49980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650" b="1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650" b="1" i="1" spc="202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7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be compared</a:t>
            </a:r>
            <a:r>
              <a:rPr sz="17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1650" b="1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1650" b="1" i="1" spc="202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matching</a:t>
            </a:r>
            <a:r>
              <a:rPr sz="17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7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650" b="1" i="1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650" b="1" i="1" spc="209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7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444" y="2296667"/>
            <a:ext cx="7449311" cy="3416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2528316"/>
            <a:ext cx="8220456" cy="40294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346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FFFFFF"/>
                </a:solidFill>
              </a:rPr>
              <a:t>Multi</a:t>
            </a:r>
            <a:r>
              <a:rPr spc="-235" dirty="0">
                <a:solidFill>
                  <a:srgbClr val="FFFFFF"/>
                </a:solidFill>
              </a:rPr>
              <a:t> </a:t>
            </a:r>
            <a:r>
              <a:rPr spc="-335" dirty="0">
                <a:solidFill>
                  <a:srgbClr val="FFFFFF"/>
                </a:solidFill>
              </a:rPr>
              <a:t>Bus</a:t>
            </a:r>
            <a:r>
              <a:rPr spc="-260" dirty="0">
                <a:solidFill>
                  <a:srgbClr val="FFFFFF"/>
                </a:solidFill>
              </a:rPr>
              <a:t> </a:t>
            </a:r>
            <a:r>
              <a:rPr spc="-180" dirty="0">
                <a:solidFill>
                  <a:srgbClr val="FFFFFF"/>
                </a:solidFill>
              </a:rPr>
              <a:t>structure: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Match</a:t>
            </a:r>
            <a:r>
              <a:rPr spc="-235" dirty="0"/>
              <a:t> </a:t>
            </a:r>
            <a:r>
              <a:rPr spc="-10" dirty="0"/>
              <a:t>Logic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3594" y="2192807"/>
            <a:ext cx="9247505" cy="45224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95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Comparison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matching.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994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Neglecting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Mask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bits,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2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argument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endParaRPr sz="2200">
              <a:latin typeface="Times New Roman"/>
              <a:cs typeface="Times New Roman"/>
            </a:endParaRPr>
          </a:p>
          <a:p>
            <a:pPr marL="1075055">
              <a:lnSpc>
                <a:spcPct val="100000"/>
              </a:lnSpc>
              <a:spcBef>
                <a:spcPts val="1010"/>
              </a:spcBef>
              <a:tabLst>
                <a:tab pos="2039620" algn="l"/>
              </a:tabLst>
            </a:pP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270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175" b="1" i="1" spc="-3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2,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3,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…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000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0.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994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equality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logically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endParaRPr sz="2200">
              <a:latin typeface="Times New Roman"/>
              <a:cs typeface="Times New Roman"/>
            </a:endParaRPr>
          </a:p>
          <a:p>
            <a:pPr marL="1085850">
              <a:lnSpc>
                <a:spcPct val="100000"/>
              </a:lnSpc>
              <a:spcBef>
                <a:spcPts val="1005"/>
              </a:spcBef>
              <a:tabLst>
                <a:tab pos="1634489" algn="l"/>
                <a:tab pos="4064000" algn="l"/>
              </a:tabLst>
            </a:pP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26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20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2175" b="1" i="1" spc="20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A’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21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F’</a:t>
            </a:r>
            <a:r>
              <a:rPr sz="2175" b="1" i="1" spc="-30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-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else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000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b="1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argument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175" b="1" i="1" spc="23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994"/>
              </a:spcBef>
              <a:tabLst>
                <a:tab pos="4438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setting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175" b="1" i="1" spc="20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010"/>
              </a:spcBef>
              <a:tabLst>
                <a:tab pos="443865" algn="l"/>
                <a:tab pos="937894" algn="l"/>
                <a:tab pos="1407160" algn="l"/>
                <a:tab pos="2465070" algn="l"/>
                <a:tab pos="3526154" algn="l"/>
                <a:tab pos="4088129" algn="l"/>
                <a:tab pos="4479925" algn="l"/>
                <a:tab pos="5149215" algn="l"/>
                <a:tab pos="5547360" algn="l"/>
                <a:tab pos="5943600" algn="l"/>
                <a:tab pos="6653530" algn="l"/>
                <a:tab pos="6851650" algn="l"/>
                <a:tab pos="7386955" algn="l"/>
                <a:tab pos="8025765" algn="l"/>
                <a:tab pos="8339455" algn="l"/>
                <a:tab pos="860742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175" b="1" i="1" spc="41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spc="-3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spc="-37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175" b="1" i="1" spc="41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200" b="1" i="1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x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175" b="1" i="1" spc="390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75" b="1" i="1" spc="-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175" b="1" i="1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</a:pP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1994" y="2442209"/>
            <a:ext cx="7110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key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comparison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2934715"/>
            <a:ext cx="1093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3975" y="2806699"/>
            <a:ext cx="792480" cy="1013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105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6807" y="2806699"/>
            <a:ext cx="3587115" cy="1013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105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comparison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r>
              <a:rPr sz="2400" b="1" i="1" spc="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3975" y="4142943"/>
            <a:ext cx="1450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60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275" dirty="0">
                <a:solidFill>
                  <a:srgbClr val="404040"/>
                </a:solidFill>
                <a:latin typeface="Cambria Math"/>
                <a:cs typeface="Cambria Math"/>
              </a:rPr>
              <a:t>ቊ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2790" y="3945128"/>
            <a:ext cx="142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mbria Math"/>
                <a:cs typeface="Cambria Math"/>
              </a:rPr>
              <a:t>,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	𝑖𝑓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b="1" i="1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8622" y="4121911"/>
            <a:ext cx="1590040" cy="58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>
              <a:lnSpc>
                <a:spcPts val="1725"/>
              </a:lnSpc>
              <a:spcBef>
                <a:spcPts val="95"/>
              </a:spcBef>
              <a:tabLst>
                <a:tab pos="976630" algn="l"/>
              </a:tabLst>
            </a:pP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6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ts val="2685"/>
              </a:lnSpc>
              <a:tabLst>
                <a:tab pos="810895" algn="l"/>
              </a:tabLst>
            </a:pP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1,</a:t>
            </a:r>
            <a:r>
              <a:rPr sz="2400" spc="45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K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2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1994" y="4737811"/>
            <a:ext cx="6744970" cy="15024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Thus,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57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rewritten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b="1" i="1" spc="-2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1485900">
              <a:lnSpc>
                <a:spcPct val="100000"/>
              </a:lnSpc>
              <a:spcBef>
                <a:spcPts val="994"/>
              </a:spcBef>
            </a:pP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="1" i="1" spc="-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b="1" i="1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n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945" y="2508884"/>
            <a:ext cx="7836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terms 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945" y="2872367"/>
            <a:ext cx="8893810" cy="137985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10"/>
              </a:spcBef>
              <a:tabLst>
                <a:tab pos="3676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 all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occur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1015"/>
              </a:spcBef>
              <a:tabLst>
                <a:tab pos="3676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If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400" b="1" i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j</a:t>
            </a:r>
            <a:r>
              <a:rPr sz="2400" b="1" i="1" spc="-7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all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terms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expression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will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4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but this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condition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avoided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Key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word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not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170" y="4507229"/>
            <a:ext cx="11106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984885" algn="l"/>
              </a:tabLst>
            </a:pPr>
            <a:r>
              <a:rPr sz="1750" spc="-25" dirty="0">
                <a:solidFill>
                  <a:srgbClr val="404040"/>
                </a:solidFill>
                <a:latin typeface="Cambria Math"/>
                <a:cs typeface="Cambria Math"/>
              </a:rPr>
              <a:t>𝒋=𝟏</a:t>
            </a:r>
            <a:r>
              <a:rPr sz="1750" dirty="0">
                <a:solidFill>
                  <a:srgbClr val="404040"/>
                </a:solidFill>
                <a:latin typeface="Cambria Math"/>
                <a:cs typeface="Cambria Math"/>
              </a:rPr>
              <a:t>	</a:t>
            </a: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6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6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ij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845" y="4350257"/>
            <a:ext cx="518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2792730" algn="l"/>
                <a:tab pos="3128010" algn="l"/>
                <a:tab pos="3522979" algn="l"/>
                <a:tab pos="4210050" algn="l"/>
                <a:tab pos="484632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="1" i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b="1" i="1" spc="-2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spc="622" baseline="2314" dirty="0">
                <a:solidFill>
                  <a:srgbClr val="404040"/>
                </a:solidFill>
                <a:latin typeface="Cambria Math"/>
                <a:cs typeface="Cambria Math"/>
              </a:rPr>
              <a:t>ς</a:t>
            </a:r>
            <a:r>
              <a:rPr sz="2625" spc="622" baseline="30158" dirty="0">
                <a:solidFill>
                  <a:srgbClr val="404040"/>
                </a:solidFill>
                <a:latin typeface="Cambria Math"/>
                <a:cs typeface="Cambria Math"/>
              </a:rPr>
              <a:t>𝒏</a:t>
            </a:r>
            <a:r>
              <a:rPr sz="2625" baseline="30158" dirty="0">
                <a:solidFill>
                  <a:srgbClr val="404040"/>
                </a:solidFill>
                <a:latin typeface="Cambria Math"/>
                <a:cs typeface="Cambria Math"/>
              </a:rPr>
              <a:t>	</a:t>
            </a:r>
            <a:r>
              <a:rPr sz="24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A’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F’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K’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6241" y="4527041"/>
            <a:ext cx="1155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215" algn="l"/>
                <a:tab pos="1085215" algn="l"/>
              </a:tabLst>
            </a:pP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6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ij</a:t>
            </a:r>
            <a:r>
              <a:rPr sz="16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600" b="1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6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1645" y="4766564"/>
            <a:ext cx="8868410" cy="13760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word, 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words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1, 2,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3, .</a:t>
            </a:r>
            <a:r>
              <a:rPr sz="24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. .,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411" y="2333243"/>
            <a:ext cx="8904732" cy="45247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Diagram</a:t>
            </a:r>
            <a:r>
              <a:rPr spc="-240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125" dirty="0"/>
              <a:t>Match</a:t>
            </a:r>
            <a:r>
              <a:rPr spc="-229" dirty="0"/>
              <a:t> </a:t>
            </a:r>
            <a:r>
              <a:rPr spc="-10" dirty="0"/>
              <a:t>Logic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Memory</a:t>
            </a:r>
            <a:r>
              <a:rPr spc="-275" dirty="0"/>
              <a:t> </a:t>
            </a:r>
            <a:r>
              <a:rPr spc="-105" dirty="0"/>
              <a:t>Interleaving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9564" y="2518105"/>
            <a:ext cx="7995284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196340" algn="l"/>
                <a:tab pos="1847214" algn="l"/>
                <a:tab pos="2265045" algn="l"/>
                <a:tab pos="4001135" algn="l"/>
                <a:tab pos="4907915" algn="l"/>
                <a:tab pos="5275580" algn="l"/>
                <a:tab pos="6418580" algn="l"/>
                <a:tab pos="7138034" algn="l"/>
                <a:tab pos="772604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simultaneous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processing.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972185" algn="l"/>
                <a:tab pos="2129155" algn="l"/>
                <a:tab pos="2696210" algn="l"/>
                <a:tab pos="3126105" algn="l"/>
                <a:tab pos="4586605" algn="l"/>
                <a:tab pos="5201920" algn="l"/>
                <a:tab pos="5481320" algn="l"/>
                <a:tab pos="6554470" algn="l"/>
                <a:tab pos="6950709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partitioned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bus.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module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buffer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(ABR)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buffer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(DBR).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personal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module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average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rate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increased.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2803" y="2407665"/>
            <a:ext cx="3608704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6350" indent="-320040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80555"/>
              <a:buFont typeface="Cambria"/>
              <a:buChar char="◾"/>
              <a:tabLst>
                <a:tab pos="332740" algn="l"/>
                <a:tab pos="2146300" algn="l"/>
                <a:tab pos="3223895" algn="l"/>
              </a:tabLst>
            </a:pP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Consecutive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words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140" dirty="0">
                <a:solidFill>
                  <a:srgbClr val="892D4E"/>
                </a:solidFill>
                <a:latin typeface="Verdana"/>
                <a:cs typeface="Verdana"/>
              </a:rPr>
              <a:t>are </a:t>
            </a:r>
            <a:r>
              <a:rPr sz="1800" b="1" i="1" spc="-60" dirty="0">
                <a:solidFill>
                  <a:srgbClr val="892D4E"/>
                </a:solidFill>
                <a:latin typeface="Verdana"/>
                <a:cs typeface="Verdana"/>
              </a:rPr>
              <a:t>placed</a:t>
            </a:r>
            <a:r>
              <a:rPr sz="1800" b="1" i="1" spc="-114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10" dirty="0">
                <a:solidFill>
                  <a:srgbClr val="892D4E"/>
                </a:solidFill>
                <a:latin typeface="Verdana"/>
                <a:cs typeface="Verdana"/>
              </a:rPr>
              <a:t>in</a:t>
            </a:r>
            <a:r>
              <a:rPr sz="1800" b="1" i="1" spc="-12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800" b="1" i="1" spc="-1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module.</a:t>
            </a:r>
            <a:endParaRPr sz="1800">
              <a:latin typeface="Verdana"/>
              <a:cs typeface="Verdana"/>
            </a:endParaRP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80555"/>
              <a:buFont typeface="Cambria"/>
              <a:buChar char="◾"/>
              <a:tabLst>
                <a:tab pos="332105" algn="l"/>
                <a:tab pos="1818639" algn="l"/>
                <a:tab pos="2254250" algn="l"/>
                <a:tab pos="2932430" algn="l"/>
                <a:tab pos="3444875" algn="l"/>
              </a:tabLst>
            </a:pPr>
            <a:r>
              <a:rPr sz="1800" b="1" i="1" spc="-190" dirty="0">
                <a:solidFill>
                  <a:srgbClr val="892D4E"/>
                </a:solidFill>
                <a:latin typeface="Verdana"/>
                <a:cs typeface="Verdana"/>
              </a:rPr>
              <a:t>High-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order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50" dirty="0">
                <a:solidFill>
                  <a:srgbClr val="892D4E"/>
                </a:solidFill>
                <a:latin typeface="Verdana"/>
                <a:cs typeface="Verdana"/>
              </a:rPr>
              <a:t>k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20" dirty="0">
                <a:solidFill>
                  <a:srgbClr val="892D4E"/>
                </a:solidFill>
                <a:latin typeface="Verdana"/>
                <a:cs typeface="Verdana"/>
              </a:rPr>
              <a:t>bits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25" dirty="0">
                <a:solidFill>
                  <a:srgbClr val="892D4E"/>
                </a:solidFill>
                <a:latin typeface="Verdana"/>
                <a:cs typeface="Verdana"/>
              </a:rPr>
              <a:t>of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800" b="1" i="1" spc="-50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2803" y="3307207"/>
            <a:ext cx="3608704" cy="3272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892D4E"/>
                </a:solidFill>
                <a:latin typeface="Verdana"/>
                <a:cs typeface="Verdana"/>
              </a:rPr>
              <a:t>memory</a:t>
            </a:r>
            <a:r>
              <a:rPr sz="1800" b="1" i="1" spc="-7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55" dirty="0">
                <a:solidFill>
                  <a:srgbClr val="892D4E"/>
                </a:solidFill>
                <a:latin typeface="Verdana"/>
                <a:cs typeface="Verdana"/>
              </a:rPr>
              <a:t>address</a:t>
            </a:r>
            <a:r>
              <a:rPr sz="1800" b="1" i="1" spc="-7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892D4E"/>
                </a:solidFill>
                <a:latin typeface="Verdana"/>
                <a:cs typeface="Verdana"/>
              </a:rPr>
              <a:t>determine </a:t>
            </a:r>
            <a:r>
              <a:rPr sz="1800" b="1" i="1" spc="-200" dirty="0">
                <a:solidFill>
                  <a:srgbClr val="892D4E"/>
                </a:solidFill>
                <a:latin typeface="Verdana"/>
                <a:cs typeface="Verdana"/>
              </a:rPr>
              <a:t>the</a:t>
            </a:r>
            <a:r>
              <a:rPr sz="1800" b="1" i="1" spc="-10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module.</a:t>
            </a:r>
            <a:endParaRPr sz="1800">
              <a:latin typeface="Verdana"/>
              <a:cs typeface="Verdana"/>
            </a:endParaRPr>
          </a:p>
          <a:p>
            <a:pPr marL="332740" marR="6350" indent="-320040" algn="just">
              <a:lnSpc>
                <a:spcPct val="100000"/>
              </a:lnSpc>
              <a:spcBef>
                <a:spcPts val="600"/>
              </a:spcBef>
              <a:buSzPct val="80555"/>
              <a:buFont typeface="Cambria"/>
              <a:buChar char="◾"/>
              <a:tabLst>
                <a:tab pos="332740" algn="l"/>
                <a:tab pos="335915" algn="l"/>
              </a:tabLst>
            </a:pPr>
            <a:r>
              <a:rPr sz="1800" dirty="0">
                <a:solidFill>
                  <a:srgbClr val="B83C68"/>
                </a:solidFill>
                <a:latin typeface="Verdana"/>
                <a:cs typeface="Verdana"/>
              </a:rPr>
              <a:t>	</a:t>
            </a:r>
            <a:r>
              <a:rPr sz="1800" b="1" i="1" spc="-235" dirty="0">
                <a:solidFill>
                  <a:srgbClr val="892D4E"/>
                </a:solidFill>
                <a:latin typeface="Verdana"/>
                <a:cs typeface="Verdana"/>
              </a:rPr>
              <a:t>Low-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order</a:t>
            </a:r>
            <a:r>
              <a:rPr sz="1800" b="1" i="1" spc="270" dirty="0">
                <a:solidFill>
                  <a:srgbClr val="892D4E"/>
                </a:solidFill>
                <a:latin typeface="Verdana"/>
                <a:cs typeface="Verdana"/>
              </a:rPr>
              <a:t> 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m</a:t>
            </a:r>
            <a:r>
              <a:rPr sz="1800" b="1" i="1" spc="275" dirty="0">
                <a:solidFill>
                  <a:srgbClr val="892D4E"/>
                </a:solidFill>
                <a:latin typeface="Verdana"/>
                <a:cs typeface="Verdana"/>
              </a:rPr>
              <a:t> 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bits</a:t>
            </a:r>
            <a:r>
              <a:rPr sz="1800" b="1" i="1" spc="270" dirty="0">
                <a:solidFill>
                  <a:srgbClr val="892D4E"/>
                </a:solidFill>
                <a:latin typeface="Verdana"/>
                <a:cs typeface="Verdana"/>
              </a:rPr>
              <a:t> 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of</a:t>
            </a:r>
            <a:r>
              <a:rPr sz="1800" b="1" i="1" spc="275" dirty="0">
                <a:solidFill>
                  <a:srgbClr val="892D4E"/>
                </a:solidFill>
                <a:latin typeface="Verdana"/>
                <a:cs typeface="Verdana"/>
              </a:rPr>
              <a:t>  </a:t>
            </a:r>
            <a:r>
              <a:rPr sz="1800" b="1" i="1" spc="-50" dirty="0">
                <a:solidFill>
                  <a:srgbClr val="892D4E"/>
                </a:solidFill>
                <a:latin typeface="Verdana"/>
                <a:cs typeface="Verdana"/>
              </a:rPr>
              <a:t>a </a:t>
            </a:r>
            <a:r>
              <a:rPr sz="1800" b="1" i="1" spc="-65" dirty="0">
                <a:solidFill>
                  <a:srgbClr val="892D4E"/>
                </a:solidFill>
                <a:latin typeface="Verdana"/>
                <a:cs typeface="Verdana"/>
              </a:rPr>
              <a:t>memory</a:t>
            </a:r>
            <a:r>
              <a:rPr sz="1800" b="1" i="1" spc="-7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55" dirty="0">
                <a:solidFill>
                  <a:srgbClr val="892D4E"/>
                </a:solidFill>
                <a:latin typeface="Verdana"/>
                <a:cs typeface="Verdana"/>
              </a:rPr>
              <a:t>address</a:t>
            </a:r>
            <a:r>
              <a:rPr sz="1800" b="1" i="1" spc="-7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892D4E"/>
                </a:solidFill>
                <a:latin typeface="Verdana"/>
                <a:cs typeface="Verdana"/>
              </a:rPr>
              <a:t>determine </a:t>
            </a:r>
            <a:r>
              <a:rPr sz="1800" b="1" i="1" spc="-200" dirty="0">
                <a:solidFill>
                  <a:srgbClr val="892D4E"/>
                </a:solidFill>
                <a:latin typeface="Verdana"/>
                <a:cs typeface="Verdana"/>
              </a:rPr>
              <a:t>the</a:t>
            </a:r>
            <a:r>
              <a:rPr sz="1800" b="1" i="1" spc="-1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20" dirty="0">
                <a:solidFill>
                  <a:srgbClr val="892D4E"/>
                </a:solidFill>
                <a:latin typeface="Verdana"/>
                <a:cs typeface="Verdana"/>
              </a:rPr>
              <a:t>word</a:t>
            </a:r>
            <a:r>
              <a:rPr sz="1800" b="1" i="1" spc="-1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40" dirty="0">
                <a:solidFill>
                  <a:srgbClr val="892D4E"/>
                </a:solidFill>
                <a:latin typeface="Verdana"/>
                <a:cs typeface="Verdana"/>
              </a:rPr>
              <a:t>within</a:t>
            </a:r>
            <a:r>
              <a:rPr sz="1800" b="1" i="1" spc="-1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800" b="1" i="1" spc="-10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module.</a:t>
            </a:r>
            <a:endParaRPr sz="1800">
              <a:latin typeface="Verdana"/>
              <a:cs typeface="Verdana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600"/>
              </a:spcBef>
              <a:buSzPct val="80555"/>
              <a:buFont typeface="Cambria"/>
              <a:buChar char="◾"/>
              <a:tabLst>
                <a:tab pos="332740" algn="l"/>
                <a:tab pos="335915" algn="l"/>
              </a:tabLst>
            </a:pPr>
            <a:r>
              <a:rPr sz="1800" dirty="0">
                <a:solidFill>
                  <a:srgbClr val="B83C68"/>
                </a:solidFill>
                <a:latin typeface="Verdana"/>
                <a:cs typeface="Verdana"/>
              </a:rPr>
              <a:t>	</a:t>
            </a:r>
            <a:r>
              <a:rPr sz="1800" b="1" i="1" spc="-20" dirty="0">
                <a:solidFill>
                  <a:srgbClr val="892D4E"/>
                </a:solidFill>
                <a:latin typeface="Verdana"/>
                <a:cs typeface="Verdana"/>
              </a:rPr>
              <a:t>When</a:t>
            </a:r>
            <a:r>
              <a:rPr sz="1800" b="1" i="1" spc="2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800" b="1" i="1" spc="2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block</a:t>
            </a:r>
            <a:r>
              <a:rPr sz="1800" b="1" i="1" spc="2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of</a:t>
            </a:r>
            <a:r>
              <a:rPr sz="1800" b="1" i="1" spc="2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75" dirty="0">
                <a:solidFill>
                  <a:srgbClr val="892D4E"/>
                </a:solidFill>
                <a:latin typeface="Verdana"/>
                <a:cs typeface="Verdana"/>
              </a:rPr>
              <a:t>words</a:t>
            </a:r>
            <a:r>
              <a:rPr sz="1800" b="1" i="1" spc="2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892D4E"/>
                </a:solidFill>
                <a:latin typeface="Verdana"/>
                <a:cs typeface="Verdana"/>
              </a:rPr>
              <a:t>is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transferred</a:t>
            </a:r>
            <a:r>
              <a:rPr sz="1800" b="1" i="1" spc="195" dirty="0">
                <a:solidFill>
                  <a:srgbClr val="892D4E"/>
                </a:solidFill>
                <a:latin typeface="Verdana"/>
                <a:cs typeface="Verdana"/>
              </a:rPr>
              <a:t>  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from</a:t>
            </a:r>
            <a:r>
              <a:rPr sz="1800" b="1" i="1" spc="200" dirty="0">
                <a:solidFill>
                  <a:srgbClr val="892D4E"/>
                </a:solidFill>
                <a:latin typeface="Verdana"/>
                <a:cs typeface="Verdana"/>
              </a:rPr>
              <a:t>   </a:t>
            </a:r>
            <a:r>
              <a:rPr sz="1800" b="1" i="1" spc="-135" dirty="0">
                <a:solidFill>
                  <a:srgbClr val="892D4E"/>
                </a:solidFill>
                <a:latin typeface="Verdana"/>
                <a:cs typeface="Verdana"/>
              </a:rPr>
              <a:t>main </a:t>
            </a:r>
            <a:r>
              <a:rPr sz="1800" b="1" i="1" spc="-145" dirty="0">
                <a:solidFill>
                  <a:srgbClr val="892D4E"/>
                </a:solidFill>
                <a:latin typeface="Verdana"/>
                <a:cs typeface="Verdana"/>
              </a:rPr>
              <a:t>memory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to</a:t>
            </a:r>
            <a:r>
              <a:rPr sz="1800" b="1" i="1" spc="-9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cache,</a:t>
            </a:r>
            <a:r>
              <a:rPr sz="1800" b="1" i="1" spc="-6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00" dirty="0">
                <a:solidFill>
                  <a:srgbClr val="892D4E"/>
                </a:solidFill>
                <a:latin typeface="Verdana"/>
                <a:cs typeface="Verdana"/>
              </a:rPr>
              <a:t>only</a:t>
            </a:r>
            <a:r>
              <a:rPr sz="1800" b="1" i="1" spc="-5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70" dirty="0">
                <a:solidFill>
                  <a:srgbClr val="892D4E"/>
                </a:solidFill>
                <a:latin typeface="Verdana"/>
                <a:cs typeface="Verdana"/>
              </a:rPr>
              <a:t>one </a:t>
            </a:r>
            <a:r>
              <a:rPr sz="1800" b="1" i="1" spc="-60" dirty="0">
                <a:solidFill>
                  <a:srgbClr val="892D4E"/>
                </a:solidFill>
                <a:latin typeface="Verdana"/>
                <a:cs typeface="Verdana"/>
              </a:rPr>
              <a:t>module</a:t>
            </a:r>
            <a:r>
              <a:rPr sz="1800" b="1" i="1" spc="42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35" dirty="0">
                <a:solidFill>
                  <a:srgbClr val="892D4E"/>
                </a:solidFill>
                <a:latin typeface="Verdana"/>
                <a:cs typeface="Verdana"/>
              </a:rPr>
              <a:t>is</a:t>
            </a:r>
            <a:r>
              <a:rPr sz="1800" b="1" i="1" spc="-114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892D4E"/>
                </a:solidFill>
                <a:latin typeface="Verdana"/>
                <a:cs typeface="Verdana"/>
              </a:rPr>
              <a:t>busy</a:t>
            </a:r>
            <a:r>
              <a:rPr sz="1800" b="1" i="1" spc="-13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892D4E"/>
                </a:solidFill>
                <a:latin typeface="Verdana"/>
                <a:cs typeface="Verdana"/>
              </a:rPr>
              <a:t>at</a:t>
            </a:r>
            <a:r>
              <a:rPr sz="1800" b="1" i="1" spc="-114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800" b="1" i="1" spc="-15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892D4E"/>
                </a:solidFill>
                <a:latin typeface="Verdana"/>
                <a:cs typeface="Verdana"/>
              </a:rPr>
              <a:t>time.</a:t>
            </a:r>
            <a:endParaRPr sz="1800">
              <a:latin typeface="Verdana"/>
              <a:cs typeface="Verdana"/>
            </a:endParaRPr>
          </a:p>
          <a:p>
            <a:pPr marL="332740" marR="6350" indent="-320040" algn="just">
              <a:lnSpc>
                <a:spcPct val="100000"/>
              </a:lnSpc>
              <a:spcBef>
                <a:spcPts val="605"/>
              </a:spcBef>
              <a:buSzPct val="80555"/>
              <a:buFont typeface="Cambria"/>
              <a:buChar char="◾"/>
              <a:tabLst>
                <a:tab pos="332740" algn="l"/>
                <a:tab pos="335915" algn="l"/>
              </a:tabLst>
            </a:pPr>
            <a:r>
              <a:rPr sz="1800" dirty="0">
                <a:solidFill>
                  <a:srgbClr val="B83C68"/>
                </a:solidFill>
                <a:latin typeface="Verdana"/>
                <a:cs typeface="Verdana"/>
              </a:rPr>
              <a:t>	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One</a:t>
            </a:r>
            <a:r>
              <a:rPr sz="1800" b="1" i="1" spc="3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0" dirty="0">
                <a:solidFill>
                  <a:srgbClr val="892D4E"/>
                </a:solidFill>
                <a:latin typeface="Verdana"/>
                <a:cs typeface="Verdana"/>
              </a:rPr>
              <a:t>module</a:t>
            </a:r>
            <a:r>
              <a:rPr sz="1800" b="1" i="1" spc="3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kept</a:t>
            </a:r>
            <a:r>
              <a:rPr sz="1800" b="1" i="1" spc="4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busy</a:t>
            </a:r>
            <a:r>
              <a:rPr sz="1800" b="1" i="1" spc="4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55" dirty="0">
                <a:solidFill>
                  <a:srgbClr val="892D4E"/>
                </a:solidFill>
                <a:latin typeface="Verdana"/>
                <a:cs typeface="Verdana"/>
              </a:rPr>
              <a:t>by </a:t>
            </a:r>
            <a:r>
              <a:rPr sz="1800" b="1" i="1" spc="-190" dirty="0">
                <a:solidFill>
                  <a:srgbClr val="892D4E"/>
                </a:solidFill>
                <a:latin typeface="Verdana"/>
                <a:cs typeface="Verdana"/>
              </a:rPr>
              <a:t>CPU</a:t>
            </a:r>
            <a:r>
              <a:rPr sz="1800" b="1" i="1" spc="-1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892D4E"/>
                </a:solidFill>
                <a:latin typeface="Verdana"/>
                <a:cs typeface="Verdana"/>
              </a:rPr>
              <a:t>at</a:t>
            </a:r>
            <a:r>
              <a:rPr sz="1800" b="1" i="1" spc="-114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800" b="1" i="1" spc="-1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i="1" spc="-20" dirty="0">
                <a:solidFill>
                  <a:srgbClr val="892D4E"/>
                </a:solidFill>
                <a:latin typeface="Verdana"/>
                <a:cs typeface="Verdana"/>
              </a:rPr>
              <a:t>time.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4404" y="2809494"/>
            <a:ext cx="2006600" cy="528955"/>
          </a:xfrm>
          <a:prstGeom prst="rect">
            <a:avLst/>
          </a:prstGeom>
          <a:ln w="17462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775"/>
              </a:spcBef>
            </a:pP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7054" y="2895346"/>
            <a:ext cx="802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56482" y="2616358"/>
            <a:ext cx="3141980" cy="71120"/>
            <a:chOff x="6656482" y="2616358"/>
            <a:chExt cx="3141980" cy="711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6570" y="2616358"/>
              <a:ext cx="151574" cy="708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6246" y="2616358"/>
              <a:ext cx="151574" cy="708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350" y="2616358"/>
              <a:ext cx="261302" cy="708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482" y="2616358"/>
              <a:ext cx="284162" cy="708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86778" y="2445207"/>
            <a:ext cx="3771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k</a:t>
            </a:r>
            <a:r>
              <a:rPr sz="1200" i="1" spc="1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7658" y="2445207"/>
            <a:ext cx="17481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170" algn="l"/>
                <a:tab pos="1149350" algn="l"/>
                <a:tab pos="1734820" algn="l"/>
              </a:tabLst>
            </a:pPr>
            <a:r>
              <a:rPr sz="1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bits	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6669" y="5291328"/>
            <a:ext cx="1161415" cy="1024890"/>
          </a:xfrm>
          <a:prstGeom prst="rect">
            <a:avLst/>
          </a:prstGeom>
          <a:ln w="17462">
            <a:solidFill>
              <a:srgbClr val="000000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365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  <a:spcBef>
                <a:spcPts val="1050"/>
              </a:spcBef>
            </a:pPr>
            <a:r>
              <a:rPr sz="1200" i="1" spc="-5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3878" y="2809494"/>
            <a:ext cx="1160780" cy="528955"/>
          </a:xfrm>
          <a:prstGeom prst="rect">
            <a:avLst/>
          </a:prstGeom>
          <a:ln w="18986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775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15965" y="3592321"/>
            <a:ext cx="4549775" cy="2733040"/>
            <a:chOff x="5315965" y="3592321"/>
            <a:chExt cx="4549775" cy="2733040"/>
          </a:xfrm>
        </p:grpSpPr>
        <p:sp>
          <p:nvSpPr>
            <p:cNvPr id="16" name="object 16"/>
            <p:cNvSpPr/>
            <p:nvPr/>
          </p:nvSpPr>
          <p:spPr>
            <a:xfrm>
              <a:off x="5324855" y="4021835"/>
              <a:ext cx="3770629" cy="1905"/>
            </a:xfrm>
            <a:custGeom>
              <a:avLst/>
              <a:gdLst/>
              <a:ahLst/>
              <a:cxnLst/>
              <a:rect l="l" t="t" r="r" b="b"/>
              <a:pathLst>
                <a:path w="3770629" h="1904">
                  <a:moveTo>
                    <a:pt x="3547872" y="0"/>
                  </a:moveTo>
                  <a:lnTo>
                    <a:pt x="3770376" y="1524"/>
                  </a:lnTo>
                </a:path>
                <a:path w="3770629" h="1904">
                  <a:moveTo>
                    <a:pt x="3415284" y="0"/>
                  </a:moveTo>
                  <a:lnTo>
                    <a:pt x="0" y="1524"/>
                  </a:lnTo>
                </a:path>
              </a:pathLst>
            </a:custGeom>
            <a:ln w="17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0373" y="4182617"/>
              <a:ext cx="3770629" cy="421005"/>
            </a:xfrm>
            <a:custGeom>
              <a:avLst/>
              <a:gdLst/>
              <a:ahLst/>
              <a:cxnLst/>
              <a:rect l="l" t="t" r="r" b="b"/>
              <a:pathLst>
                <a:path w="3770629" h="421004">
                  <a:moveTo>
                    <a:pt x="3770376" y="0"/>
                  </a:moveTo>
                  <a:lnTo>
                    <a:pt x="3125724" y="3047"/>
                  </a:lnTo>
                </a:path>
                <a:path w="3770629" h="421004">
                  <a:moveTo>
                    <a:pt x="2990087" y="0"/>
                  </a:moveTo>
                  <a:lnTo>
                    <a:pt x="1248155" y="3047"/>
                  </a:lnTo>
                </a:path>
                <a:path w="3770629" h="421004">
                  <a:moveTo>
                    <a:pt x="1092707" y="0"/>
                  </a:moveTo>
                  <a:lnTo>
                    <a:pt x="21336" y="3047"/>
                  </a:lnTo>
                </a:path>
                <a:path w="3770629" h="421004">
                  <a:moveTo>
                    <a:pt x="0" y="263651"/>
                  </a:moveTo>
                  <a:lnTo>
                    <a:pt x="22098" y="420623"/>
                  </a:lnTo>
                  <a:lnTo>
                    <a:pt x="44196" y="263651"/>
                  </a:lnTo>
                  <a:lnTo>
                    <a:pt x="22098" y="263651"/>
                  </a:lnTo>
                  <a:lnTo>
                    <a:pt x="0" y="263651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0373" y="4446269"/>
              <a:ext cx="44450" cy="157480"/>
            </a:xfrm>
            <a:custGeom>
              <a:avLst/>
              <a:gdLst/>
              <a:ahLst/>
              <a:cxnLst/>
              <a:rect l="l" t="t" r="r" b="b"/>
              <a:pathLst>
                <a:path w="44450" h="157479">
                  <a:moveTo>
                    <a:pt x="44196" y="0"/>
                  </a:moveTo>
                  <a:lnTo>
                    <a:pt x="0" y="0"/>
                  </a:lnTo>
                  <a:lnTo>
                    <a:pt x="22098" y="156971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0373" y="4446269"/>
              <a:ext cx="44450" cy="157480"/>
            </a:xfrm>
            <a:custGeom>
              <a:avLst/>
              <a:gdLst/>
              <a:ahLst/>
              <a:cxnLst/>
              <a:rect l="l" t="t" r="r" b="b"/>
              <a:pathLst>
                <a:path w="44450" h="157479">
                  <a:moveTo>
                    <a:pt x="0" y="0"/>
                  </a:moveTo>
                  <a:lnTo>
                    <a:pt x="22098" y="156971"/>
                  </a:lnTo>
                  <a:lnTo>
                    <a:pt x="44196" y="0"/>
                  </a:lnTo>
                  <a:lnTo>
                    <a:pt x="22098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1709" y="4182617"/>
              <a:ext cx="1897380" cy="421005"/>
            </a:xfrm>
            <a:custGeom>
              <a:avLst/>
              <a:gdLst/>
              <a:ahLst/>
              <a:cxnLst/>
              <a:rect l="l" t="t" r="r" b="b"/>
              <a:pathLst>
                <a:path w="1897379" h="421004">
                  <a:moveTo>
                    <a:pt x="0" y="236219"/>
                  </a:moveTo>
                  <a:lnTo>
                    <a:pt x="3048" y="0"/>
                  </a:lnTo>
                </a:path>
                <a:path w="1897379" h="421004">
                  <a:moveTo>
                    <a:pt x="1853184" y="263651"/>
                  </a:moveTo>
                  <a:lnTo>
                    <a:pt x="1875282" y="420623"/>
                  </a:lnTo>
                  <a:lnTo>
                    <a:pt x="1897380" y="263651"/>
                  </a:lnTo>
                  <a:lnTo>
                    <a:pt x="1875282" y="263651"/>
                  </a:lnTo>
                  <a:lnTo>
                    <a:pt x="1853184" y="263651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14893" y="4446269"/>
              <a:ext cx="44450" cy="157480"/>
            </a:xfrm>
            <a:custGeom>
              <a:avLst/>
              <a:gdLst/>
              <a:ahLst/>
              <a:cxnLst/>
              <a:rect l="l" t="t" r="r" b="b"/>
              <a:pathLst>
                <a:path w="44450" h="157479">
                  <a:moveTo>
                    <a:pt x="44196" y="0"/>
                  </a:moveTo>
                  <a:lnTo>
                    <a:pt x="0" y="0"/>
                  </a:lnTo>
                  <a:lnTo>
                    <a:pt x="22098" y="156971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14893" y="4446269"/>
              <a:ext cx="44450" cy="157480"/>
            </a:xfrm>
            <a:custGeom>
              <a:avLst/>
              <a:gdLst/>
              <a:ahLst/>
              <a:cxnLst/>
              <a:rect l="l" t="t" r="r" b="b"/>
              <a:pathLst>
                <a:path w="44450" h="157479">
                  <a:moveTo>
                    <a:pt x="0" y="0"/>
                  </a:moveTo>
                  <a:lnTo>
                    <a:pt x="22098" y="156971"/>
                  </a:lnTo>
                  <a:lnTo>
                    <a:pt x="44196" y="0"/>
                  </a:lnTo>
                  <a:lnTo>
                    <a:pt x="22098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6229" y="4182617"/>
              <a:ext cx="3175" cy="236220"/>
            </a:xfrm>
            <a:custGeom>
              <a:avLst/>
              <a:gdLst/>
              <a:ahLst/>
              <a:cxnLst/>
              <a:rect l="l" t="t" r="r" b="b"/>
              <a:pathLst>
                <a:path w="3175" h="236220">
                  <a:moveTo>
                    <a:pt x="0" y="236219"/>
                  </a:moveTo>
                  <a:lnTo>
                    <a:pt x="3048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0682" y="4173886"/>
              <a:ext cx="84518" cy="4380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1696" y="5517260"/>
              <a:ext cx="151638" cy="6934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20711" y="3601211"/>
              <a:ext cx="247015" cy="1950720"/>
            </a:xfrm>
            <a:custGeom>
              <a:avLst/>
              <a:gdLst/>
              <a:ahLst/>
              <a:cxnLst/>
              <a:rect l="l" t="t" r="r" b="b"/>
              <a:pathLst>
                <a:path w="247015" h="1950720">
                  <a:moveTo>
                    <a:pt x="246888" y="1950720"/>
                  </a:moveTo>
                  <a:lnTo>
                    <a:pt x="0" y="1950720"/>
                  </a:lnTo>
                  <a:lnTo>
                    <a:pt x="0" y="0"/>
                  </a:lnTo>
                </a:path>
              </a:pathLst>
            </a:custGeom>
            <a:ln w="17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6216" y="5466460"/>
              <a:ext cx="151638" cy="12014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095231" y="4021835"/>
              <a:ext cx="248920" cy="1530350"/>
            </a:xfrm>
            <a:custGeom>
              <a:avLst/>
              <a:gdLst/>
              <a:ahLst/>
              <a:cxnLst/>
              <a:rect l="l" t="t" r="r" b="b"/>
              <a:pathLst>
                <a:path w="248920" h="1530350">
                  <a:moveTo>
                    <a:pt x="248412" y="1530095"/>
                  </a:moveTo>
                  <a:lnTo>
                    <a:pt x="0" y="1530095"/>
                  </a:lnTo>
                  <a:lnTo>
                    <a:pt x="0" y="0"/>
                  </a:lnTo>
                </a:path>
              </a:pathLst>
            </a:custGeom>
            <a:ln w="17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2792" y="5517260"/>
              <a:ext cx="153162" cy="6934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324855" y="4021835"/>
              <a:ext cx="266700" cy="1530350"/>
            </a:xfrm>
            <a:custGeom>
              <a:avLst/>
              <a:gdLst/>
              <a:ahLst/>
              <a:cxnLst/>
              <a:rect l="l" t="t" r="r" b="b"/>
              <a:pathLst>
                <a:path w="266700" h="1530350">
                  <a:moveTo>
                    <a:pt x="266700" y="1530095"/>
                  </a:moveTo>
                  <a:lnTo>
                    <a:pt x="0" y="1530095"/>
                  </a:lnTo>
                  <a:lnTo>
                    <a:pt x="0" y="0"/>
                  </a:lnTo>
                </a:path>
              </a:pathLst>
            </a:custGeom>
            <a:ln w="17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25789" y="4787645"/>
              <a:ext cx="3175" cy="502920"/>
            </a:xfrm>
            <a:custGeom>
              <a:avLst/>
              <a:gdLst/>
              <a:ahLst/>
              <a:cxnLst/>
              <a:rect l="l" t="t" r="r" b="b"/>
              <a:pathLst>
                <a:path w="3175" h="502920">
                  <a:moveTo>
                    <a:pt x="0" y="502919"/>
                  </a:moveTo>
                  <a:lnTo>
                    <a:pt x="3048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46669" y="4787645"/>
              <a:ext cx="1161415" cy="1529080"/>
            </a:xfrm>
            <a:custGeom>
              <a:avLst/>
              <a:gdLst/>
              <a:ahLst/>
              <a:cxnLst/>
              <a:rect l="l" t="t" r="r" b="b"/>
              <a:pathLst>
                <a:path w="1161415" h="1529079">
                  <a:moveTo>
                    <a:pt x="0" y="1528571"/>
                  </a:moveTo>
                  <a:lnTo>
                    <a:pt x="1161287" y="1528571"/>
                  </a:lnTo>
                  <a:lnTo>
                    <a:pt x="1161287" y="0"/>
                  </a:lnTo>
                  <a:lnTo>
                    <a:pt x="0" y="0"/>
                  </a:lnTo>
                  <a:lnTo>
                    <a:pt x="0" y="1528571"/>
                  </a:lnTo>
                  <a:close/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55400" y="4871084"/>
            <a:ext cx="1144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1200" spc="-25" dirty="0">
                <a:latin typeface="Calibri"/>
                <a:cs typeface="Calibri"/>
              </a:rPr>
              <a:t>ABR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DBR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21190" y="4787646"/>
            <a:ext cx="582930" cy="504190"/>
          </a:xfrm>
          <a:prstGeom prst="rect">
            <a:avLst/>
          </a:prstGeom>
          <a:ln w="18986">
            <a:solidFill>
              <a:srgbClr val="00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latin typeface="Calibri"/>
                <a:cs typeface="Calibri"/>
              </a:rPr>
              <a:t>ABR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04119" y="4787646"/>
            <a:ext cx="578485" cy="504190"/>
          </a:xfrm>
          <a:prstGeom prst="rect">
            <a:avLst/>
          </a:prstGeom>
          <a:ln w="17462">
            <a:solidFill>
              <a:srgbClr val="00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latin typeface="Calibri"/>
                <a:cs typeface="Calibri"/>
              </a:rPr>
              <a:t>DBR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763418" y="4778914"/>
          <a:ext cx="1159510" cy="152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ABR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DBR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890">
                <a:tc gridSpan="2"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Module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5763418" y="3408045"/>
            <a:ext cx="4349115" cy="2574290"/>
            <a:chOff x="5763418" y="3408045"/>
            <a:chExt cx="4349115" cy="2574290"/>
          </a:xfrm>
        </p:grpSpPr>
        <p:sp>
          <p:nvSpPr>
            <p:cNvPr id="38" name="object 38"/>
            <p:cNvSpPr/>
            <p:nvPr/>
          </p:nvSpPr>
          <p:spPr>
            <a:xfrm>
              <a:off x="6664452" y="3416808"/>
              <a:ext cx="1049020" cy="184785"/>
            </a:xfrm>
            <a:custGeom>
              <a:avLst/>
              <a:gdLst/>
              <a:ahLst/>
              <a:cxnLst/>
              <a:rect l="l" t="t" r="r" b="b"/>
              <a:pathLst>
                <a:path w="1049020" h="184785">
                  <a:moveTo>
                    <a:pt x="1048512" y="0"/>
                  </a:moveTo>
                  <a:lnTo>
                    <a:pt x="1048512" y="184403"/>
                  </a:lnTo>
                  <a:lnTo>
                    <a:pt x="914653" y="184403"/>
                  </a:lnTo>
                  <a:lnTo>
                    <a:pt x="133857" y="184403"/>
                  </a:lnTo>
                  <a:lnTo>
                    <a:pt x="0" y="184403"/>
                  </a:lnTo>
                  <a:lnTo>
                    <a:pt x="0" y="0"/>
                  </a:lnTo>
                </a:path>
              </a:pathLst>
            </a:custGeom>
            <a:ln w="17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72150" y="3417570"/>
              <a:ext cx="4331335" cy="1290955"/>
            </a:xfrm>
            <a:custGeom>
              <a:avLst/>
              <a:gdLst/>
              <a:ahLst/>
              <a:cxnLst/>
              <a:rect l="l" t="t" r="r" b="b"/>
              <a:pathLst>
                <a:path w="4331334" h="1290954">
                  <a:moveTo>
                    <a:pt x="3994404" y="0"/>
                  </a:moveTo>
                  <a:lnTo>
                    <a:pt x="3994404" y="184403"/>
                  </a:lnTo>
                  <a:lnTo>
                    <a:pt x="3838194" y="184403"/>
                  </a:lnTo>
                  <a:lnTo>
                    <a:pt x="2231008" y="184403"/>
                  </a:lnTo>
                  <a:lnTo>
                    <a:pt x="2097024" y="184403"/>
                  </a:lnTo>
                  <a:lnTo>
                    <a:pt x="2097024" y="0"/>
                  </a:lnTo>
                </a:path>
                <a:path w="4331334" h="1290954">
                  <a:moveTo>
                    <a:pt x="579120" y="1290827"/>
                  </a:moveTo>
                  <a:lnTo>
                    <a:pt x="579120" y="1211579"/>
                  </a:lnTo>
                  <a:lnTo>
                    <a:pt x="423163" y="1211579"/>
                  </a:lnTo>
                  <a:lnTo>
                    <a:pt x="133603" y="1211579"/>
                  </a:lnTo>
                  <a:lnTo>
                    <a:pt x="0" y="1211579"/>
                  </a:lnTo>
                  <a:lnTo>
                    <a:pt x="0" y="1290827"/>
                  </a:lnTo>
                </a:path>
                <a:path w="4331334" h="1290954">
                  <a:moveTo>
                    <a:pt x="2453640" y="1290827"/>
                  </a:moveTo>
                  <a:lnTo>
                    <a:pt x="2453640" y="1211579"/>
                  </a:lnTo>
                  <a:lnTo>
                    <a:pt x="2320035" y="1211579"/>
                  </a:lnTo>
                  <a:lnTo>
                    <a:pt x="2030476" y="1211579"/>
                  </a:lnTo>
                  <a:lnTo>
                    <a:pt x="1874520" y="1211579"/>
                  </a:lnTo>
                  <a:lnTo>
                    <a:pt x="1874520" y="1290827"/>
                  </a:lnTo>
                </a:path>
                <a:path w="4331334" h="1290954">
                  <a:moveTo>
                    <a:pt x="4331208" y="1290827"/>
                  </a:moveTo>
                  <a:lnTo>
                    <a:pt x="4331208" y="1211579"/>
                  </a:lnTo>
                  <a:lnTo>
                    <a:pt x="4196842" y="1211579"/>
                  </a:lnTo>
                  <a:lnTo>
                    <a:pt x="3905757" y="1211579"/>
                  </a:lnTo>
                  <a:lnTo>
                    <a:pt x="3749040" y="1211579"/>
                  </a:lnTo>
                  <a:lnTo>
                    <a:pt x="3749040" y="1290827"/>
                  </a:lnTo>
                </a:path>
                <a:path w="4331334" h="1290954">
                  <a:moveTo>
                    <a:pt x="3035807" y="765047"/>
                  </a:moveTo>
                  <a:lnTo>
                    <a:pt x="3037331" y="184403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7752" y="3521837"/>
              <a:ext cx="100330" cy="1140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3302" y="4120546"/>
              <a:ext cx="99536" cy="11477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53506" y="4120546"/>
              <a:ext cx="99536" cy="1147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67752" y="3959733"/>
              <a:ext cx="100330" cy="11556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200138" y="5947410"/>
              <a:ext cx="2077720" cy="26034"/>
            </a:xfrm>
            <a:custGeom>
              <a:avLst/>
              <a:gdLst/>
              <a:ahLst/>
              <a:cxnLst/>
              <a:rect l="l" t="t" r="r" b="b"/>
              <a:pathLst>
                <a:path w="2077720" h="26035">
                  <a:moveTo>
                    <a:pt x="1874519" y="0"/>
                  </a:moveTo>
                  <a:lnTo>
                    <a:pt x="1874519" y="25907"/>
                  </a:lnTo>
                  <a:lnTo>
                    <a:pt x="1895855" y="0"/>
                  </a:lnTo>
                  <a:lnTo>
                    <a:pt x="1874519" y="0"/>
                  </a:lnTo>
                </a:path>
                <a:path w="2077720" h="26035">
                  <a:moveTo>
                    <a:pt x="1965959" y="0"/>
                  </a:moveTo>
                  <a:lnTo>
                    <a:pt x="1965959" y="25907"/>
                  </a:lnTo>
                  <a:lnTo>
                    <a:pt x="1987295" y="0"/>
                  </a:lnTo>
                  <a:lnTo>
                    <a:pt x="1965959" y="0"/>
                  </a:lnTo>
                </a:path>
                <a:path w="2077720" h="26035">
                  <a:moveTo>
                    <a:pt x="2054352" y="0"/>
                  </a:moveTo>
                  <a:lnTo>
                    <a:pt x="2054352" y="25907"/>
                  </a:lnTo>
                  <a:lnTo>
                    <a:pt x="2077211" y="0"/>
                  </a:lnTo>
                  <a:lnTo>
                    <a:pt x="2054352" y="0"/>
                  </a:lnTo>
                </a:path>
                <a:path w="2077720" h="26035">
                  <a:moveTo>
                    <a:pt x="0" y="0"/>
                  </a:moveTo>
                  <a:lnTo>
                    <a:pt x="0" y="25907"/>
                  </a:lnTo>
                  <a:lnTo>
                    <a:pt x="21335" y="0"/>
                  </a:lnTo>
                  <a:lnTo>
                    <a:pt x="0" y="0"/>
                  </a:lnTo>
                </a:path>
                <a:path w="2077720" h="26035">
                  <a:moveTo>
                    <a:pt x="88391" y="0"/>
                  </a:moveTo>
                  <a:lnTo>
                    <a:pt x="88391" y="25907"/>
                  </a:lnTo>
                  <a:lnTo>
                    <a:pt x="111251" y="0"/>
                  </a:lnTo>
                  <a:lnTo>
                    <a:pt x="88391" y="0"/>
                  </a:lnTo>
                </a:path>
                <a:path w="2077720" h="26035">
                  <a:moveTo>
                    <a:pt x="178307" y="0"/>
                  </a:moveTo>
                  <a:lnTo>
                    <a:pt x="178307" y="25907"/>
                  </a:lnTo>
                  <a:lnTo>
                    <a:pt x="199643" y="0"/>
                  </a:lnTo>
                  <a:lnTo>
                    <a:pt x="178307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53506" y="3539902"/>
              <a:ext cx="99536" cy="11477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521190" y="5291328"/>
            <a:ext cx="1161415" cy="1024890"/>
          </a:xfrm>
          <a:prstGeom prst="rect">
            <a:avLst/>
          </a:prstGeom>
          <a:ln w="17462">
            <a:solidFill>
              <a:srgbClr val="000000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R="401320" algn="r">
              <a:lnSpc>
                <a:spcPct val="100000"/>
              </a:lnSpc>
              <a:spcBef>
                <a:spcPts val="1160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  <a:p>
            <a:pPr marR="382270" algn="r">
              <a:lnSpc>
                <a:spcPct val="100000"/>
              </a:lnSpc>
              <a:spcBef>
                <a:spcPts val="1045"/>
              </a:spcBef>
            </a:pPr>
            <a:r>
              <a:rPr sz="1200" i="1" dirty="0">
                <a:latin typeface="Calibri"/>
                <a:cs typeface="Calibri"/>
              </a:rPr>
              <a:t>n</a:t>
            </a:r>
            <a:r>
              <a:rPr sz="1200" i="1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2224506"/>
            <a:ext cx="470979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10000"/>
              </a:lnSpc>
              <a:spcBef>
                <a:spcPts val="10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354965" algn="l"/>
              </a:tabLst>
            </a:pPr>
            <a:r>
              <a:rPr sz="1700" b="1" i="1" spc="-70" dirty="0">
                <a:solidFill>
                  <a:srgbClr val="A24A73"/>
                </a:solidFill>
                <a:latin typeface="Verdana"/>
                <a:cs typeface="Verdana"/>
              </a:rPr>
              <a:t>Arrange</a:t>
            </a:r>
            <a:r>
              <a:rPr sz="1700" b="1" i="1" spc="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05" dirty="0">
                <a:solidFill>
                  <a:srgbClr val="A24A73"/>
                </a:solidFill>
                <a:latin typeface="Verdana"/>
                <a:cs typeface="Verdana"/>
              </a:rPr>
              <a:t>addressing</a:t>
            </a:r>
            <a:r>
              <a:rPr sz="1700" b="1" i="1" spc="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so</a:t>
            </a:r>
            <a:r>
              <a:rPr sz="1700" b="1" i="1" spc="1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30" dirty="0">
                <a:solidFill>
                  <a:srgbClr val="A24A73"/>
                </a:solidFill>
                <a:latin typeface="Verdana"/>
                <a:cs typeface="Verdana"/>
              </a:rPr>
              <a:t>that</a:t>
            </a:r>
            <a:r>
              <a:rPr sz="1700" b="1" i="1" spc="1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05" dirty="0">
                <a:solidFill>
                  <a:srgbClr val="A24A73"/>
                </a:solidFill>
                <a:latin typeface="Verdana"/>
                <a:cs typeface="Verdana"/>
              </a:rPr>
              <a:t>successive 	</a:t>
            </a:r>
            <a:r>
              <a:rPr sz="1700" b="1" i="1" spc="-254" dirty="0">
                <a:solidFill>
                  <a:srgbClr val="A24A73"/>
                </a:solidFill>
                <a:latin typeface="Verdana"/>
                <a:cs typeface="Verdana"/>
              </a:rPr>
              <a:t>words</a:t>
            </a:r>
            <a:r>
              <a:rPr sz="1700" b="1" i="1" spc="1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315" dirty="0">
                <a:solidFill>
                  <a:srgbClr val="A24A73"/>
                </a:solidFill>
                <a:latin typeface="Verdana"/>
                <a:cs typeface="Verdana"/>
              </a:rPr>
              <a:t>in</a:t>
            </a:r>
            <a:r>
              <a:rPr sz="1700" b="1" i="1" spc="17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40" dirty="0">
                <a:solidFill>
                  <a:srgbClr val="A24A73"/>
                </a:solidFill>
                <a:latin typeface="Verdana"/>
                <a:cs typeface="Verdana"/>
              </a:rPr>
              <a:t>the</a:t>
            </a:r>
            <a:r>
              <a:rPr sz="1700" b="1" i="1" spc="9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70" dirty="0">
                <a:solidFill>
                  <a:srgbClr val="A24A73"/>
                </a:solidFill>
                <a:latin typeface="Verdana"/>
                <a:cs typeface="Verdana"/>
              </a:rPr>
              <a:t>address</a:t>
            </a:r>
            <a:r>
              <a:rPr sz="1700" b="1" i="1" spc="3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80" dirty="0">
                <a:solidFill>
                  <a:srgbClr val="A24A73"/>
                </a:solidFill>
                <a:latin typeface="Verdana"/>
                <a:cs typeface="Verdana"/>
              </a:rPr>
              <a:t>space</a:t>
            </a:r>
            <a:r>
              <a:rPr sz="1700" b="1" i="1" spc="-6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70" dirty="0">
                <a:solidFill>
                  <a:srgbClr val="A24A73"/>
                </a:solidFill>
                <a:latin typeface="Verdana"/>
                <a:cs typeface="Verdana"/>
              </a:rPr>
              <a:t>are</a:t>
            </a:r>
            <a:r>
              <a:rPr sz="1700" b="1" i="1" spc="2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60" dirty="0">
                <a:solidFill>
                  <a:srgbClr val="A24A73"/>
                </a:solidFill>
                <a:latin typeface="Verdana"/>
                <a:cs typeface="Verdana"/>
              </a:rPr>
              <a:t>placed</a:t>
            </a:r>
            <a:r>
              <a:rPr sz="1700" b="1" i="1" spc="3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35" dirty="0">
                <a:solidFill>
                  <a:srgbClr val="A24A73"/>
                </a:solidFill>
                <a:latin typeface="Verdana"/>
                <a:cs typeface="Verdana"/>
              </a:rPr>
              <a:t>in 	</a:t>
            </a:r>
            <a:r>
              <a:rPr sz="1700" b="1" i="1" spc="-114" dirty="0">
                <a:solidFill>
                  <a:srgbClr val="A24A73"/>
                </a:solidFill>
                <a:latin typeface="Verdana"/>
                <a:cs typeface="Verdana"/>
              </a:rPr>
              <a:t>consecutive</a:t>
            </a:r>
            <a:r>
              <a:rPr sz="1700" b="1" i="1" spc="-8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5" dirty="0">
                <a:solidFill>
                  <a:srgbClr val="A24A73"/>
                </a:solidFill>
                <a:latin typeface="Verdana"/>
                <a:cs typeface="Verdana"/>
              </a:rPr>
              <a:t>modules.</a:t>
            </a:r>
            <a:endParaRPr sz="170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80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354965" algn="l"/>
              </a:tabLst>
            </a:pPr>
            <a:r>
              <a:rPr sz="1700" b="1" i="1" spc="-50" dirty="0">
                <a:solidFill>
                  <a:srgbClr val="A24A73"/>
                </a:solidFill>
                <a:latin typeface="Verdana"/>
                <a:cs typeface="Verdana"/>
              </a:rPr>
              <a:t>When</a:t>
            </a:r>
            <a:r>
              <a:rPr sz="1700" b="1" i="1" spc="60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110" dirty="0">
                <a:solidFill>
                  <a:srgbClr val="A24A73"/>
                </a:solidFill>
                <a:latin typeface="Verdana"/>
                <a:cs typeface="Verdana"/>
              </a:rPr>
              <a:t>requests</a:t>
            </a:r>
            <a:r>
              <a:rPr sz="1700" b="1" i="1" spc="65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for</a:t>
            </a:r>
            <a:r>
              <a:rPr sz="1700" b="1" i="1" spc="60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60" dirty="0">
                <a:solidFill>
                  <a:srgbClr val="A24A73"/>
                </a:solidFill>
                <a:latin typeface="Verdana"/>
                <a:cs typeface="Verdana"/>
              </a:rPr>
              <a:t>memory</a:t>
            </a:r>
            <a:r>
              <a:rPr sz="1700" b="1" i="1" spc="70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10" dirty="0">
                <a:solidFill>
                  <a:srgbClr val="A24A73"/>
                </a:solidFill>
                <a:latin typeface="Verdana"/>
                <a:cs typeface="Verdana"/>
              </a:rPr>
              <a:t>access</a:t>
            </a:r>
            <a:endParaRPr sz="1700">
              <a:latin typeface="Verdana"/>
              <a:cs typeface="Verdana"/>
            </a:endParaRPr>
          </a:p>
          <a:p>
            <a:pPr marL="354965" algn="just">
              <a:lnSpc>
                <a:spcPct val="100000"/>
              </a:lnSpc>
              <a:spcBef>
                <a:spcPts val="210"/>
              </a:spcBef>
            </a:pPr>
            <a:r>
              <a:rPr sz="1700" b="1" i="1" spc="-40" dirty="0">
                <a:solidFill>
                  <a:srgbClr val="A24A73"/>
                </a:solidFill>
                <a:latin typeface="Verdana"/>
                <a:cs typeface="Verdana"/>
              </a:rPr>
              <a:t>involve</a:t>
            </a:r>
            <a:r>
              <a:rPr sz="1700" b="1" i="1" spc="175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50" dirty="0">
                <a:solidFill>
                  <a:srgbClr val="A24A73"/>
                </a:solidFill>
                <a:latin typeface="Verdana"/>
                <a:cs typeface="Verdana"/>
              </a:rPr>
              <a:t>consecutive</a:t>
            </a:r>
            <a:r>
              <a:rPr sz="1700" b="1" i="1" spc="180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85" dirty="0">
                <a:solidFill>
                  <a:srgbClr val="A24A73"/>
                </a:solidFill>
                <a:latin typeface="Verdana"/>
                <a:cs typeface="Verdana"/>
              </a:rPr>
              <a:t>addresses,</a:t>
            </a:r>
            <a:r>
              <a:rPr sz="1700" b="1" i="1" spc="175" dirty="0">
                <a:solidFill>
                  <a:srgbClr val="A24A73"/>
                </a:solidFill>
                <a:latin typeface="Verdana"/>
                <a:cs typeface="Verdana"/>
              </a:rPr>
              <a:t>  </a:t>
            </a:r>
            <a:r>
              <a:rPr sz="1700" b="1" i="1" spc="-50" dirty="0">
                <a:solidFill>
                  <a:srgbClr val="A24A73"/>
                </a:solidFill>
                <a:latin typeface="Verdana"/>
                <a:cs typeface="Verdana"/>
              </a:rPr>
              <a:t>the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3649827"/>
            <a:ext cx="4705350" cy="7480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00"/>
              </a:spcBef>
            </a:pPr>
            <a:r>
              <a:rPr sz="1700" b="1" i="1" spc="-75" dirty="0">
                <a:solidFill>
                  <a:srgbClr val="A24A73"/>
                </a:solidFill>
                <a:latin typeface="Verdana"/>
                <a:cs typeface="Verdana"/>
              </a:rPr>
              <a:t>access</a:t>
            </a:r>
            <a:r>
              <a:rPr sz="1700" b="1" i="1" spc="-10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10" dirty="0">
                <a:solidFill>
                  <a:srgbClr val="A24A73"/>
                </a:solidFill>
                <a:latin typeface="Verdana"/>
                <a:cs typeface="Verdana"/>
              </a:rPr>
              <a:t>will</a:t>
            </a:r>
            <a:r>
              <a:rPr sz="1700" b="1" i="1" spc="-8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65" dirty="0">
                <a:solidFill>
                  <a:srgbClr val="A24A73"/>
                </a:solidFill>
                <a:latin typeface="Verdana"/>
                <a:cs typeface="Verdana"/>
              </a:rPr>
              <a:t>be</a:t>
            </a:r>
            <a:r>
              <a:rPr sz="1700" b="1" i="1" spc="-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80" dirty="0">
                <a:solidFill>
                  <a:srgbClr val="A24A73"/>
                </a:solidFill>
                <a:latin typeface="Verdana"/>
                <a:cs typeface="Verdana"/>
              </a:rPr>
              <a:t>to</a:t>
            </a:r>
            <a:r>
              <a:rPr sz="1700" b="1" i="1" spc="-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14" dirty="0">
                <a:solidFill>
                  <a:srgbClr val="A24A73"/>
                </a:solidFill>
                <a:latin typeface="Verdana"/>
                <a:cs typeface="Verdana"/>
              </a:rPr>
              <a:t>consecutive</a:t>
            </a:r>
            <a:r>
              <a:rPr sz="1700" b="1" i="1" spc="-8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0" dirty="0">
                <a:solidFill>
                  <a:srgbClr val="A24A73"/>
                </a:solidFill>
                <a:latin typeface="Verdana"/>
                <a:cs typeface="Verdana"/>
              </a:rPr>
              <a:t>modules.</a:t>
            </a:r>
            <a:endParaRPr sz="17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05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354965" algn="l"/>
                <a:tab pos="1146175" algn="l"/>
                <a:tab pos="2530475" algn="l"/>
                <a:tab pos="2897505" algn="l"/>
                <a:tab pos="3716020" algn="l"/>
                <a:tab pos="4138295" algn="l"/>
              </a:tabLst>
            </a:pPr>
            <a:r>
              <a:rPr sz="1700" b="1" i="1" spc="-10" dirty="0">
                <a:solidFill>
                  <a:srgbClr val="A24A73"/>
                </a:solidFill>
                <a:latin typeface="Verdana"/>
                <a:cs typeface="Verdana"/>
              </a:rPr>
              <a:t>While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	</a:t>
            </a:r>
            <a:r>
              <a:rPr sz="1700" b="1" i="1" spc="-60" dirty="0">
                <a:solidFill>
                  <a:srgbClr val="A24A73"/>
                </a:solidFill>
                <a:latin typeface="Verdana"/>
                <a:cs typeface="Verdana"/>
              </a:rPr>
              <a:t>transferring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	</a:t>
            </a:r>
            <a:r>
              <a:rPr sz="1700" b="1" i="1" spc="-50" dirty="0">
                <a:solidFill>
                  <a:srgbClr val="A24A73"/>
                </a:solidFill>
                <a:latin typeface="Verdana"/>
                <a:cs typeface="Verdana"/>
              </a:rPr>
              <a:t>a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	</a:t>
            </a:r>
            <a:r>
              <a:rPr sz="1700" b="1" i="1" spc="-20" dirty="0">
                <a:solidFill>
                  <a:srgbClr val="A24A73"/>
                </a:solidFill>
                <a:latin typeface="Verdana"/>
                <a:cs typeface="Verdana"/>
              </a:rPr>
              <a:t>block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	</a:t>
            </a:r>
            <a:r>
              <a:rPr sz="1700" b="1" i="1" spc="-25" dirty="0">
                <a:solidFill>
                  <a:srgbClr val="A24A73"/>
                </a:solidFill>
                <a:latin typeface="Verdana"/>
                <a:cs typeface="Verdana"/>
              </a:rPr>
              <a:t>of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	</a:t>
            </a:r>
            <a:r>
              <a:rPr sz="1700" b="1" i="1" spc="-95" dirty="0">
                <a:solidFill>
                  <a:srgbClr val="A24A73"/>
                </a:solidFill>
                <a:latin typeface="Verdana"/>
                <a:cs typeface="Verdana"/>
              </a:rPr>
              <a:t>data,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4372543"/>
            <a:ext cx="4707890" cy="21729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300"/>
              </a:spcBef>
            </a:pPr>
            <a:r>
              <a:rPr sz="1700" b="1" i="1" spc="-105" dirty="0">
                <a:solidFill>
                  <a:srgbClr val="A24A73"/>
                </a:solidFill>
                <a:latin typeface="Verdana"/>
                <a:cs typeface="Verdana"/>
              </a:rPr>
              <a:t>several</a:t>
            </a:r>
            <a:r>
              <a:rPr sz="1700" b="1" i="1" spc="1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20" dirty="0">
                <a:solidFill>
                  <a:srgbClr val="A24A73"/>
                </a:solidFill>
                <a:latin typeface="Verdana"/>
                <a:cs typeface="Verdana"/>
              </a:rPr>
              <a:t>memory</a:t>
            </a:r>
            <a:r>
              <a:rPr sz="1700" b="1" i="1" spc="18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05" dirty="0">
                <a:solidFill>
                  <a:srgbClr val="A24A73"/>
                </a:solidFill>
                <a:latin typeface="Verdana"/>
                <a:cs typeface="Verdana"/>
              </a:rPr>
              <a:t>modules</a:t>
            </a:r>
            <a:r>
              <a:rPr sz="1700" b="1" i="1" spc="1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can</a:t>
            </a:r>
            <a:r>
              <a:rPr sz="1700" b="1" i="1" spc="20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be</a:t>
            </a:r>
            <a:r>
              <a:rPr sz="1700" b="1" i="1" spc="1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50" dirty="0">
                <a:solidFill>
                  <a:srgbClr val="A24A73"/>
                </a:solidFill>
                <a:latin typeface="Verdana"/>
                <a:cs typeface="Verdana"/>
              </a:rPr>
              <a:t>kept</a:t>
            </a:r>
            <a:endParaRPr sz="1700">
              <a:latin typeface="Verdana"/>
              <a:cs typeface="Verdana"/>
            </a:endParaRPr>
          </a:p>
          <a:p>
            <a:pPr marL="354965" algn="just">
              <a:lnSpc>
                <a:spcPct val="100000"/>
              </a:lnSpc>
              <a:spcBef>
                <a:spcPts val="204"/>
              </a:spcBef>
            </a:pPr>
            <a:r>
              <a:rPr sz="1700" b="1" i="1" spc="-170" dirty="0">
                <a:solidFill>
                  <a:srgbClr val="A24A73"/>
                </a:solidFill>
                <a:latin typeface="Verdana"/>
                <a:cs typeface="Verdana"/>
              </a:rPr>
              <a:t>busy</a:t>
            </a:r>
            <a:r>
              <a:rPr sz="1700" b="1" i="1" spc="-8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50" dirty="0">
                <a:solidFill>
                  <a:srgbClr val="A24A73"/>
                </a:solidFill>
                <a:latin typeface="Verdana"/>
                <a:cs typeface="Verdana"/>
              </a:rPr>
              <a:t>at</a:t>
            </a:r>
            <a:r>
              <a:rPr sz="1700" b="1" i="1" spc="-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75" dirty="0">
                <a:solidFill>
                  <a:srgbClr val="A24A73"/>
                </a:solidFill>
                <a:latin typeface="Verdana"/>
                <a:cs typeface="Verdana"/>
              </a:rPr>
              <a:t>the</a:t>
            </a:r>
            <a:r>
              <a:rPr sz="1700" b="1" i="1" spc="-9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45" dirty="0">
                <a:solidFill>
                  <a:srgbClr val="A24A73"/>
                </a:solidFill>
                <a:latin typeface="Verdana"/>
                <a:cs typeface="Verdana"/>
              </a:rPr>
              <a:t>same</a:t>
            </a:r>
            <a:r>
              <a:rPr sz="1700" b="1" i="1" spc="-8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0" dirty="0">
                <a:solidFill>
                  <a:srgbClr val="A24A73"/>
                </a:solidFill>
                <a:latin typeface="Verdana"/>
                <a:cs typeface="Verdana"/>
              </a:rPr>
              <a:t>time.</a:t>
            </a:r>
            <a:endParaRPr sz="1700">
              <a:latin typeface="Verdana"/>
              <a:cs typeface="Verdana"/>
            </a:endParaRPr>
          </a:p>
          <a:p>
            <a:pPr marL="353695" marR="5715" indent="-341630" algn="just">
              <a:lnSpc>
                <a:spcPct val="110000"/>
              </a:lnSpc>
              <a:spcBef>
                <a:spcPts val="60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354965" algn="l"/>
              </a:tabLst>
            </a:pPr>
            <a:r>
              <a:rPr sz="1700" b="1" i="1" spc="-155" dirty="0">
                <a:solidFill>
                  <a:srgbClr val="A24A73"/>
                </a:solidFill>
                <a:latin typeface="Verdana"/>
                <a:cs typeface="Verdana"/>
              </a:rPr>
              <a:t>Since</a:t>
            </a:r>
            <a:r>
              <a:rPr sz="1700" b="1" i="1" spc="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30" dirty="0">
                <a:solidFill>
                  <a:srgbClr val="A24A73"/>
                </a:solidFill>
                <a:latin typeface="Verdana"/>
                <a:cs typeface="Verdana"/>
              </a:rPr>
              <a:t>parallel</a:t>
            </a:r>
            <a:r>
              <a:rPr sz="1700" b="1" i="1" spc="2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75" dirty="0">
                <a:solidFill>
                  <a:srgbClr val="A24A73"/>
                </a:solidFill>
                <a:latin typeface="Verdana"/>
                <a:cs typeface="Verdana"/>
              </a:rPr>
              <a:t>access</a:t>
            </a:r>
            <a:r>
              <a:rPr sz="1700" b="1" i="1" spc="4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60" dirty="0">
                <a:solidFill>
                  <a:srgbClr val="A24A73"/>
                </a:solidFill>
                <a:latin typeface="Verdana"/>
                <a:cs typeface="Verdana"/>
              </a:rPr>
              <a:t>to</a:t>
            </a:r>
            <a:r>
              <a:rPr sz="1700" b="1" i="1" spc="114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95" dirty="0">
                <a:solidFill>
                  <a:srgbClr val="A24A73"/>
                </a:solidFill>
                <a:latin typeface="Verdana"/>
                <a:cs typeface="Verdana"/>
              </a:rPr>
              <a:t>these</a:t>
            </a:r>
            <a:r>
              <a:rPr sz="1700" b="1" i="1" spc="5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65" dirty="0">
                <a:solidFill>
                  <a:srgbClr val="A24A73"/>
                </a:solidFill>
                <a:latin typeface="Verdana"/>
                <a:cs typeface="Verdana"/>
              </a:rPr>
              <a:t>modules</a:t>
            </a:r>
            <a:r>
              <a:rPr sz="1700" b="1" i="1" spc="4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65" dirty="0">
                <a:solidFill>
                  <a:srgbClr val="A24A73"/>
                </a:solidFill>
                <a:latin typeface="Verdana"/>
                <a:cs typeface="Verdana"/>
              </a:rPr>
              <a:t>is 	</a:t>
            </a:r>
            <a:r>
              <a:rPr sz="1700" b="1" i="1" spc="-80" dirty="0">
                <a:solidFill>
                  <a:srgbClr val="A24A73"/>
                </a:solidFill>
                <a:latin typeface="Verdana"/>
                <a:cs typeface="Verdana"/>
              </a:rPr>
              <a:t>possible,</a:t>
            </a:r>
            <a:r>
              <a:rPr sz="1700" b="1" i="1" spc="2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the</a:t>
            </a:r>
            <a:r>
              <a:rPr sz="1700" b="1" i="1" spc="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0" dirty="0">
                <a:solidFill>
                  <a:srgbClr val="A24A73"/>
                </a:solidFill>
                <a:latin typeface="Verdana"/>
                <a:cs typeface="Verdana"/>
              </a:rPr>
              <a:t>average</a:t>
            </a:r>
            <a:r>
              <a:rPr sz="1700" b="1" i="1" spc="2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rate</a:t>
            </a:r>
            <a:r>
              <a:rPr sz="1700" b="1" i="1" spc="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of</a:t>
            </a:r>
            <a:r>
              <a:rPr sz="1700" b="1" i="1" spc="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10" dirty="0">
                <a:solidFill>
                  <a:srgbClr val="A24A73"/>
                </a:solidFill>
                <a:latin typeface="Verdana"/>
                <a:cs typeface="Verdana"/>
              </a:rPr>
              <a:t>fetching 	</a:t>
            </a:r>
            <a:r>
              <a:rPr sz="1700" b="1" i="1" spc="-100" dirty="0">
                <a:solidFill>
                  <a:srgbClr val="A24A73"/>
                </a:solidFill>
                <a:latin typeface="Verdana"/>
                <a:cs typeface="Verdana"/>
              </a:rPr>
              <a:t>words</a:t>
            </a:r>
            <a:r>
              <a:rPr sz="1700" b="1" i="1" spc="3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60" dirty="0">
                <a:solidFill>
                  <a:srgbClr val="A24A73"/>
                </a:solidFill>
                <a:latin typeface="Verdana"/>
                <a:cs typeface="Verdana"/>
              </a:rPr>
              <a:t>from</a:t>
            </a:r>
            <a:r>
              <a:rPr sz="1700" b="1" i="1" spc="4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the</a:t>
            </a:r>
            <a:r>
              <a:rPr sz="1700" b="1" i="1" spc="4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Main</a:t>
            </a:r>
            <a:r>
              <a:rPr sz="1700" b="1" i="1" spc="3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60" dirty="0">
                <a:solidFill>
                  <a:srgbClr val="A24A73"/>
                </a:solidFill>
                <a:latin typeface="Verdana"/>
                <a:cs typeface="Verdana"/>
              </a:rPr>
              <a:t>Memory</a:t>
            </a:r>
            <a:r>
              <a:rPr sz="1700" b="1" i="1" spc="4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dirty="0">
                <a:solidFill>
                  <a:srgbClr val="A24A73"/>
                </a:solidFill>
                <a:latin typeface="Verdana"/>
                <a:cs typeface="Verdana"/>
              </a:rPr>
              <a:t>can</a:t>
            </a:r>
            <a:r>
              <a:rPr sz="1700" b="1" i="1" spc="4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25" dirty="0">
                <a:solidFill>
                  <a:srgbClr val="A24A73"/>
                </a:solidFill>
                <a:latin typeface="Verdana"/>
                <a:cs typeface="Verdana"/>
              </a:rPr>
              <a:t>be 	increased.</a:t>
            </a:r>
            <a:endParaRPr sz="170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805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354965" algn="l"/>
              </a:tabLst>
            </a:pPr>
            <a:r>
              <a:rPr sz="1700" b="1" i="1" spc="-175" dirty="0">
                <a:solidFill>
                  <a:srgbClr val="A24A73"/>
                </a:solidFill>
                <a:latin typeface="Verdana"/>
                <a:cs typeface="Verdana"/>
              </a:rPr>
              <a:t>Higher</a:t>
            </a:r>
            <a:r>
              <a:rPr sz="1700" b="1" i="1" spc="-11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80" dirty="0">
                <a:solidFill>
                  <a:srgbClr val="A24A73"/>
                </a:solidFill>
                <a:latin typeface="Verdana"/>
                <a:cs typeface="Verdana"/>
              </a:rPr>
              <a:t>utilization</a:t>
            </a:r>
            <a:r>
              <a:rPr sz="1700" b="1" i="1" spc="-65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65" dirty="0">
                <a:solidFill>
                  <a:srgbClr val="A24A73"/>
                </a:solidFill>
                <a:latin typeface="Verdana"/>
                <a:cs typeface="Verdana"/>
              </a:rPr>
              <a:t>of</a:t>
            </a:r>
            <a:r>
              <a:rPr sz="1700" b="1" i="1" spc="-10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165" dirty="0">
                <a:solidFill>
                  <a:srgbClr val="A24A73"/>
                </a:solidFill>
                <a:latin typeface="Verdana"/>
                <a:cs typeface="Verdana"/>
              </a:rPr>
              <a:t>memory</a:t>
            </a:r>
            <a:r>
              <a:rPr sz="1700" b="1" i="1" spc="-100" dirty="0">
                <a:solidFill>
                  <a:srgbClr val="A24A73"/>
                </a:solidFill>
                <a:latin typeface="Verdana"/>
                <a:cs typeface="Verdana"/>
              </a:rPr>
              <a:t> </a:t>
            </a:r>
            <a:r>
              <a:rPr sz="1700" b="1" i="1" spc="-45" dirty="0">
                <a:solidFill>
                  <a:srgbClr val="A24A73"/>
                </a:solidFill>
                <a:latin typeface="Verdana"/>
                <a:cs typeface="Verdana"/>
              </a:rPr>
              <a:t>system.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02275" y="2537110"/>
            <a:ext cx="1057275" cy="98425"/>
            <a:chOff x="8802275" y="2537110"/>
            <a:chExt cx="1057275" cy="984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7135" y="2537110"/>
              <a:ext cx="271970" cy="982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2275" y="2537110"/>
              <a:ext cx="249110" cy="982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15806" y="2359914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k</a:t>
            </a:r>
            <a:r>
              <a:rPr sz="1200" i="1" spc="1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50501" y="5471566"/>
            <a:ext cx="4972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1517" y="5471566"/>
            <a:ext cx="108648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1135"/>
              </a:spcBef>
            </a:pPr>
            <a:r>
              <a:rPr sz="1200" i="1" spc="-5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8437" y="5471566"/>
            <a:ext cx="108648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22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  <a:p>
            <a:pPr marR="43180" algn="ctr">
              <a:lnSpc>
                <a:spcPct val="100000"/>
              </a:lnSpc>
              <a:spcBef>
                <a:spcPts val="1135"/>
              </a:spcBef>
            </a:pPr>
            <a:r>
              <a:rPr sz="1200" spc="-5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9095" y="2763773"/>
            <a:ext cx="1102995" cy="520065"/>
          </a:xfrm>
          <a:prstGeom prst="rect">
            <a:avLst/>
          </a:prstGeom>
          <a:ln w="17462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780"/>
              </a:spcBef>
            </a:pP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9123" y="2849702"/>
            <a:ext cx="802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75323" y="3981703"/>
            <a:ext cx="4857750" cy="2419985"/>
            <a:chOff x="6275323" y="3981703"/>
            <a:chExt cx="4857750" cy="2419985"/>
          </a:xfrm>
        </p:grpSpPr>
        <p:sp>
          <p:nvSpPr>
            <p:cNvPr id="15" name="object 15"/>
            <p:cNvSpPr/>
            <p:nvPr/>
          </p:nvSpPr>
          <p:spPr>
            <a:xfrm>
              <a:off x="8067294" y="4429505"/>
              <a:ext cx="43180" cy="163195"/>
            </a:xfrm>
            <a:custGeom>
              <a:avLst/>
              <a:gdLst/>
              <a:ahLst/>
              <a:cxnLst/>
              <a:rect l="l" t="t" r="r" b="b"/>
              <a:pathLst>
                <a:path w="43179" h="163195">
                  <a:moveTo>
                    <a:pt x="0" y="0"/>
                  </a:moveTo>
                  <a:lnTo>
                    <a:pt x="21335" y="163068"/>
                  </a:lnTo>
                  <a:lnTo>
                    <a:pt x="42672" y="0"/>
                  </a:lnTo>
                  <a:lnTo>
                    <a:pt x="21335" y="0"/>
                  </a:lnTo>
                  <a:lnTo>
                    <a:pt x="0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7294" y="4429505"/>
              <a:ext cx="43180" cy="163195"/>
            </a:xfrm>
            <a:custGeom>
              <a:avLst/>
              <a:gdLst/>
              <a:ahLst/>
              <a:cxnLst/>
              <a:rect l="l" t="t" r="r" b="b"/>
              <a:pathLst>
                <a:path w="43179" h="163195">
                  <a:moveTo>
                    <a:pt x="42672" y="0"/>
                  </a:moveTo>
                  <a:lnTo>
                    <a:pt x="0" y="0"/>
                  </a:lnTo>
                  <a:lnTo>
                    <a:pt x="21335" y="163068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67294" y="4429505"/>
              <a:ext cx="43180" cy="163195"/>
            </a:xfrm>
            <a:custGeom>
              <a:avLst/>
              <a:gdLst/>
              <a:ahLst/>
              <a:cxnLst/>
              <a:rect l="l" t="t" r="r" b="b"/>
              <a:pathLst>
                <a:path w="43179" h="163195">
                  <a:moveTo>
                    <a:pt x="0" y="0"/>
                  </a:moveTo>
                  <a:lnTo>
                    <a:pt x="21335" y="163068"/>
                  </a:lnTo>
                  <a:lnTo>
                    <a:pt x="42672" y="0"/>
                  </a:lnTo>
                  <a:lnTo>
                    <a:pt x="21335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8629" y="3990593"/>
              <a:ext cx="1905" cy="439420"/>
            </a:xfrm>
            <a:custGeom>
              <a:avLst/>
              <a:gdLst/>
              <a:ahLst/>
              <a:cxnLst/>
              <a:rect l="l" t="t" r="r" b="b"/>
              <a:pathLst>
                <a:path w="1904" h="439420">
                  <a:moveTo>
                    <a:pt x="0" y="438911"/>
                  </a:moveTo>
                  <a:lnTo>
                    <a:pt x="1524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1642" y="4420774"/>
              <a:ext cx="79946" cy="18053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84213" y="3990593"/>
              <a:ext cx="3587750" cy="601980"/>
            </a:xfrm>
            <a:custGeom>
              <a:avLst/>
              <a:gdLst/>
              <a:ahLst/>
              <a:cxnLst/>
              <a:rect l="l" t="t" r="r" b="b"/>
              <a:pathLst>
                <a:path w="3587750" h="601979">
                  <a:moveTo>
                    <a:pt x="3587495" y="438911"/>
                  </a:moveTo>
                  <a:lnTo>
                    <a:pt x="3587495" y="0"/>
                  </a:lnTo>
                  <a:lnTo>
                    <a:pt x="3121152" y="0"/>
                  </a:lnTo>
                </a:path>
                <a:path w="3587750" h="601979">
                  <a:moveTo>
                    <a:pt x="0" y="438911"/>
                  </a:moveTo>
                  <a:lnTo>
                    <a:pt x="21336" y="601979"/>
                  </a:lnTo>
                  <a:lnTo>
                    <a:pt x="42672" y="438911"/>
                  </a:lnTo>
                  <a:lnTo>
                    <a:pt x="21336" y="438911"/>
                  </a:lnTo>
                  <a:lnTo>
                    <a:pt x="0" y="438911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4213" y="4429505"/>
              <a:ext cx="43180" cy="163195"/>
            </a:xfrm>
            <a:custGeom>
              <a:avLst/>
              <a:gdLst/>
              <a:ahLst/>
              <a:cxnLst/>
              <a:rect l="l" t="t" r="r" b="b"/>
              <a:pathLst>
                <a:path w="43179" h="163195">
                  <a:moveTo>
                    <a:pt x="42672" y="0"/>
                  </a:moveTo>
                  <a:lnTo>
                    <a:pt x="0" y="0"/>
                  </a:lnTo>
                  <a:lnTo>
                    <a:pt x="21336" y="163068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4213" y="4429505"/>
              <a:ext cx="43180" cy="163195"/>
            </a:xfrm>
            <a:custGeom>
              <a:avLst/>
              <a:gdLst/>
              <a:ahLst/>
              <a:cxnLst/>
              <a:rect l="l" t="t" r="r" b="b"/>
              <a:pathLst>
                <a:path w="43179" h="163195">
                  <a:moveTo>
                    <a:pt x="0" y="0"/>
                  </a:moveTo>
                  <a:lnTo>
                    <a:pt x="21336" y="163068"/>
                  </a:lnTo>
                  <a:lnTo>
                    <a:pt x="42672" y="0"/>
                  </a:lnTo>
                  <a:lnTo>
                    <a:pt x="2133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5549" y="3990593"/>
              <a:ext cx="2952115" cy="439420"/>
            </a:xfrm>
            <a:custGeom>
              <a:avLst/>
              <a:gdLst/>
              <a:ahLst/>
              <a:cxnLst/>
              <a:rect l="l" t="t" r="r" b="b"/>
              <a:pathLst>
                <a:path w="2952115" h="439420">
                  <a:moveTo>
                    <a:pt x="0" y="438911"/>
                  </a:moveTo>
                  <a:lnTo>
                    <a:pt x="0" y="0"/>
                  </a:lnTo>
                  <a:lnTo>
                    <a:pt x="2951988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2389" y="5535548"/>
              <a:ext cx="145542" cy="1013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954767" y="4180331"/>
              <a:ext cx="1169035" cy="1422400"/>
            </a:xfrm>
            <a:custGeom>
              <a:avLst/>
              <a:gdLst/>
              <a:ahLst/>
              <a:cxnLst/>
              <a:rect l="l" t="t" r="r" b="b"/>
              <a:pathLst>
                <a:path w="1169034" h="1422400">
                  <a:moveTo>
                    <a:pt x="913891" y="1421892"/>
                  </a:moveTo>
                  <a:lnTo>
                    <a:pt x="1168907" y="1421892"/>
                  </a:lnTo>
                  <a:lnTo>
                    <a:pt x="1168907" y="0"/>
                  </a:lnTo>
                  <a:lnTo>
                    <a:pt x="0" y="0"/>
                  </a:lnTo>
                </a:path>
              </a:pathLst>
            </a:custGeom>
            <a:ln w="17526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4892" y="5535548"/>
              <a:ext cx="144018" cy="1013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01483" y="4180331"/>
              <a:ext cx="722630" cy="1422400"/>
            </a:xfrm>
            <a:custGeom>
              <a:avLst/>
              <a:gdLst/>
              <a:ahLst/>
              <a:cxnLst/>
              <a:rect l="l" t="t" r="r" b="b"/>
              <a:pathLst>
                <a:path w="722629" h="1422400">
                  <a:moveTo>
                    <a:pt x="0" y="1421892"/>
                  </a:moveTo>
                  <a:lnTo>
                    <a:pt x="233680" y="1421892"/>
                  </a:lnTo>
                  <a:lnTo>
                    <a:pt x="233680" y="0"/>
                  </a:lnTo>
                  <a:lnTo>
                    <a:pt x="722376" y="0"/>
                  </a:lnTo>
                </a:path>
              </a:pathLst>
            </a:custGeom>
            <a:ln w="1752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95865" y="4810505"/>
              <a:ext cx="1103630" cy="520065"/>
            </a:xfrm>
            <a:custGeom>
              <a:avLst/>
              <a:gdLst/>
              <a:ahLst/>
              <a:cxnLst/>
              <a:rect l="l" t="t" r="r" b="b"/>
              <a:pathLst>
                <a:path w="1103629" h="520064">
                  <a:moveTo>
                    <a:pt x="553211" y="516636"/>
                  </a:moveTo>
                  <a:lnTo>
                    <a:pt x="554735" y="0"/>
                  </a:lnTo>
                </a:path>
                <a:path w="1103629" h="520064">
                  <a:moveTo>
                    <a:pt x="1103376" y="516636"/>
                  </a:moveTo>
                  <a:lnTo>
                    <a:pt x="0" y="51968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95865" y="4810505"/>
              <a:ext cx="1103630" cy="1582420"/>
            </a:xfrm>
            <a:custGeom>
              <a:avLst/>
              <a:gdLst/>
              <a:ahLst/>
              <a:cxnLst/>
              <a:rect l="l" t="t" r="r" b="b"/>
              <a:pathLst>
                <a:path w="1103629" h="1582420">
                  <a:moveTo>
                    <a:pt x="0" y="1581912"/>
                  </a:moveTo>
                  <a:lnTo>
                    <a:pt x="1103376" y="1581912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159333" y="4870450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DBR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95866" y="4810505"/>
            <a:ext cx="554355" cy="518159"/>
          </a:xfrm>
          <a:prstGeom prst="rect">
            <a:avLst/>
          </a:prstGeom>
          <a:ln w="18986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70"/>
              </a:spcBef>
            </a:pPr>
            <a:r>
              <a:rPr sz="1200" spc="-25" dirty="0">
                <a:latin typeface="Calibri"/>
                <a:cs typeface="Calibri"/>
              </a:rPr>
              <a:t>ABR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21517" y="4870450"/>
            <a:ext cx="53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ABR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74729" y="4870450"/>
            <a:ext cx="53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DBR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803895" y="4801615"/>
            <a:ext cx="1121410" cy="1600200"/>
            <a:chOff x="7803895" y="4801615"/>
            <a:chExt cx="1121410" cy="1600200"/>
          </a:xfrm>
        </p:grpSpPr>
        <p:sp>
          <p:nvSpPr>
            <p:cNvPr id="35" name="object 35"/>
            <p:cNvSpPr/>
            <p:nvPr/>
          </p:nvSpPr>
          <p:spPr>
            <a:xfrm>
              <a:off x="7812785" y="4810505"/>
              <a:ext cx="1103630" cy="1582420"/>
            </a:xfrm>
            <a:custGeom>
              <a:avLst/>
              <a:gdLst/>
              <a:ahLst/>
              <a:cxnLst/>
              <a:rect l="l" t="t" r="r" b="b"/>
              <a:pathLst>
                <a:path w="1103629" h="1582420">
                  <a:moveTo>
                    <a:pt x="0" y="1581912"/>
                  </a:moveTo>
                  <a:lnTo>
                    <a:pt x="1103376" y="1581912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12785" y="4810505"/>
              <a:ext cx="1103630" cy="520065"/>
            </a:xfrm>
            <a:custGeom>
              <a:avLst/>
              <a:gdLst/>
              <a:ahLst/>
              <a:cxnLst/>
              <a:rect l="l" t="t" r="r" b="b"/>
              <a:pathLst>
                <a:path w="1103629" h="520064">
                  <a:moveTo>
                    <a:pt x="1103376" y="516636"/>
                  </a:moveTo>
                  <a:lnTo>
                    <a:pt x="0" y="519684"/>
                  </a:lnTo>
                </a:path>
                <a:path w="1103629" h="520064">
                  <a:moveTo>
                    <a:pt x="550164" y="516636"/>
                  </a:moveTo>
                  <a:lnTo>
                    <a:pt x="553212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029705" y="4810505"/>
            <a:ext cx="552450" cy="518159"/>
          </a:xfrm>
          <a:prstGeom prst="rect">
            <a:avLst/>
          </a:prstGeom>
          <a:ln w="18986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70"/>
              </a:spcBef>
            </a:pPr>
            <a:r>
              <a:rPr sz="1200" spc="-25" dirty="0">
                <a:latin typeface="Calibri"/>
                <a:cs typeface="Calibri"/>
              </a:rPr>
              <a:t>ABR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1649" y="4870450"/>
            <a:ext cx="53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DBR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20974" y="2537110"/>
            <a:ext cx="4137025" cy="3864610"/>
            <a:chOff x="6020974" y="2537110"/>
            <a:chExt cx="4137025" cy="3864610"/>
          </a:xfrm>
        </p:grpSpPr>
        <p:sp>
          <p:nvSpPr>
            <p:cNvPr id="40" name="object 40"/>
            <p:cNvSpPr/>
            <p:nvPr/>
          </p:nvSpPr>
          <p:spPr>
            <a:xfrm>
              <a:off x="6029705" y="4810506"/>
              <a:ext cx="1103630" cy="1582420"/>
            </a:xfrm>
            <a:custGeom>
              <a:avLst/>
              <a:gdLst/>
              <a:ahLst/>
              <a:cxnLst/>
              <a:rect l="l" t="t" r="r" b="b"/>
              <a:pathLst>
                <a:path w="1103629" h="1582420">
                  <a:moveTo>
                    <a:pt x="0" y="1581912"/>
                  </a:moveTo>
                  <a:lnTo>
                    <a:pt x="1103376" y="1581912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9705" y="3391662"/>
              <a:ext cx="2696210" cy="1938655"/>
            </a:xfrm>
            <a:custGeom>
              <a:avLst/>
              <a:gdLst/>
              <a:ahLst/>
              <a:cxnLst/>
              <a:rect l="l" t="t" r="r" b="b"/>
              <a:pathLst>
                <a:path w="2696209" h="1938654">
                  <a:moveTo>
                    <a:pt x="1103376" y="1935479"/>
                  </a:moveTo>
                  <a:lnTo>
                    <a:pt x="0" y="1938527"/>
                  </a:lnTo>
                </a:path>
                <a:path w="2696209" h="1938654">
                  <a:moveTo>
                    <a:pt x="551688" y="1935479"/>
                  </a:moveTo>
                  <a:lnTo>
                    <a:pt x="553212" y="1418844"/>
                  </a:lnTo>
                </a:path>
                <a:path w="2696209" h="1938654">
                  <a:moveTo>
                    <a:pt x="2695955" y="0"/>
                  </a:moveTo>
                  <a:lnTo>
                    <a:pt x="2695955" y="163067"/>
                  </a:lnTo>
                  <a:lnTo>
                    <a:pt x="2568575" y="163067"/>
                  </a:lnTo>
                  <a:lnTo>
                    <a:pt x="997585" y="163067"/>
                  </a:lnTo>
                  <a:lnTo>
                    <a:pt x="870203" y="163067"/>
                  </a:lnTo>
                  <a:lnTo>
                    <a:pt x="870203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0055" y="3390900"/>
              <a:ext cx="998219" cy="163195"/>
            </a:xfrm>
            <a:custGeom>
              <a:avLst/>
              <a:gdLst/>
              <a:ahLst/>
              <a:cxnLst/>
              <a:rect l="l" t="t" r="r" b="b"/>
              <a:pathLst>
                <a:path w="998220" h="163195">
                  <a:moveTo>
                    <a:pt x="998220" y="0"/>
                  </a:moveTo>
                  <a:lnTo>
                    <a:pt x="998220" y="163067"/>
                  </a:lnTo>
                  <a:lnTo>
                    <a:pt x="870839" y="163067"/>
                  </a:lnTo>
                  <a:lnTo>
                    <a:pt x="127380" y="163067"/>
                  </a:lnTo>
                  <a:lnTo>
                    <a:pt x="0" y="163067"/>
                  </a:lnTo>
                  <a:lnTo>
                    <a:pt x="0" y="0"/>
                  </a:lnTo>
                </a:path>
              </a:pathLst>
            </a:custGeom>
            <a:ln w="17526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7973" y="5535549"/>
              <a:ext cx="144018" cy="10134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150351" y="3553968"/>
              <a:ext cx="1678305" cy="2048510"/>
            </a:xfrm>
            <a:custGeom>
              <a:avLst/>
              <a:gdLst/>
              <a:ahLst/>
              <a:cxnLst/>
              <a:rect l="l" t="t" r="r" b="b"/>
              <a:pathLst>
                <a:path w="1678304" h="2048510">
                  <a:moveTo>
                    <a:pt x="934212" y="2048256"/>
                  </a:moveTo>
                  <a:lnTo>
                    <a:pt x="1168907" y="2048256"/>
                  </a:lnTo>
                  <a:lnTo>
                    <a:pt x="1168907" y="0"/>
                  </a:lnTo>
                </a:path>
                <a:path w="1678304" h="2048510">
                  <a:moveTo>
                    <a:pt x="1677924" y="626364"/>
                  </a:moveTo>
                  <a:lnTo>
                    <a:pt x="0" y="629412"/>
                  </a:lnTo>
                </a:path>
              </a:pathLst>
            </a:custGeom>
            <a:ln w="17526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29705" y="4647438"/>
              <a:ext cx="4119879" cy="53340"/>
            </a:xfrm>
            <a:custGeom>
              <a:avLst/>
              <a:gdLst/>
              <a:ahLst/>
              <a:cxnLst/>
              <a:rect l="l" t="t" r="r" b="b"/>
              <a:pathLst>
                <a:path w="4119879" h="53339">
                  <a:moveTo>
                    <a:pt x="551688" y="53339"/>
                  </a:moveTo>
                  <a:lnTo>
                    <a:pt x="551688" y="0"/>
                  </a:lnTo>
                  <a:lnTo>
                    <a:pt x="403098" y="0"/>
                  </a:lnTo>
                  <a:lnTo>
                    <a:pt x="127254" y="0"/>
                  </a:lnTo>
                  <a:lnTo>
                    <a:pt x="0" y="0"/>
                  </a:lnTo>
                  <a:lnTo>
                    <a:pt x="0" y="53339"/>
                  </a:lnTo>
                </a:path>
                <a:path w="4119879" h="53339">
                  <a:moveTo>
                    <a:pt x="2333244" y="53339"/>
                  </a:moveTo>
                  <a:lnTo>
                    <a:pt x="2333244" y="0"/>
                  </a:lnTo>
                  <a:lnTo>
                    <a:pt x="2206244" y="0"/>
                  </a:lnTo>
                  <a:lnTo>
                    <a:pt x="1931162" y="0"/>
                  </a:lnTo>
                  <a:lnTo>
                    <a:pt x="1783079" y="0"/>
                  </a:lnTo>
                  <a:lnTo>
                    <a:pt x="1783079" y="53339"/>
                  </a:lnTo>
                </a:path>
                <a:path w="4119879" h="53339">
                  <a:moveTo>
                    <a:pt x="4119372" y="53339"/>
                  </a:moveTo>
                  <a:lnTo>
                    <a:pt x="4119372" y="0"/>
                  </a:lnTo>
                  <a:lnTo>
                    <a:pt x="3991737" y="0"/>
                  </a:lnTo>
                  <a:lnTo>
                    <a:pt x="3715130" y="0"/>
                  </a:lnTo>
                  <a:lnTo>
                    <a:pt x="3566160" y="0"/>
                  </a:lnTo>
                  <a:lnTo>
                    <a:pt x="3566160" y="53339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7226" y="3928522"/>
              <a:ext cx="94964" cy="1178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7984" y="3491865"/>
              <a:ext cx="92710" cy="1186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7984" y="4118229"/>
              <a:ext cx="92710" cy="11861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387589" y="3582162"/>
              <a:ext cx="1975485" cy="2429510"/>
            </a:xfrm>
            <a:custGeom>
              <a:avLst/>
              <a:gdLst/>
              <a:ahLst/>
              <a:cxnLst/>
              <a:rect l="l" t="t" r="r" b="b"/>
              <a:pathLst>
                <a:path w="1975484" h="2429510">
                  <a:moveTo>
                    <a:pt x="1783079" y="2401824"/>
                  </a:moveTo>
                  <a:lnTo>
                    <a:pt x="1783079" y="2429256"/>
                  </a:lnTo>
                  <a:lnTo>
                    <a:pt x="1804415" y="2401824"/>
                  </a:lnTo>
                  <a:lnTo>
                    <a:pt x="1783079" y="2401824"/>
                  </a:lnTo>
                </a:path>
                <a:path w="1975484" h="2429510">
                  <a:moveTo>
                    <a:pt x="1869948" y="2401824"/>
                  </a:moveTo>
                  <a:lnTo>
                    <a:pt x="1869948" y="2429256"/>
                  </a:lnTo>
                  <a:lnTo>
                    <a:pt x="1891283" y="2401824"/>
                  </a:lnTo>
                  <a:lnTo>
                    <a:pt x="1869948" y="2401824"/>
                  </a:lnTo>
                </a:path>
                <a:path w="1975484" h="2429510">
                  <a:moveTo>
                    <a:pt x="1953767" y="2401824"/>
                  </a:moveTo>
                  <a:lnTo>
                    <a:pt x="1953767" y="2429256"/>
                  </a:lnTo>
                  <a:lnTo>
                    <a:pt x="1975103" y="2401824"/>
                  </a:lnTo>
                  <a:lnTo>
                    <a:pt x="1953767" y="2401824"/>
                  </a:lnTo>
                </a:path>
                <a:path w="1975484" h="2429510">
                  <a:moveTo>
                    <a:pt x="0" y="2401824"/>
                  </a:moveTo>
                  <a:lnTo>
                    <a:pt x="0" y="2429256"/>
                  </a:lnTo>
                  <a:lnTo>
                    <a:pt x="21335" y="2401824"/>
                  </a:lnTo>
                  <a:lnTo>
                    <a:pt x="0" y="2401824"/>
                  </a:lnTo>
                </a:path>
                <a:path w="1975484" h="2429510">
                  <a:moveTo>
                    <a:pt x="83819" y="2401824"/>
                  </a:moveTo>
                  <a:lnTo>
                    <a:pt x="83819" y="2429256"/>
                  </a:lnTo>
                  <a:lnTo>
                    <a:pt x="105155" y="2401824"/>
                  </a:lnTo>
                  <a:lnTo>
                    <a:pt x="83819" y="2401824"/>
                  </a:lnTo>
                </a:path>
                <a:path w="1975484" h="2429510">
                  <a:moveTo>
                    <a:pt x="169163" y="2401824"/>
                  </a:moveTo>
                  <a:lnTo>
                    <a:pt x="169163" y="2429256"/>
                  </a:lnTo>
                  <a:lnTo>
                    <a:pt x="190500" y="2401824"/>
                  </a:lnTo>
                  <a:lnTo>
                    <a:pt x="169163" y="2401824"/>
                  </a:lnTo>
                </a:path>
                <a:path w="1975484" h="2429510">
                  <a:moveTo>
                    <a:pt x="425195" y="408431"/>
                  </a:moveTo>
                  <a:lnTo>
                    <a:pt x="426719" y="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61382" y="3492658"/>
              <a:ext cx="94964" cy="1178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0250" y="2537110"/>
              <a:ext cx="145478" cy="9823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088629" y="2599182"/>
              <a:ext cx="510540" cy="3175"/>
            </a:xfrm>
            <a:custGeom>
              <a:avLst/>
              <a:gdLst/>
              <a:ahLst/>
              <a:cxnLst/>
              <a:rect l="l" t="t" r="r" b="b"/>
              <a:pathLst>
                <a:path w="510540" h="3175">
                  <a:moveTo>
                    <a:pt x="510540" y="0"/>
                  </a:moveTo>
                  <a:lnTo>
                    <a:pt x="0" y="3047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9842" y="2537110"/>
              <a:ext cx="145478" cy="9823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06589" y="2599182"/>
              <a:ext cx="508000" cy="3175"/>
            </a:xfrm>
            <a:custGeom>
              <a:avLst/>
              <a:gdLst/>
              <a:ahLst/>
              <a:cxnLst/>
              <a:rect l="l" t="t" r="r" b="b"/>
              <a:pathLst>
                <a:path w="508000" h="3175">
                  <a:moveTo>
                    <a:pt x="0" y="0"/>
                  </a:moveTo>
                  <a:lnTo>
                    <a:pt x="507491" y="3047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61382" y="3928522"/>
              <a:ext cx="94964" cy="117824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857238" y="2763773"/>
            <a:ext cx="1911985" cy="520065"/>
          </a:xfrm>
          <a:prstGeom prst="rect">
            <a:avLst/>
          </a:prstGeom>
          <a:ln w="18986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021823" y="5718759"/>
            <a:ext cx="59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spc="-50" dirty="0">
                <a:latin typeface="Calibri"/>
                <a:cs typeface="Calibri"/>
              </a:rPr>
              <a:t>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13873" y="5771489"/>
            <a:ext cx="452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3360" algn="l"/>
              </a:tabLst>
            </a:pPr>
            <a:r>
              <a:rPr sz="1200" spc="-50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	-</a:t>
            </a:r>
            <a:r>
              <a:rPr sz="1200" spc="130" dirty="0">
                <a:latin typeface="Calibri"/>
                <a:cs typeface="Calibri"/>
              </a:rPr>
              <a:t>  </a:t>
            </a:r>
            <a:r>
              <a:rPr sz="1200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65517" y="2359914"/>
            <a:ext cx="4165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m</a:t>
            </a:r>
            <a:r>
              <a:rPr sz="1200" i="1" spc="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bits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4234" y="3681806"/>
            <a:ext cx="4184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Input/Output</a:t>
            </a:r>
            <a:r>
              <a:rPr sz="2800" b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594" y="2091689"/>
            <a:ext cx="3777615" cy="46837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Peripheral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Devices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Accessing I/O</a:t>
            </a:r>
            <a:r>
              <a:rPr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Devices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Input/Output</a:t>
            </a:r>
            <a:r>
              <a:rPr sz="1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Interface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sz="15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Transfer</a:t>
            </a:r>
            <a:endParaRPr sz="15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820"/>
              </a:spcBef>
              <a:buClr>
                <a:srgbClr val="B83C68"/>
              </a:buClr>
              <a:buSzPct val="80000"/>
              <a:buFont typeface="Wingdings"/>
              <a:buChar char=""/>
              <a:tabLst>
                <a:tab pos="733425" algn="l"/>
              </a:tabLst>
            </a:pP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Asynchronous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Transfer</a:t>
            </a:r>
            <a:endParaRPr sz="15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815"/>
              </a:spcBef>
              <a:buClr>
                <a:srgbClr val="B83C68"/>
              </a:buClr>
              <a:buSzPct val="80000"/>
              <a:buFont typeface="Wingdings"/>
              <a:buChar char=""/>
              <a:tabLst>
                <a:tab pos="733425" algn="l"/>
              </a:tabLst>
            </a:pP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Asynchronous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Serial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Transfer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Asynchronous</a:t>
            </a:r>
            <a:r>
              <a:rPr sz="15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Communication</a:t>
            </a:r>
            <a:r>
              <a:rPr sz="1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Interface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Interrupt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Modes</a:t>
            </a:r>
            <a:r>
              <a:rPr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sz="1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Transfer</a:t>
            </a:r>
            <a:endParaRPr sz="15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830"/>
              </a:spcBef>
              <a:buClr>
                <a:srgbClr val="B83C68"/>
              </a:buClr>
              <a:buSzPct val="80000"/>
              <a:buFont typeface="Wingdings"/>
              <a:buChar char=""/>
              <a:tabLst>
                <a:tab pos="733425" algn="l"/>
              </a:tabLst>
            </a:pP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Programmed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I/O</a:t>
            </a:r>
            <a:endParaRPr sz="15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815"/>
              </a:spcBef>
              <a:buClr>
                <a:srgbClr val="B83C68"/>
              </a:buClr>
              <a:buSzPct val="80000"/>
              <a:buFont typeface="Wingdings"/>
              <a:buChar char=""/>
              <a:tabLst>
                <a:tab pos="733425" algn="l"/>
              </a:tabLst>
            </a:pP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Interrupt</a:t>
            </a:r>
            <a:r>
              <a:rPr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driven</a:t>
            </a:r>
            <a:r>
              <a:rPr sz="15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I/O</a:t>
            </a:r>
            <a:endParaRPr sz="1500">
              <a:latin typeface="Times New Roman"/>
              <a:cs typeface="Times New Roman"/>
            </a:endParaRPr>
          </a:p>
          <a:p>
            <a:pPr marL="1093470" lvl="1" indent="-287020">
              <a:lnSpc>
                <a:spcPct val="100000"/>
              </a:lnSpc>
              <a:spcBef>
                <a:spcPts val="815"/>
              </a:spcBef>
              <a:buClr>
                <a:srgbClr val="B83C68"/>
              </a:buClr>
              <a:buSzPct val="80000"/>
              <a:buFont typeface="Wingdings"/>
              <a:buChar char=""/>
              <a:tabLst>
                <a:tab pos="1093470" algn="l"/>
              </a:tabLst>
            </a:pP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Priority</a:t>
            </a:r>
            <a:r>
              <a:rPr sz="1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Interrupt</a:t>
            </a:r>
            <a:endParaRPr sz="1500">
              <a:latin typeface="Times New Roman"/>
              <a:cs typeface="Times New Roman"/>
            </a:endParaRPr>
          </a:p>
          <a:p>
            <a:pPr marL="733425" indent="-342900">
              <a:lnSpc>
                <a:spcPct val="100000"/>
              </a:lnSpc>
              <a:spcBef>
                <a:spcPts val="830"/>
              </a:spcBef>
              <a:buClr>
                <a:srgbClr val="B83C68"/>
              </a:buClr>
              <a:buSzPct val="80000"/>
              <a:buFont typeface="Wingdings"/>
              <a:buChar char=""/>
              <a:tabLst>
                <a:tab pos="733425" algn="l"/>
              </a:tabLst>
            </a:pP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Direct</a:t>
            </a:r>
            <a:r>
              <a:rPr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1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Access</a:t>
            </a:r>
            <a:r>
              <a:rPr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(DMA)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20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I/O</a:t>
            </a:r>
            <a:r>
              <a:rPr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Channel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Processor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4703826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Peripheral</a:t>
            </a:r>
            <a:r>
              <a:rPr spc="-2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4658" y="2130933"/>
            <a:ext cx="9274175" cy="43256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Input/Output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Peripheral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devices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8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designed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upon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considered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Keyboards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18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units,</a:t>
            </a:r>
            <a:r>
              <a:rPr sz="18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printers</a:t>
            </a:r>
            <a:r>
              <a:rPr sz="18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b="1" dirty="0">
                <a:latin typeface="Times New Roman"/>
                <a:cs typeface="Times New Roman"/>
              </a:rPr>
              <a:t>There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three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types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peripherals: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B83C68"/>
              </a:buClr>
              <a:buSzPct val="80555"/>
              <a:buAutoNum type="arabicPeriod"/>
              <a:tabLst>
                <a:tab pos="355600" algn="l"/>
                <a:tab pos="978535" algn="l"/>
                <a:tab pos="2196465" algn="l"/>
                <a:tab pos="2996565" algn="l"/>
                <a:tab pos="3516629" algn="l"/>
                <a:tab pos="4126229" algn="l"/>
                <a:tab pos="4709795" algn="l"/>
                <a:tab pos="5129530" algn="l"/>
                <a:tab pos="5929630" algn="l"/>
                <a:tab pos="6601459" algn="l"/>
                <a:tab pos="6918325" algn="l"/>
                <a:tab pos="7338059" algn="l"/>
                <a:tab pos="8383270" algn="l"/>
              </a:tabLst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Input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peripherals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world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Keyboard,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Mouse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etc.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B83C68"/>
              </a:buClr>
              <a:buSzPct val="80555"/>
              <a:buAutoNum type="arabicPeriod" startAt="2"/>
              <a:tabLst>
                <a:tab pos="355600" algn="l"/>
              </a:tabLst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Output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peripherals: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 output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computer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outside world.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Printer,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Monitor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3535">
              <a:lnSpc>
                <a:spcPct val="150000"/>
              </a:lnSpc>
              <a:buClr>
                <a:srgbClr val="B83C68"/>
              </a:buClr>
              <a:buSzPct val="80555"/>
              <a:buAutoNum type="arabicPeriod" startAt="3"/>
              <a:tabLst>
                <a:tab pos="355600" algn="l"/>
              </a:tabLst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Input-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Output peripherals: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Allows both input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(from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world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computer),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output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(from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world).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755" y="2248052"/>
            <a:ext cx="8862695" cy="4348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(two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bus)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interacts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handled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passes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under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monitors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progress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670"/>
              </a:spcBef>
              <a:tabLst>
                <a:tab pos="355600" algn="l"/>
                <a:tab pos="774700" algn="l"/>
                <a:tab pos="1364615" algn="l"/>
                <a:tab pos="2868930" algn="l"/>
                <a:tab pos="3399154" algn="l"/>
                <a:tab pos="4655185" algn="l"/>
                <a:tab pos="5104765" algn="l"/>
                <a:tab pos="6052820" algn="l"/>
                <a:tab pos="6750684" algn="l"/>
                <a:tab pos="7947659" algn="l"/>
                <a:tab pos="847598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sit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ideally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initiating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till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Wastage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degrades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10"/>
              </a:lnSpc>
              <a:spcBef>
                <a:spcPts val="1180"/>
              </a:spcBef>
              <a:tabLst>
                <a:tab pos="355600" algn="l"/>
                <a:tab pos="869315" algn="l"/>
                <a:tab pos="1853564" algn="l"/>
                <a:tab pos="2590165" algn="l"/>
                <a:tab pos="3126740" algn="l"/>
                <a:tab pos="4592320" algn="l"/>
                <a:tab pos="5112385" algn="l"/>
                <a:tab pos="5786120" algn="l"/>
                <a:tab pos="7082790" algn="l"/>
                <a:tab pos="7447280" algn="l"/>
                <a:tab pos="8508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multi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developed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enhance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Accessing</a:t>
            </a:r>
            <a:r>
              <a:rPr spc="-225" dirty="0"/>
              <a:t> </a:t>
            </a:r>
            <a:r>
              <a:rPr spc="-170" dirty="0"/>
              <a:t>I/O</a:t>
            </a:r>
            <a:r>
              <a:rPr spc="-24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8336" y="2152316"/>
            <a:ext cx="8990965" cy="45364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numbers 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spcBef>
                <a:spcPts val="104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provided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selected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participate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accomplished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arrangement.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705"/>
              </a:spcBef>
              <a:tabLst>
                <a:tab pos="355600" algn="l"/>
                <a:tab pos="890269" algn="l"/>
                <a:tab pos="1442085" algn="l"/>
                <a:tab pos="1774189" algn="l"/>
                <a:tab pos="2273935" algn="l"/>
                <a:tab pos="2826385" algn="l"/>
                <a:tab pos="3192145" algn="l"/>
                <a:tab pos="4496435" algn="l"/>
                <a:tab pos="5029835" algn="l"/>
                <a:tab pos="6072505" algn="l"/>
                <a:tab pos="7933690" algn="l"/>
                <a:tab pos="862139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which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are</a:t>
            </a:r>
            <a:r>
              <a:rPr sz="24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2590"/>
              </a:lnSpc>
              <a:spcBef>
                <a:spcPts val="103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assigned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identifying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placing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recognizes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responds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mapped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6995" y="2626614"/>
            <a:ext cx="7414895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alternative</a:t>
            </a:r>
            <a:r>
              <a:rPr sz="24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arrangement</a:t>
            </a:r>
            <a:r>
              <a:rPr sz="24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identifying</a:t>
            </a:r>
            <a:r>
              <a:rPr sz="24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assigning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unique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 address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become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accessing.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Memory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mapped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310" y="2314143"/>
            <a:ext cx="3267075" cy="259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deal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mapped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offers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flexibility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handling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0210" y="5312486"/>
            <a:ext cx="1417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0310" algn="l"/>
              </a:tabLst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310" y="5007991"/>
            <a:ext cx="32651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1064895" algn="l"/>
                <a:tab pos="1771014" algn="l"/>
                <a:tab pos="292925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476884" algn="l"/>
                <a:tab pos="982344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210" y="5617870"/>
            <a:ext cx="29235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through  a  hardware</a:t>
            </a:r>
            <a:r>
              <a:rPr sz="20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I/O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Interface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6715" y="2290570"/>
            <a:ext cx="5948172" cy="4479034"/>
          </a:xfrm>
          <a:prstGeom prst="rect">
            <a:avLst/>
          </a:prstGeom>
        </p:spPr>
      </p:pic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I/O</a:t>
            </a:r>
            <a:r>
              <a:rPr spc="-250" dirty="0"/>
              <a:t> </a:t>
            </a:r>
            <a:r>
              <a:rPr spc="-4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7319" y="2567177"/>
            <a:ext cx="811022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0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Input/Output</a:t>
            </a:r>
            <a:r>
              <a:rPr sz="26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Interface</a:t>
            </a:r>
            <a:r>
              <a:rPr sz="26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6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6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6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transferring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6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6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6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26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6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6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external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device.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319" y="3884167"/>
            <a:ext cx="81089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  <a:tab pos="3754120" algn="l"/>
                <a:tab pos="4300220" algn="l"/>
                <a:tab pos="4734560" algn="l"/>
                <a:tab pos="6269355" algn="l"/>
                <a:tab pos="7180580" algn="l"/>
              </a:tabLst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7319" y="4153911"/>
            <a:ext cx="8110220" cy="1864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100"/>
              </a:spcBef>
            </a:pP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link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interfacing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r>
              <a:rPr sz="26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link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resolve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differences</a:t>
            </a:r>
            <a:r>
              <a:rPr sz="26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6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exists</a:t>
            </a:r>
            <a:r>
              <a:rPr sz="26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6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6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6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peripherals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among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peripherals.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219" y="2236419"/>
            <a:ext cx="4561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major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differences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as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8219" y="2614016"/>
            <a:ext cx="891222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40000"/>
              </a:lnSpc>
              <a:spcBef>
                <a:spcPts val="100"/>
              </a:spcBef>
              <a:buClr>
                <a:srgbClr val="B83C68"/>
              </a:buClr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electromagnetic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electro-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mechanical.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purely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nature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Therefore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conversion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40000"/>
              </a:lnSpc>
              <a:buClr>
                <a:srgbClr val="B83C68"/>
              </a:buClr>
              <a:buSzPct val="80000"/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rate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slower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So,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synchronization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mechanism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0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960"/>
              </a:spcBef>
              <a:buClr>
                <a:srgbClr val="B83C68"/>
              </a:buClr>
              <a:buSzPct val="80000"/>
              <a:buAutoNum type="arabicPeriod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formats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conversion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mechanism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40000"/>
              </a:lnSpc>
              <a:spcBef>
                <a:spcPts val="5"/>
              </a:spcBef>
              <a:buClr>
                <a:srgbClr val="B83C68"/>
              </a:buClr>
              <a:buSzPct val="80000"/>
              <a:buAutoNum type="arabicPeriod" startAt="4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operating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disturb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951" y="2258695"/>
            <a:ext cx="4953635" cy="4131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resolve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differences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need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component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between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supervise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synchronize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280"/>
              </a:lnSpc>
              <a:spcBef>
                <a:spcPts val="7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component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Interface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20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ts val="2280"/>
              </a:lnSpc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module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2160"/>
              </a:lnSpc>
              <a:spcBef>
                <a:spcPts val="10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hold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transferred.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100"/>
              </a:lnSpc>
              <a:spcBef>
                <a:spcPts val="9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Status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status,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status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2160"/>
              </a:lnSpc>
              <a:spcBef>
                <a:spcPts val="10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receiving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sending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 from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488" y="2461260"/>
            <a:ext cx="5039868" cy="41970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Interface</a:t>
            </a:r>
            <a:r>
              <a:rPr spc="-270" dirty="0"/>
              <a:t> </a:t>
            </a:r>
            <a:r>
              <a:rPr spc="50" dirty="0"/>
              <a:t>Module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874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60" dirty="0"/>
              <a:t>Data</a:t>
            </a:r>
            <a:r>
              <a:rPr spc="-265" dirty="0"/>
              <a:t> </a:t>
            </a:r>
            <a:r>
              <a:rPr spc="-204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0270" y="2361438"/>
            <a:ext cx="2702560" cy="30988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7985">
              <a:lnSpc>
                <a:spcPts val="2025"/>
              </a:lnSpc>
            </a:pP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5670" y="3138677"/>
            <a:ext cx="2528570" cy="340360"/>
          </a:xfrm>
          <a:custGeom>
            <a:avLst/>
            <a:gdLst/>
            <a:ahLst/>
            <a:cxnLst/>
            <a:rect l="l" t="t" r="r" b="b"/>
            <a:pathLst>
              <a:path w="2528570" h="340360">
                <a:moveTo>
                  <a:pt x="0" y="339851"/>
                </a:moveTo>
                <a:lnTo>
                  <a:pt x="2528316" y="339851"/>
                </a:lnTo>
                <a:lnTo>
                  <a:pt x="2528316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5670" y="3138677"/>
            <a:ext cx="2528570" cy="340360"/>
          </a:xfrm>
          <a:prstGeom prst="rect">
            <a:avLst/>
          </a:prstGeom>
          <a:solidFill>
            <a:srgbClr val="B83C68"/>
          </a:solidFill>
        </p:spPr>
        <p:txBody>
          <a:bodyPr vert="horz" wrap="square" lIns="0" tIns="1016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8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2202" y="3160014"/>
            <a:ext cx="2433955" cy="39370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15065" y="2678048"/>
            <a:ext cx="4075429" cy="1708150"/>
            <a:chOff x="4715065" y="2678048"/>
            <a:chExt cx="4075429" cy="1708150"/>
          </a:xfrm>
        </p:grpSpPr>
        <p:sp>
          <p:nvSpPr>
            <p:cNvPr id="8" name="object 8"/>
            <p:cNvSpPr/>
            <p:nvPr/>
          </p:nvSpPr>
          <p:spPr>
            <a:xfrm>
              <a:off x="4789170" y="2687573"/>
              <a:ext cx="3991610" cy="313690"/>
            </a:xfrm>
            <a:custGeom>
              <a:avLst/>
              <a:gdLst/>
              <a:ahLst/>
              <a:cxnLst/>
              <a:rect l="l" t="t" r="r" b="b"/>
              <a:pathLst>
                <a:path w="3991609" h="313689">
                  <a:moveTo>
                    <a:pt x="2432304" y="0"/>
                  </a:moveTo>
                  <a:lnTo>
                    <a:pt x="2432304" y="301625"/>
                  </a:lnTo>
                </a:path>
                <a:path w="3991609" h="313689">
                  <a:moveTo>
                    <a:pt x="0" y="297179"/>
                  </a:moveTo>
                  <a:lnTo>
                    <a:pt x="3991102" y="313181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5065" y="310572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30"/>
                  </a:lnTo>
                  <a:lnTo>
                    <a:pt x="4762" y="9525"/>
                  </a:lnTo>
                  <a:lnTo>
                    <a:pt x="1394" y="813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2218" y="2984753"/>
              <a:ext cx="3988435" cy="172720"/>
            </a:xfrm>
            <a:custGeom>
              <a:avLst/>
              <a:gdLst/>
              <a:ahLst/>
              <a:cxnLst/>
              <a:rect l="l" t="t" r="r" b="b"/>
              <a:pathLst>
                <a:path w="3988434" h="172719">
                  <a:moveTo>
                    <a:pt x="3988308" y="13716"/>
                  </a:moveTo>
                  <a:lnTo>
                    <a:pt x="3988308" y="172593"/>
                  </a:lnTo>
                </a:path>
                <a:path w="3988434" h="172719">
                  <a:moveTo>
                    <a:pt x="0" y="0"/>
                  </a:moveTo>
                  <a:lnTo>
                    <a:pt x="0" y="158876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9190" y="4036313"/>
              <a:ext cx="3020695" cy="340360"/>
            </a:xfrm>
            <a:custGeom>
              <a:avLst/>
              <a:gdLst/>
              <a:ahLst/>
              <a:cxnLst/>
              <a:rect l="l" t="t" r="r" b="b"/>
              <a:pathLst>
                <a:path w="3020695" h="340360">
                  <a:moveTo>
                    <a:pt x="3020567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3020567" y="339851"/>
                  </a:lnTo>
                  <a:lnTo>
                    <a:pt x="302056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9190" y="4036313"/>
              <a:ext cx="3020695" cy="340360"/>
            </a:xfrm>
            <a:custGeom>
              <a:avLst/>
              <a:gdLst/>
              <a:ahLst/>
              <a:cxnLst/>
              <a:rect l="l" t="t" r="r" b="b"/>
              <a:pathLst>
                <a:path w="3020695" h="340360">
                  <a:moveTo>
                    <a:pt x="0" y="339851"/>
                  </a:moveTo>
                  <a:lnTo>
                    <a:pt x="3020567" y="339851"/>
                  </a:lnTo>
                  <a:lnTo>
                    <a:pt x="3020567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1904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58715" y="4016755"/>
            <a:ext cx="300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Synchronous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4677" y="4037838"/>
            <a:ext cx="2929255" cy="36703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4305">
              <a:lnSpc>
                <a:spcPts val="213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Asynchronous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61282" y="4914138"/>
            <a:ext cx="1823085" cy="340360"/>
          </a:xfrm>
          <a:custGeom>
            <a:avLst/>
            <a:gdLst/>
            <a:ahLst/>
            <a:cxnLst/>
            <a:rect l="l" t="t" r="r" b="b"/>
            <a:pathLst>
              <a:path w="1823085" h="340360">
                <a:moveTo>
                  <a:pt x="0" y="339852"/>
                </a:moveTo>
                <a:lnTo>
                  <a:pt x="1822704" y="339852"/>
                </a:lnTo>
                <a:lnTo>
                  <a:pt x="1822704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61282" y="4914138"/>
            <a:ext cx="1823085" cy="340360"/>
          </a:xfrm>
          <a:prstGeom prst="rect">
            <a:avLst/>
          </a:prstGeom>
          <a:solidFill>
            <a:srgbClr val="B83C68"/>
          </a:solidFill>
        </p:spPr>
        <p:txBody>
          <a:bodyPr vert="horz" wrap="square" lIns="0" tIns="18415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4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Handshaking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333" y="4933950"/>
            <a:ext cx="1744980" cy="34036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625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Strobe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Controlled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7950" y="5877305"/>
            <a:ext cx="2200910" cy="32639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>
              <a:lnSpc>
                <a:spcPts val="182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Destination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426" y="5877305"/>
            <a:ext cx="1610995" cy="339090"/>
          </a:xfrm>
          <a:prstGeom prst="rect">
            <a:avLst/>
          </a:prstGeom>
          <a:solidFill>
            <a:srgbClr val="B83C68"/>
          </a:solidFill>
          <a:ln w="19050">
            <a:solidFill>
              <a:srgbClr val="852A4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9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79600" y="3476625"/>
            <a:ext cx="9785350" cy="2404110"/>
            <a:chOff x="1379600" y="3476625"/>
            <a:chExt cx="9785350" cy="2404110"/>
          </a:xfrm>
        </p:grpSpPr>
        <p:sp>
          <p:nvSpPr>
            <p:cNvPr id="21" name="object 21"/>
            <p:cNvSpPr/>
            <p:nvPr/>
          </p:nvSpPr>
          <p:spPr>
            <a:xfrm>
              <a:off x="2084069" y="3486150"/>
              <a:ext cx="7827009" cy="1459865"/>
            </a:xfrm>
            <a:custGeom>
              <a:avLst/>
              <a:gdLst/>
              <a:ahLst/>
              <a:cxnLst/>
              <a:rect l="l" t="t" r="r" b="b"/>
              <a:pathLst>
                <a:path w="7827009" h="1459864">
                  <a:moveTo>
                    <a:pt x="2698622" y="0"/>
                  </a:moveTo>
                  <a:lnTo>
                    <a:pt x="2694432" y="274066"/>
                  </a:lnTo>
                </a:path>
                <a:path w="7827009" h="1459864">
                  <a:moveTo>
                    <a:pt x="1002792" y="284988"/>
                  </a:moveTo>
                  <a:lnTo>
                    <a:pt x="4214622" y="284988"/>
                  </a:lnTo>
                </a:path>
                <a:path w="7827009" h="1459864">
                  <a:moveTo>
                    <a:pt x="1010031" y="288036"/>
                  </a:moveTo>
                  <a:lnTo>
                    <a:pt x="1005840" y="562101"/>
                  </a:lnTo>
                </a:path>
                <a:path w="7827009" h="1459864">
                  <a:moveTo>
                    <a:pt x="4218051" y="278892"/>
                  </a:moveTo>
                  <a:lnTo>
                    <a:pt x="4213859" y="552957"/>
                  </a:lnTo>
                </a:path>
                <a:path w="7827009" h="1459864">
                  <a:moveTo>
                    <a:pt x="6096" y="1178052"/>
                  </a:moveTo>
                  <a:lnTo>
                    <a:pt x="2988437" y="1178052"/>
                  </a:lnTo>
                </a:path>
                <a:path w="7827009" h="1459864">
                  <a:moveTo>
                    <a:pt x="4818887" y="358139"/>
                  </a:moveTo>
                  <a:lnTo>
                    <a:pt x="7826756" y="374142"/>
                  </a:lnTo>
                </a:path>
                <a:path w="7827009" h="1459864">
                  <a:moveTo>
                    <a:pt x="6849999" y="70103"/>
                  </a:moveTo>
                  <a:lnTo>
                    <a:pt x="6845808" y="344169"/>
                  </a:lnTo>
                </a:path>
                <a:path w="7827009" h="1459864">
                  <a:moveTo>
                    <a:pt x="7819262" y="368807"/>
                  </a:moveTo>
                  <a:lnTo>
                    <a:pt x="7815072" y="642874"/>
                  </a:lnTo>
                </a:path>
                <a:path w="7827009" h="1459864">
                  <a:moveTo>
                    <a:pt x="4823079" y="350519"/>
                  </a:moveTo>
                  <a:lnTo>
                    <a:pt x="4818887" y="624586"/>
                  </a:lnTo>
                </a:path>
                <a:path w="7827009" h="1459864">
                  <a:moveTo>
                    <a:pt x="1025271" y="905256"/>
                  </a:moveTo>
                  <a:lnTo>
                    <a:pt x="1021080" y="1179322"/>
                  </a:lnTo>
                </a:path>
                <a:path w="7827009" h="1459864">
                  <a:moveTo>
                    <a:pt x="2988564" y="1181100"/>
                  </a:moveTo>
                  <a:lnTo>
                    <a:pt x="2988564" y="1419987"/>
                  </a:lnTo>
                </a:path>
                <a:path w="7827009" h="1459864">
                  <a:moveTo>
                    <a:pt x="4191" y="1185672"/>
                  </a:moveTo>
                  <a:lnTo>
                    <a:pt x="0" y="1459738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6355" y="5297423"/>
              <a:ext cx="24383" cy="2987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89125" y="5569457"/>
              <a:ext cx="2066925" cy="301625"/>
            </a:xfrm>
            <a:custGeom>
              <a:avLst/>
              <a:gdLst/>
              <a:ahLst/>
              <a:cxnLst/>
              <a:rect l="l" t="t" r="r" b="b"/>
              <a:pathLst>
                <a:path w="2066925" h="301625">
                  <a:moveTo>
                    <a:pt x="4190" y="27431"/>
                  </a:moveTo>
                  <a:lnTo>
                    <a:pt x="0" y="301523"/>
                  </a:lnTo>
                </a:path>
                <a:path w="2066925" h="301625">
                  <a:moveTo>
                    <a:pt x="2066163" y="0"/>
                  </a:moveTo>
                  <a:lnTo>
                    <a:pt x="2061972" y="274091"/>
                  </a:lnTo>
                </a:path>
                <a:path w="2066925" h="301625">
                  <a:moveTo>
                    <a:pt x="3048" y="22148"/>
                  </a:moveTo>
                  <a:lnTo>
                    <a:pt x="2066416" y="1523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75142" y="4046981"/>
              <a:ext cx="2780030" cy="382905"/>
            </a:xfrm>
            <a:custGeom>
              <a:avLst/>
              <a:gdLst/>
              <a:ahLst/>
              <a:cxnLst/>
              <a:rect l="l" t="t" r="r" b="b"/>
              <a:pathLst>
                <a:path w="2780029" h="382904">
                  <a:moveTo>
                    <a:pt x="2779776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2779776" y="382524"/>
                  </a:lnTo>
                  <a:lnTo>
                    <a:pt x="27797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75142" y="4046981"/>
              <a:ext cx="2780030" cy="382905"/>
            </a:xfrm>
            <a:custGeom>
              <a:avLst/>
              <a:gdLst/>
              <a:ahLst/>
              <a:cxnLst/>
              <a:rect l="l" t="t" r="r" b="b"/>
              <a:pathLst>
                <a:path w="2780029" h="382904">
                  <a:moveTo>
                    <a:pt x="0" y="382524"/>
                  </a:moveTo>
                  <a:lnTo>
                    <a:pt x="2779776" y="382524"/>
                  </a:lnTo>
                  <a:lnTo>
                    <a:pt x="2779776" y="0"/>
                  </a:lnTo>
                  <a:lnTo>
                    <a:pt x="0" y="0"/>
                  </a:lnTo>
                  <a:lnTo>
                    <a:pt x="0" y="38252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47023" y="4034790"/>
            <a:ext cx="265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Asynchronous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63134" y="5866638"/>
            <a:ext cx="1610995" cy="338455"/>
          </a:xfrm>
          <a:custGeom>
            <a:avLst/>
            <a:gdLst/>
            <a:ahLst/>
            <a:cxnLst/>
            <a:rect l="l" t="t" r="r" b="b"/>
            <a:pathLst>
              <a:path w="1610995" h="338454">
                <a:moveTo>
                  <a:pt x="0" y="338328"/>
                </a:moveTo>
                <a:lnTo>
                  <a:pt x="1610867" y="338328"/>
                </a:lnTo>
                <a:lnTo>
                  <a:pt x="1610867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63134" y="5866638"/>
            <a:ext cx="1610995" cy="338455"/>
          </a:xfrm>
          <a:prstGeom prst="rect">
            <a:avLst/>
          </a:prstGeom>
          <a:solidFill>
            <a:srgbClr val="B83C68"/>
          </a:solidFill>
        </p:spPr>
        <p:txBody>
          <a:bodyPr vert="horz" wrap="square" lIns="0" tIns="1143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79545" y="4552188"/>
            <a:ext cx="7235825" cy="2040889"/>
            <a:chOff x="3979545" y="4552188"/>
            <a:chExt cx="7235825" cy="2040889"/>
          </a:xfrm>
        </p:grpSpPr>
        <p:sp>
          <p:nvSpPr>
            <p:cNvPr id="30" name="object 30"/>
            <p:cNvSpPr/>
            <p:nvPr/>
          </p:nvSpPr>
          <p:spPr>
            <a:xfrm>
              <a:off x="3989070" y="5253990"/>
              <a:ext cx="2080260" cy="641350"/>
            </a:xfrm>
            <a:custGeom>
              <a:avLst/>
              <a:gdLst/>
              <a:ahLst/>
              <a:cxnLst/>
              <a:rect l="l" t="t" r="r" b="b"/>
              <a:pathLst>
                <a:path w="2080260" h="641350">
                  <a:moveTo>
                    <a:pt x="0" y="336804"/>
                  </a:moveTo>
                  <a:lnTo>
                    <a:pt x="0" y="641032"/>
                  </a:lnTo>
                </a:path>
                <a:path w="2080260" h="641350">
                  <a:moveTo>
                    <a:pt x="2079878" y="327660"/>
                  </a:moveTo>
                  <a:lnTo>
                    <a:pt x="2075688" y="601751"/>
                  </a:lnTo>
                </a:path>
                <a:path w="2080260" h="641350">
                  <a:moveTo>
                    <a:pt x="13715" y="346760"/>
                  </a:moveTo>
                  <a:lnTo>
                    <a:pt x="2077084" y="326136"/>
                  </a:lnTo>
                </a:path>
                <a:path w="2080260" h="641350">
                  <a:moveTo>
                    <a:pt x="1054607" y="0"/>
                  </a:moveTo>
                  <a:lnTo>
                    <a:pt x="1054607" y="344538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3176" y="4552188"/>
              <a:ext cx="4091939" cy="2040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8511" y="2238633"/>
          <a:ext cx="10018394" cy="4412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3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Parallel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3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Serial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8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70" dirty="0">
                          <a:latin typeface="Times New Roman"/>
                          <a:cs typeface="Times New Roman"/>
                        </a:rPr>
                        <a:t>bit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9" dirty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20" dirty="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45" dirty="0">
                          <a:latin typeface="Times New Roman"/>
                          <a:cs typeface="Times New Roman"/>
                        </a:rPr>
                        <a:t>path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45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5305" marR="526415">
                        <a:lnSpc>
                          <a:spcPts val="2430"/>
                        </a:lnSpc>
                        <a:spcBef>
                          <a:spcPts val="165"/>
                        </a:spcBef>
                      </a:pP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message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transmitted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60" dirty="0">
                          <a:latin typeface="Times New Roman"/>
                          <a:cs typeface="Times New Roman"/>
                        </a:rPr>
                        <a:t>same </a:t>
                      </a:r>
                      <a:r>
                        <a:rPr sz="1400" b="1" spc="290" dirty="0">
                          <a:latin typeface="Times New Roman"/>
                          <a:cs typeface="Times New Roman"/>
                        </a:rPr>
                        <a:t>time.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8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70" dirty="0">
                          <a:latin typeface="Times New Roman"/>
                          <a:cs typeface="Times New Roman"/>
                        </a:rPr>
                        <a:t>bit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45" dirty="0">
                          <a:latin typeface="Times New Roman"/>
                          <a:cs typeface="Times New Roman"/>
                        </a:rPr>
                        <a:t>message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transmitted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spc="3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sequence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5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time.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40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transmit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n-</a:t>
                      </a:r>
                      <a:r>
                        <a:rPr sz="1400" b="1" spc="250" dirty="0">
                          <a:latin typeface="Times New Roman"/>
                          <a:cs typeface="Times New Roman"/>
                        </a:rPr>
                        <a:t>bit,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n-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separate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wires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53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used.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n-</a:t>
                      </a:r>
                      <a:r>
                        <a:rPr sz="1400" b="1" spc="275" dirty="0">
                          <a:latin typeface="Times New Roman"/>
                          <a:cs typeface="Times New Roman"/>
                        </a:rPr>
                        <a:t>bit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3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transmitted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5" dirty="0"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0" dirty="0">
                          <a:latin typeface="Times New Roman"/>
                          <a:cs typeface="Times New Roman"/>
                        </a:rPr>
                        <a:t>wire.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190500">
                        <a:lnSpc>
                          <a:spcPts val="1864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Expensive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60" dirty="0">
                          <a:latin typeface="Times New Roman"/>
                          <a:cs typeface="Times New Roman"/>
                        </a:rPr>
                        <a:t>due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75" dirty="0">
                          <a:latin typeface="Times New Roman"/>
                          <a:cs typeface="Times New Roman"/>
                        </a:rPr>
                        <a:t>numbers</a:t>
                      </a:r>
                      <a:r>
                        <a:rPr sz="140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75" dirty="0">
                          <a:latin typeface="Times New Roman"/>
                          <a:cs typeface="Times New Roman"/>
                        </a:rPr>
                        <a:t>of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53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wires</a:t>
                      </a:r>
                      <a:r>
                        <a:rPr sz="1400" b="1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4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transmit.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64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Inexpensive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70" dirty="0">
                          <a:latin typeface="Times New Roman"/>
                          <a:cs typeface="Times New Roman"/>
                        </a:rPr>
                        <a:t>compare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75" dirty="0">
                          <a:latin typeface="Times New Roman"/>
                          <a:cs typeface="Times New Roman"/>
                        </a:rPr>
                        <a:t>parallel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because</a:t>
                      </a:r>
                      <a:r>
                        <a:rPr sz="140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wire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45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transmit.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6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faster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05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transmitted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53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wires.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60" dirty="0">
                          <a:latin typeface="Times New Roman"/>
                          <a:cs typeface="Times New Roman"/>
                        </a:rPr>
                        <a:t>Speed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slow</a:t>
                      </a:r>
                      <a:r>
                        <a:rPr sz="140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transmitted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57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wire.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40" dirty="0">
                          <a:latin typeface="Times New Roman"/>
                          <a:cs typeface="Times New Roman"/>
                        </a:rPr>
                        <a:t>Quite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60" dirty="0">
                          <a:latin typeface="Times New Roman"/>
                          <a:cs typeface="Times New Roman"/>
                        </a:rPr>
                        <a:t>difficult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9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5" dirty="0">
                          <a:latin typeface="Times New Roman"/>
                          <a:cs typeface="Times New Roman"/>
                        </a:rPr>
                        <a:t>upgrade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05" dirty="0">
                          <a:latin typeface="Times New Roman"/>
                          <a:cs typeface="Times New Roman"/>
                        </a:rPr>
                        <a:t>system.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60" dirty="0">
                          <a:latin typeface="Times New Roman"/>
                          <a:cs typeface="Times New Roman"/>
                        </a:rPr>
                        <a:t>Easy</a:t>
                      </a: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5" dirty="0">
                          <a:latin typeface="Times New Roman"/>
                          <a:cs typeface="Times New Roman"/>
                        </a:rPr>
                        <a:t>upgrade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system.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05" dirty="0">
                          <a:latin typeface="Times New Roman"/>
                          <a:cs typeface="Times New Roman"/>
                        </a:rPr>
                        <a:t>Suitable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distance.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305" dirty="0">
                          <a:latin typeface="Times New Roman"/>
                          <a:cs typeface="Times New Roman"/>
                        </a:rPr>
                        <a:t>Suitable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85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80" dirty="0">
                          <a:latin typeface="Times New Roman"/>
                          <a:cs typeface="Times New Roman"/>
                        </a:rPr>
                        <a:t>distance.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190500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405" dirty="0">
                          <a:latin typeface="Times New Roman"/>
                          <a:cs typeface="Times New Roman"/>
                        </a:rPr>
                        <a:t>EX-</a:t>
                      </a: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84" dirty="0">
                          <a:latin typeface="Times New Roman"/>
                          <a:cs typeface="Times New Roman"/>
                        </a:rPr>
                        <a:t>CPU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Memory.(Bus)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855"/>
                        </a:lnSpc>
                      </a:pPr>
                      <a:r>
                        <a:rPr sz="1600" b="1" spc="300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600" b="1" spc="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405" dirty="0">
                          <a:latin typeface="Times New Roman"/>
                          <a:cs typeface="Times New Roman"/>
                        </a:rPr>
                        <a:t>EX-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84" dirty="0">
                          <a:latin typeface="Times New Roman"/>
                          <a:cs typeface="Times New Roman"/>
                        </a:rPr>
                        <a:t>CPU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75" dirty="0">
                          <a:latin typeface="Times New Roman"/>
                          <a:cs typeface="Times New Roman"/>
                        </a:rPr>
                        <a:t>I/O.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Synchronous</a:t>
            </a:r>
            <a:r>
              <a:rPr spc="-190" dirty="0"/>
              <a:t> </a:t>
            </a:r>
            <a:r>
              <a:rPr spc="60" dirty="0"/>
              <a:t>Data</a:t>
            </a:r>
            <a:r>
              <a:rPr spc="-210" dirty="0"/>
              <a:t> </a:t>
            </a:r>
            <a:r>
              <a:rPr spc="-204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838" y="2213838"/>
            <a:ext cx="8998585" cy="43332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sender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  <a:tab pos="848994" algn="l"/>
                <a:tab pos="1437640" algn="l"/>
                <a:tab pos="2409825" algn="l"/>
                <a:tab pos="3829050" algn="l"/>
                <a:tab pos="4432300" algn="l"/>
                <a:tab pos="4965700" algn="l"/>
                <a:tab pos="5273675" algn="l"/>
                <a:tab pos="6060440" algn="l"/>
                <a:tab pos="6453505" algn="l"/>
                <a:tab pos="7424420" algn="l"/>
                <a:tab pos="8112125" algn="l"/>
                <a:tab pos="846264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long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distance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driven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frequency.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along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synchronization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2000">
              <a:latin typeface="Times New Roman"/>
              <a:cs typeface="Times New Roman"/>
            </a:endParaRPr>
          </a:p>
          <a:p>
            <a:pPr marL="355600" marR="889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receiver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decodes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synchronization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keep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transmitter</a:t>
            </a:r>
            <a:r>
              <a:rPr sz="200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sends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data,</a:t>
            </a:r>
            <a:r>
              <a:rPr sz="200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receiver</a:t>
            </a:r>
            <a:r>
              <a:rPr sz="200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counts</a:t>
            </a:r>
            <a:r>
              <a:rPr sz="200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bits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in the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 received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Furthermore,</a:t>
            </a:r>
            <a:r>
              <a:rPr sz="20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there</a:t>
            </a:r>
            <a:r>
              <a:rPr sz="2000" spc="3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are</a:t>
            </a:r>
            <a:r>
              <a:rPr sz="20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no</a:t>
            </a:r>
            <a:r>
              <a:rPr sz="2000" spc="2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gaps</a:t>
            </a:r>
            <a:r>
              <a:rPr sz="20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between</a:t>
            </a:r>
            <a:r>
              <a:rPr sz="2000" spc="2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data,</a:t>
            </a:r>
            <a:r>
              <a:rPr sz="2000" spc="3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that</a:t>
            </a:r>
            <a:r>
              <a:rPr sz="20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is,</a:t>
            </a:r>
            <a:r>
              <a:rPr sz="2000" spc="3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continuous</a:t>
            </a:r>
            <a:r>
              <a:rPr sz="20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transmission</a:t>
            </a:r>
            <a:r>
              <a:rPr sz="2000" spc="3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44444"/>
                </a:solidFill>
                <a:latin typeface="Times New Roman"/>
                <a:cs typeface="Times New Roman"/>
              </a:rPr>
              <a:t>till end.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method,</a:t>
            </a:r>
            <a:r>
              <a:rPr sz="200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timing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signals</a:t>
            </a:r>
            <a:r>
              <a:rPr sz="20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must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accurate</a:t>
            </a:r>
            <a:r>
              <a:rPr sz="20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efficiently.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Moreover,</a:t>
            </a:r>
            <a:r>
              <a:rPr sz="2000" spc="-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method</a:t>
            </a:r>
            <a:r>
              <a:rPr sz="20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faster</a:t>
            </a:r>
            <a:r>
              <a:rPr sz="2000" spc="-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than</a:t>
            </a:r>
            <a:r>
              <a:rPr sz="200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asynchronous</a:t>
            </a:r>
            <a:r>
              <a:rPr sz="20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4444"/>
                </a:solidFill>
                <a:latin typeface="Times New Roman"/>
                <a:cs typeface="Times New Roman"/>
              </a:rPr>
              <a:t>data</a:t>
            </a:r>
            <a:r>
              <a:rPr sz="20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transferring.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266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Asynchronous</a:t>
            </a:r>
            <a:r>
              <a:rPr spc="-210" dirty="0"/>
              <a:t> </a:t>
            </a:r>
            <a:r>
              <a:rPr spc="-80" dirty="0"/>
              <a:t>Parallel</a:t>
            </a:r>
            <a:r>
              <a:rPr spc="-210" dirty="0"/>
              <a:t> </a:t>
            </a:r>
            <a:r>
              <a:rPr spc="60" dirty="0"/>
              <a:t>Data</a:t>
            </a:r>
            <a:r>
              <a:rPr spc="-225" dirty="0"/>
              <a:t> </a:t>
            </a:r>
            <a:r>
              <a:rPr spc="-195" dirty="0"/>
              <a:t>Transfer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51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4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Asynchronous</a:t>
            </a:r>
            <a:r>
              <a:rPr spc="20" dirty="0"/>
              <a:t> </a:t>
            </a:r>
            <a:r>
              <a:rPr dirty="0"/>
              <a:t>parallel</a:t>
            </a:r>
            <a:r>
              <a:rPr spc="15" dirty="0"/>
              <a:t> </a:t>
            </a:r>
            <a:r>
              <a:rPr dirty="0"/>
              <a:t>data</a:t>
            </a:r>
            <a:r>
              <a:rPr spc="20" dirty="0"/>
              <a:t> </a:t>
            </a:r>
            <a:r>
              <a:rPr dirty="0"/>
              <a:t>transfer</a:t>
            </a:r>
            <a:r>
              <a:rPr spc="30" dirty="0"/>
              <a:t> </a:t>
            </a:r>
            <a:r>
              <a:rPr dirty="0"/>
              <a:t>between</a:t>
            </a:r>
            <a:r>
              <a:rPr spc="15" dirty="0"/>
              <a:t> </a:t>
            </a:r>
            <a:r>
              <a:rPr dirty="0"/>
              <a:t>two</a:t>
            </a:r>
            <a:r>
              <a:rPr spc="20" dirty="0"/>
              <a:t> </a:t>
            </a:r>
            <a:r>
              <a:rPr dirty="0"/>
              <a:t>independent</a:t>
            </a:r>
            <a:r>
              <a:rPr spc="30" dirty="0"/>
              <a:t> </a:t>
            </a:r>
            <a:r>
              <a:rPr dirty="0"/>
              <a:t>units</a:t>
            </a:r>
            <a:r>
              <a:rPr spc="20" dirty="0"/>
              <a:t> </a:t>
            </a:r>
            <a:r>
              <a:rPr dirty="0"/>
              <a:t>require</a:t>
            </a:r>
            <a:r>
              <a:rPr spc="25" dirty="0"/>
              <a:t> </a:t>
            </a:r>
            <a:r>
              <a:rPr spc="-10" dirty="0"/>
              <a:t>control</a:t>
            </a:r>
            <a:endParaRPr sz="1750">
              <a:latin typeface="Lucida Sans Unicode"/>
              <a:cs typeface="Lucida Sans Unicode"/>
            </a:endParaRPr>
          </a:p>
          <a:p>
            <a:pPr marL="355600" algn="just">
              <a:lnSpc>
                <a:spcPts val="2510"/>
              </a:lnSpc>
            </a:pPr>
            <a:r>
              <a:rPr dirty="0"/>
              <a:t>signals</a:t>
            </a:r>
            <a:r>
              <a:rPr spc="-6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synchronization</a:t>
            </a:r>
            <a:r>
              <a:rPr spc="-85" dirty="0"/>
              <a:t> </a:t>
            </a:r>
            <a:r>
              <a:rPr dirty="0"/>
              <a:t>during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spc="-10" dirty="0"/>
              <a:t>transfer.</a:t>
            </a:r>
          </a:p>
          <a:p>
            <a:pPr marL="355600" marR="7620" indent="-342900" algn="just">
              <a:lnSpc>
                <a:spcPts val="2330"/>
              </a:lnSpc>
              <a:spcBef>
                <a:spcPts val="675"/>
              </a:spcBef>
              <a:buClr>
                <a:srgbClr val="B83C68"/>
              </a:buClr>
              <a:buSzPct val="79545"/>
              <a:buAutoNum type="arabicPeriod"/>
              <a:tabLst>
                <a:tab pos="355600" algn="l"/>
              </a:tabLst>
            </a:pPr>
            <a:r>
              <a:rPr dirty="0"/>
              <a:t>One</a:t>
            </a:r>
            <a:r>
              <a:rPr spc="20" dirty="0"/>
              <a:t> </a:t>
            </a:r>
            <a:r>
              <a:rPr dirty="0"/>
              <a:t>way</a:t>
            </a:r>
            <a:r>
              <a:rPr spc="30" dirty="0"/>
              <a:t> </a:t>
            </a:r>
            <a:r>
              <a:rPr dirty="0"/>
              <a:t>is</a:t>
            </a:r>
            <a:r>
              <a:rPr spc="15" dirty="0"/>
              <a:t> </a:t>
            </a:r>
            <a:r>
              <a:rPr dirty="0"/>
              <a:t>by</a:t>
            </a:r>
            <a:r>
              <a:rPr spc="35" dirty="0"/>
              <a:t> </a:t>
            </a:r>
            <a:r>
              <a:rPr dirty="0"/>
              <a:t>means</a:t>
            </a:r>
            <a:r>
              <a:rPr spc="3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>
                <a:solidFill>
                  <a:srgbClr val="C00000"/>
                </a:solidFill>
              </a:rPr>
              <a:t>strobe</a:t>
            </a:r>
            <a:r>
              <a:rPr spc="3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pulse</a:t>
            </a:r>
            <a:r>
              <a:rPr spc="20" dirty="0">
                <a:solidFill>
                  <a:srgbClr val="C00000"/>
                </a:solidFill>
              </a:rPr>
              <a:t> </a:t>
            </a:r>
            <a:r>
              <a:rPr dirty="0"/>
              <a:t>which</a:t>
            </a:r>
            <a:r>
              <a:rPr spc="40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dirty="0"/>
              <a:t>supplied</a:t>
            </a:r>
            <a:r>
              <a:rPr spc="40" dirty="0"/>
              <a:t> </a:t>
            </a:r>
            <a:r>
              <a:rPr dirty="0"/>
              <a:t>by</a:t>
            </a:r>
            <a:r>
              <a:rPr spc="35" dirty="0"/>
              <a:t> </a:t>
            </a:r>
            <a:r>
              <a:rPr dirty="0"/>
              <a:t>one</a:t>
            </a:r>
            <a:r>
              <a:rPr spc="2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the</a:t>
            </a:r>
            <a:r>
              <a:rPr spc="30" dirty="0"/>
              <a:t> </a:t>
            </a:r>
            <a:r>
              <a:rPr dirty="0"/>
              <a:t>units</a:t>
            </a:r>
            <a:r>
              <a:rPr spc="10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spc="-10" dirty="0"/>
              <a:t>other </a:t>
            </a:r>
            <a:r>
              <a:rPr dirty="0"/>
              <a:t>unit</a:t>
            </a:r>
            <a:r>
              <a:rPr spc="-45" dirty="0"/>
              <a:t> </a:t>
            </a:r>
            <a:r>
              <a:rPr dirty="0"/>
              <a:t>when</a:t>
            </a:r>
            <a:r>
              <a:rPr spc="-30" dirty="0"/>
              <a:t> </a:t>
            </a:r>
            <a:r>
              <a:rPr dirty="0"/>
              <a:t>transfer</a:t>
            </a:r>
            <a:r>
              <a:rPr spc="-25" dirty="0"/>
              <a:t> </a:t>
            </a:r>
            <a:r>
              <a:rPr dirty="0"/>
              <a:t>has</a:t>
            </a:r>
            <a:r>
              <a:rPr spc="-3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20" dirty="0"/>
              <a:t>occur.</a:t>
            </a:r>
            <a:r>
              <a:rPr spc="-70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method</a:t>
            </a:r>
            <a:r>
              <a:rPr spc="-2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known</a:t>
            </a:r>
            <a:r>
              <a:rPr spc="-35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dirty="0"/>
              <a:t>“</a:t>
            </a:r>
            <a:r>
              <a:rPr dirty="0">
                <a:solidFill>
                  <a:srgbClr val="C00000"/>
                </a:solidFill>
              </a:rPr>
              <a:t>Strobe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Control</a:t>
            </a:r>
            <a:r>
              <a:rPr spc="-10" dirty="0"/>
              <a:t>”.</a:t>
            </a:r>
          </a:p>
          <a:p>
            <a:pPr marL="355600" marR="5080" indent="-342900" algn="just">
              <a:lnSpc>
                <a:spcPct val="89600"/>
              </a:lnSpc>
              <a:spcBef>
                <a:spcPts val="1025"/>
              </a:spcBef>
              <a:buClr>
                <a:srgbClr val="B83C68"/>
              </a:buClr>
              <a:buSzPct val="79545"/>
              <a:buAutoNum type="arabicPeriod"/>
              <a:tabLst>
                <a:tab pos="355600" algn="l"/>
              </a:tabLst>
            </a:pPr>
            <a:r>
              <a:rPr dirty="0"/>
              <a:t>Another</a:t>
            </a:r>
            <a:r>
              <a:rPr spc="30" dirty="0"/>
              <a:t> </a:t>
            </a:r>
            <a:r>
              <a:rPr dirty="0"/>
              <a:t>method</a:t>
            </a:r>
            <a:r>
              <a:rPr spc="45" dirty="0"/>
              <a:t> </a:t>
            </a:r>
            <a:r>
              <a:rPr dirty="0"/>
              <a:t>commonly</a:t>
            </a:r>
            <a:r>
              <a:rPr spc="45" dirty="0"/>
              <a:t> </a:t>
            </a:r>
            <a:r>
              <a:rPr dirty="0"/>
              <a:t>used</a:t>
            </a:r>
            <a:r>
              <a:rPr spc="40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dirty="0"/>
              <a:t>accompany</a:t>
            </a:r>
            <a:r>
              <a:rPr spc="55" dirty="0"/>
              <a:t> </a:t>
            </a:r>
            <a:r>
              <a:rPr dirty="0"/>
              <a:t>each</a:t>
            </a:r>
            <a:r>
              <a:rPr spc="40" dirty="0"/>
              <a:t> </a:t>
            </a:r>
            <a:r>
              <a:rPr dirty="0"/>
              <a:t>data</a:t>
            </a:r>
            <a:r>
              <a:rPr spc="35" dirty="0"/>
              <a:t> </a:t>
            </a:r>
            <a:r>
              <a:rPr dirty="0"/>
              <a:t>item</a:t>
            </a:r>
            <a:r>
              <a:rPr spc="15" dirty="0"/>
              <a:t> </a:t>
            </a:r>
            <a:r>
              <a:rPr dirty="0"/>
              <a:t>being</a:t>
            </a:r>
            <a:r>
              <a:rPr spc="45" dirty="0"/>
              <a:t> </a:t>
            </a:r>
            <a:r>
              <a:rPr spc="-10" dirty="0"/>
              <a:t>transferred </a:t>
            </a:r>
            <a:r>
              <a:rPr dirty="0"/>
              <a:t>with</a:t>
            </a:r>
            <a:r>
              <a:rPr spc="509" dirty="0"/>
              <a:t> </a:t>
            </a:r>
            <a:r>
              <a:rPr dirty="0"/>
              <a:t>a</a:t>
            </a:r>
            <a:r>
              <a:rPr spc="505" dirty="0"/>
              <a:t> </a:t>
            </a:r>
            <a:r>
              <a:rPr dirty="0"/>
              <a:t>control</a:t>
            </a:r>
            <a:r>
              <a:rPr spc="509" dirty="0"/>
              <a:t> </a:t>
            </a:r>
            <a:r>
              <a:rPr dirty="0"/>
              <a:t>signal</a:t>
            </a:r>
            <a:r>
              <a:rPr spc="509" dirty="0"/>
              <a:t> </a:t>
            </a:r>
            <a:r>
              <a:rPr dirty="0"/>
              <a:t>that</a:t>
            </a:r>
            <a:r>
              <a:rPr spc="505" dirty="0"/>
              <a:t> </a:t>
            </a:r>
            <a:r>
              <a:rPr dirty="0"/>
              <a:t>indicates</a:t>
            </a:r>
            <a:r>
              <a:rPr spc="509" dirty="0"/>
              <a:t> </a:t>
            </a:r>
            <a:r>
              <a:rPr dirty="0"/>
              <a:t>the</a:t>
            </a:r>
            <a:r>
              <a:rPr spc="484" dirty="0"/>
              <a:t> </a:t>
            </a:r>
            <a:r>
              <a:rPr dirty="0"/>
              <a:t>presence</a:t>
            </a:r>
            <a:r>
              <a:rPr spc="505" dirty="0"/>
              <a:t> </a:t>
            </a:r>
            <a:r>
              <a:rPr dirty="0"/>
              <a:t>of</a:t>
            </a:r>
            <a:r>
              <a:rPr spc="505" dirty="0"/>
              <a:t> </a:t>
            </a:r>
            <a:r>
              <a:rPr dirty="0"/>
              <a:t>data</a:t>
            </a:r>
            <a:r>
              <a:rPr spc="509" dirty="0"/>
              <a:t> </a:t>
            </a:r>
            <a:r>
              <a:rPr dirty="0"/>
              <a:t>in</a:t>
            </a:r>
            <a:r>
              <a:rPr spc="509" dirty="0"/>
              <a:t> </a:t>
            </a:r>
            <a:r>
              <a:rPr dirty="0"/>
              <a:t>the</a:t>
            </a:r>
            <a:r>
              <a:rPr spc="505" dirty="0"/>
              <a:t> </a:t>
            </a:r>
            <a:r>
              <a:rPr dirty="0"/>
              <a:t>bus.</a:t>
            </a:r>
            <a:r>
              <a:rPr spc="500" dirty="0"/>
              <a:t> </a:t>
            </a:r>
            <a:r>
              <a:rPr dirty="0"/>
              <a:t>The</a:t>
            </a:r>
            <a:r>
              <a:rPr spc="500" dirty="0"/>
              <a:t> </a:t>
            </a:r>
            <a:r>
              <a:rPr spc="-20" dirty="0"/>
              <a:t>unit </a:t>
            </a:r>
            <a:r>
              <a:rPr dirty="0"/>
              <a:t>receiving</a:t>
            </a:r>
            <a:r>
              <a:rPr spc="4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data</a:t>
            </a:r>
            <a:r>
              <a:rPr spc="35" dirty="0"/>
              <a:t> </a:t>
            </a:r>
            <a:r>
              <a:rPr dirty="0"/>
              <a:t>item</a:t>
            </a:r>
            <a:r>
              <a:rPr spc="20" dirty="0"/>
              <a:t> </a:t>
            </a:r>
            <a:r>
              <a:rPr dirty="0"/>
              <a:t>responds</a:t>
            </a:r>
            <a:r>
              <a:rPr spc="30" dirty="0"/>
              <a:t> </a:t>
            </a:r>
            <a:r>
              <a:rPr dirty="0"/>
              <a:t>with</a:t>
            </a:r>
            <a:r>
              <a:rPr spc="40" dirty="0"/>
              <a:t> </a:t>
            </a:r>
            <a:r>
              <a:rPr dirty="0"/>
              <a:t>another</a:t>
            </a:r>
            <a:r>
              <a:rPr spc="40" dirty="0"/>
              <a:t> </a:t>
            </a:r>
            <a:r>
              <a:rPr dirty="0">
                <a:solidFill>
                  <a:srgbClr val="006FC0"/>
                </a:solidFill>
              </a:rPr>
              <a:t>signal</a:t>
            </a:r>
            <a:r>
              <a:rPr spc="1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to</a:t>
            </a:r>
            <a:r>
              <a:rPr spc="3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acknowledge</a:t>
            </a:r>
            <a:r>
              <a:rPr spc="40" dirty="0">
                <a:solidFill>
                  <a:srgbClr val="006FC0"/>
                </a:solidFill>
              </a:rPr>
              <a:t> </a:t>
            </a:r>
            <a:r>
              <a:rPr dirty="0"/>
              <a:t>receipt</a:t>
            </a:r>
            <a:r>
              <a:rPr spc="4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spc="-25" dirty="0"/>
              <a:t>the </a:t>
            </a:r>
            <a:r>
              <a:rPr dirty="0"/>
              <a:t>data.</a:t>
            </a:r>
            <a:r>
              <a:rPr spc="335" dirty="0"/>
              <a:t> </a:t>
            </a:r>
            <a:r>
              <a:rPr dirty="0"/>
              <a:t>This</a:t>
            </a:r>
            <a:r>
              <a:rPr spc="350" dirty="0"/>
              <a:t> </a:t>
            </a:r>
            <a:r>
              <a:rPr dirty="0"/>
              <a:t>method</a:t>
            </a:r>
            <a:r>
              <a:rPr spc="335" dirty="0"/>
              <a:t> </a:t>
            </a:r>
            <a:r>
              <a:rPr dirty="0"/>
              <a:t>of</a:t>
            </a:r>
            <a:r>
              <a:rPr spc="335" dirty="0"/>
              <a:t> </a:t>
            </a:r>
            <a:r>
              <a:rPr dirty="0"/>
              <a:t>data</a:t>
            </a:r>
            <a:r>
              <a:rPr spc="335" dirty="0"/>
              <a:t> </a:t>
            </a:r>
            <a:r>
              <a:rPr dirty="0"/>
              <a:t>transfer</a:t>
            </a:r>
            <a:r>
              <a:rPr spc="345" dirty="0"/>
              <a:t> </a:t>
            </a:r>
            <a:r>
              <a:rPr dirty="0"/>
              <a:t>between</a:t>
            </a:r>
            <a:r>
              <a:rPr spc="340" dirty="0"/>
              <a:t> </a:t>
            </a:r>
            <a:r>
              <a:rPr dirty="0"/>
              <a:t>two</a:t>
            </a:r>
            <a:r>
              <a:rPr spc="345" dirty="0"/>
              <a:t> </a:t>
            </a:r>
            <a:r>
              <a:rPr dirty="0"/>
              <a:t>independent</a:t>
            </a:r>
            <a:r>
              <a:rPr spc="350" dirty="0"/>
              <a:t> </a:t>
            </a:r>
            <a:r>
              <a:rPr dirty="0"/>
              <a:t>units</a:t>
            </a:r>
            <a:r>
              <a:rPr spc="340" dirty="0"/>
              <a:t> </a:t>
            </a:r>
            <a:r>
              <a:rPr dirty="0"/>
              <a:t>is</a:t>
            </a:r>
            <a:r>
              <a:rPr spc="335" dirty="0"/>
              <a:t> </a:t>
            </a:r>
            <a:r>
              <a:rPr dirty="0"/>
              <a:t>said</a:t>
            </a:r>
            <a:r>
              <a:rPr spc="335" dirty="0"/>
              <a:t> </a:t>
            </a:r>
            <a:r>
              <a:rPr dirty="0"/>
              <a:t>to</a:t>
            </a:r>
            <a:r>
              <a:rPr spc="345" dirty="0"/>
              <a:t> </a:t>
            </a:r>
            <a:r>
              <a:rPr spc="-25" dirty="0"/>
              <a:t>be </a:t>
            </a:r>
            <a:r>
              <a:rPr spc="-10" dirty="0"/>
              <a:t>“</a:t>
            </a:r>
            <a:r>
              <a:rPr spc="-10" dirty="0">
                <a:solidFill>
                  <a:srgbClr val="C00000"/>
                </a:solidFill>
              </a:rPr>
              <a:t>Handshaking</a:t>
            </a:r>
            <a:r>
              <a:rPr spc="-10" dirty="0"/>
              <a:t>”.</a:t>
            </a: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>
                <a:solidFill>
                  <a:srgbClr val="000000"/>
                </a:solidFill>
              </a:rPr>
              <a:t>Here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consider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transmitting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unit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Source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receiving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unit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Destination</a:t>
            </a:r>
            <a:r>
              <a:rPr spc="-10" dirty="0">
                <a:solidFill>
                  <a:srgbClr val="000000"/>
                </a:solidFill>
              </a:rPr>
              <a:t>.</a:t>
            </a:r>
            <a:endParaRPr sz="1750">
              <a:latin typeface="Lucida Sans Unicode"/>
              <a:cs typeface="Lucida Sans Unicode"/>
            </a:endParaRPr>
          </a:p>
          <a:p>
            <a:pPr marL="355600" marR="7620" indent="-342900">
              <a:lnSpc>
                <a:spcPts val="238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The</a:t>
            </a:r>
            <a:r>
              <a:rPr spc="130" dirty="0"/>
              <a:t> </a:t>
            </a:r>
            <a:r>
              <a:rPr dirty="0"/>
              <a:t>sequence</a:t>
            </a:r>
            <a:r>
              <a:rPr spc="135" dirty="0"/>
              <a:t> </a:t>
            </a:r>
            <a:r>
              <a:rPr dirty="0"/>
              <a:t>of</a:t>
            </a:r>
            <a:r>
              <a:rPr spc="130" dirty="0"/>
              <a:t> </a:t>
            </a:r>
            <a:r>
              <a:rPr dirty="0"/>
              <a:t>control</a:t>
            </a:r>
            <a:r>
              <a:rPr spc="140" dirty="0"/>
              <a:t> </a:t>
            </a:r>
            <a:r>
              <a:rPr dirty="0"/>
              <a:t>during</a:t>
            </a:r>
            <a:r>
              <a:rPr spc="140" dirty="0"/>
              <a:t> </a:t>
            </a:r>
            <a:r>
              <a:rPr dirty="0"/>
              <a:t>an</a:t>
            </a:r>
            <a:r>
              <a:rPr spc="140" dirty="0"/>
              <a:t> </a:t>
            </a:r>
            <a:r>
              <a:rPr dirty="0"/>
              <a:t>asynchronous</a:t>
            </a:r>
            <a:r>
              <a:rPr spc="140" dirty="0"/>
              <a:t> </a:t>
            </a:r>
            <a:r>
              <a:rPr dirty="0"/>
              <a:t>transfer</a:t>
            </a:r>
            <a:r>
              <a:rPr spc="135" dirty="0"/>
              <a:t> </a:t>
            </a:r>
            <a:r>
              <a:rPr dirty="0"/>
              <a:t>depends</a:t>
            </a:r>
            <a:r>
              <a:rPr spc="130" dirty="0"/>
              <a:t> </a:t>
            </a:r>
            <a:r>
              <a:rPr dirty="0"/>
              <a:t>on</a:t>
            </a:r>
            <a:r>
              <a:rPr spc="140" dirty="0"/>
              <a:t> </a:t>
            </a:r>
            <a:r>
              <a:rPr dirty="0"/>
              <a:t>whether</a:t>
            </a:r>
            <a:r>
              <a:rPr spc="135" dirty="0"/>
              <a:t> </a:t>
            </a:r>
            <a:r>
              <a:rPr spc="-25" dirty="0"/>
              <a:t>the </a:t>
            </a:r>
            <a:r>
              <a:rPr dirty="0">
                <a:solidFill>
                  <a:srgbClr val="006FC0"/>
                </a:solidFill>
              </a:rPr>
              <a:t>transfer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is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initiated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by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spc="-3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source</a:t>
            </a:r>
            <a:r>
              <a:rPr spc="-3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or</a:t>
            </a:r>
            <a:r>
              <a:rPr spc="-2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by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spc="-3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destination.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So,</a:t>
            </a:r>
            <a:r>
              <a:rPr spc="-45" dirty="0"/>
              <a:t> </a:t>
            </a:r>
            <a:r>
              <a:rPr dirty="0"/>
              <a:t>it</a:t>
            </a:r>
            <a:r>
              <a:rPr spc="-4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be</a:t>
            </a:r>
            <a:r>
              <a:rPr spc="-40" dirty="0"/>
              <a:t> </a:t>
            </a:r>
            <a:r>
              <a:rPr dirty="0"/>
              <a:t>further</a:t>
            </a:r>
            <a:r>
              <a:rPr spc="-25" dirty="0"/>
              <a:t> </a:t>
            </a:r>
            <a:r>
              <a:rPr dirty="0"/>
              <a:t>divided</a:t>
            </a:r>
            <a:r>
              <a:rPr spc="-35" dirty="0"/>
              <a:t> </a:t>
            </a:r>
            <a:r>
              <a:rPr dirty="0"/>
              <a:t>as</a:t>
            </a:r>
            <a:r>
              <a:rPr spc="-45" dirty="0"/>
              <a:t> </a:t>
            </a:r>
            <a:r>
              <a:rPr dirty="0">
                <a:solidFill>
                  <a:srgbClr val="C00000"/>
                </a:solidFill>
              </a:rPr>
              <a:t>source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initiated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destination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initiated.</a:t>
            </a:r>
            <a:endParaRPr sz="17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51" y="2602992"/>
            <a:ext cx="8209788" cy="3915155"/>
          </a:xfrm>
          <a:prstGeom prst="rect">
            <a:avLst/>
          </a:prstGeom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Source</a:t>
            </a:r>
            <a:r>
              <a:rPr spc="-245" dirty="0"/>
              <a:t> </a:t>
            </a:r>
            <a:r>
              <a:rPr spc="-125" dirty="0"/>
              <a:t>Initiated</a:t>
            </a:r>
            <a:r>
              <a:rPr spc="-250" dirty="0"/>
              <a:t> </a:t>
            </a:r>
            <a:r>
              <a:rPr spc="-140" dirty="0"/>
              <a:t>Strobe</a:t>
            </a:r>
            <a:r>
              <a:rPr spc="-254" dirty="0"/>
              <a:t> </a:t>
            </a:r>
            <a:r>
              <a:rPr spc="-10" dirty="0"/>
              <a:t>controlled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432" y="2197074"/>
            <a:ext cx="5821045" cy="44462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source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places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brief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ensure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settle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steady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activates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pulse.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 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strobe control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remains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sufficient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allow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removes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disables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pulse.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disabled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enabled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again.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96100" y="2298192"/>
            <a:ext cx="4360545" cy="4255135"/>
            <a:chOff x="6896100" y="2298192"/>
            <a:chExt cx="4360545" cy="4255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2298192"/>
              <a:ext cx="4360163" cy="42550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16874" y="4239006"/>
              <a:ext cx="1143000" cy="1819275"/>
            </a:xfrm>
            <a:custGeom>
              <a:avLst/>
              <a:gdLst/>
              <a:ahLst/>
              <a:cxnLst/>
              <a:rect l="l" t="t" r="r" b="b"/>
              <a:pathLst>
                <a:path w="1143000" h="1819275">
                  <a:moveTo>
                    <a:pt x="0" y="1819275"/>
                  </a:moveTo>
                  <a:lnTo>
                    <a:pt x="0" y="38100"/>
                  </a:lnTo>
                </a:path>
                <a:path w="1143000" h="1819275">
                  <a:moveTo>
                    <a:pt x="1143000" y="1781175"/>
                  </a:moveTo>
                  <a:lnTo>
                    <a:pt x="1143000" y="0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19" y="2183104"/>
            <a:ext cx="5246370" cy="4318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transfer.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activates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strobe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pulse,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informing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receive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informing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remain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enough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accept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disables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strobe.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removes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  data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bus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interval.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Destination</a:t>
            </a:r>
            <a:r>
              <a:rPr spc="-235" dirty="0"/>
              <a:t> </a:t>
            </a:r>
            <a:r>
              <a:rPr spc="-125" dirty="0"/>
              <a:t>Initiated</a:t>
            </a:r>
            <a:r>
              <a:rPr spc="-245" dirty="0"/>
              <a:t> </a:t>
            </a:r>
            <a:r>
              <a:rPr spc="-140" dirty="0"/>
              <a:t>Strobe</a:t>
            </a:r>
            <a:r>
              <a:rPr spc="-254" dirty="0"/>
              <a:t> </a:t>
            </a:r>
            <a:r>
              <a:rPr spc="-10" dirty="0"/>
              <a:t>controlled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66916" y="2442972"/>
            <a:ext cx="4901565" cy="4262755"/>
            <a:chOff x="6566916" y="2442972"/>
            <a:chExt cx="4901565" cy="42627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6916" y="2442972"/>
              <a:ext cx="4901183" cy="42626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01406" y="4086605"/>
              <a:ext cx="1353820" cy="1781175"/>
            </a:xfrm>
            <a:custGeom>
              <a:avLst/>
              <a:gdLst/>
              <a:ahLst/>
              <a:cxnLst/>
              <a:rect l="l" t="t" r="r" b="b"/>
              <a:pathLst>
                <a:path w="1353820" h="1781175">
                  <a:moveTo>
                    <a:pt x="0" y="1781175"/>
                  </a:moveTo>
                  <a:lnTo>
                    <a:pt x="0" y="0"/>
                  </a:lnTo>
                </a:path>
                <a:path w="1353820" h="1781175">
                  <a:moveTo>
                    <a:pt x="1353312" y="1781175"/>
                  </a:moveTo>
                  <a:lnTo>
                    <a:pt x="1353312" y="0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1518" y="4744973"/>
              <a:ext cx="203200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841" y="2249905"/>
            <a:ext cx="8997315" cy="4305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10000"/>
              </a:lnSpc>
              <a:spcBef>
                <a:spcPts val="1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computer,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memory-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write</a:t>
            </a:r>
            <a:r>
              <a:rPr sz="2400" spc="4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4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r>
              <a:rPr sz="24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source,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CPU, places 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 on 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informs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 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destination,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operation.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1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strobe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memory-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read</a:t>
            </a:r>
            <a:r>
              <a:rPr sz="24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CPU,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inform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selected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1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transfer</a:t>
            </a:r>
            <a:r>
              <a:rPr sz="2400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400" spc="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between</a:t>
            </a:r>
            <a:r>
              <a:rPr sz="24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CPU</a:t>
            </a:r>
            <a:r>
              <a:rPr sz="2400" spc="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4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interface</a:t>
            </a:r>
            <a:r>
              <a:rPr sz="2400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2400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400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similar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strobe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transfer.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217" y="2296795"/>
            <a:ext cx="8167370" cy="404495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Disadvantage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2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knowing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actually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 the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2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4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4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4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actually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the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7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solves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Handshaking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6111" y="2205583"/>
            <a:ext cx="9148445" cy="27952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transfer.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introduce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second</a:t>
            </a:r>
            <a:r>
              <a:rPr sz="2000" spc="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r>
              <a:rPr sz="2000" spc="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signal</a:t>
            </a:r>
            <a:r>
              <a:rPr sz="2000" spc="2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line</a:t>
            </a:r>
            <a:r>
              <a:rPr sz="2000" spc="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reply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transfer.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it,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flow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source.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accepted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not.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3176" y="5198362"/>
            <a:ext cx="5436108" cy="158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1" y="6078118"/>
            <a:ext cx="1960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Data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accepted/Ready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for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data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695" y="2215642"/>
            <a:ext cx="5501005" cy="2076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55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19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9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900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valid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",</a:t>
            </a:r>
            <a:r>
              <a:rPr sz="19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9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source</a:t>
            </a:r>
            <a:r>
              <a:rPr sz="1900" spc="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900" spc="3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accepted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",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 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destination 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994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source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initiates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transfer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by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placing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the </a:t>
            </a:r>
            <a:r>
              <a:rPr sz="1900" spc="-20" dirty="0">
                <a:latin typeface="Times New Roman"/>
                <a:cs typeface="Times New Roman"/>
              </a:rPr>
              <a:t>bus.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Then enable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valid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signal.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8646" y="3986910"/>
            <a:ext cx="5156200" cy="5461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715">
              <a:lnSpc>
                <a:spcPts val="1820"/>
              </a:lnSpc>
              <a:spcBef>
                <a:spcPts val="540"/>
              </a:spcBef>
              <a:tabLst>
                <a:tab pos="567055" algn="l"/>
                <a:tab pos="1148080" algn="l"/>
                <a:tab pos="2167255" algn="l"/>
                <a:tab pos="2921635" algn="l"/>
                <a:tab pos="3260725" algn="l"/>
                <a:tab pos="3855085" algn="l"/>
                <a:tab pos="4901565" algn="l"/>
              </a:tabLst>
            </a:pP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accepted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activated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accepts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695" y="4576698"/>
            <a:ext cx="5501640" cy="21907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7620" indent="-343535" algn="just">
              <a:lnSpc>
                <a:spcPts val="1820"/>
              </a:lnSpc>
              <a:spcBef>
                <a:spcPts val="5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19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9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disables</a:t>
            </a:r>
            <a:r>
              <a:rPr sz="19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9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19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invalidates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2055"/>
              </a:lnSpc>
              <a:spcBef>
                <a:spcPts val="570"/>
              </a:spcBef>
            </a:pPr>
            <a:r>
              <a:rPr sz="150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900" spc="1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this,</a:t>
            </a:r>
            <a:r>
              <a:rPr sz="19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1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1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disables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1900">
              <a:latin typeface="Times New Roman"/>
              <a:cs typeface="Times New Roman"/>
            </a:endParaRPr>
          </a:p>
          <a:p>
            <a:pPr marL="355600" algn="just">
              <a:lnSpc>
                <a:spcPts val="2055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accepted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initial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820"/>
              </a:lnSpc>
              <a:spcBef>
                <a:spcPts val="985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19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19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9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send</a:t>
            </a:r>
            <a:r>
              <a:rPr sz="19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9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item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shows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readiness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accept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disabling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accepted signal.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08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Source</a:t>
            </a:r>
            <a:r>
              <a:rPr spc="-235" dirty="0"/>
              <a:t> </a:t>
            </a:r>
            <a:r>
              <a:rPr spc="-125" dirty="0"/>
              <a:t>Initiated</a:t>
            </a:r>
            <a:r>
              <a:rPr spc="-245" dirty="0"/>
              <a:t> </a:t>
            </a:r>
            <a:r>
              <a:rPr spc="-35" dirty="0"/>
              <a:t>Handshaking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672071" y="2295142"/>
            <a:ext cx="4715510" cy="4563110"/>
            <a:chOff x="6672071" y="2295142"/>
            <a:chExt cx="4715510" cy="45631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2071" y="2295142"/>
              <a:ext cx="4715256" cy="45628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5265" y="3275838"/>
              <a:ext cx="1214755" cy="887730"/>
            </a:xfrm>
            <a:custGeom>
              <a:avLst/>
              <a:gdLst/>
              <a:ahLst/>
              <a:cxnLst/>
              <a:rect l="l" t="t" r="r" b="b"/>
              <a:pathLst>
                <a:path w="1214754" h="887729">
                  <a:moveTo>
                    <a:pt x="0" y="857250"/>
                  </a:moveTo>
                  <a:lnTo>
                    <a:pt x="0" y="0"/>
                  </a:lnTo>
                </a:path>
                <a:path w="1214754" h="887729">
                  <a:moveTo>
                    <a:pt x="1214627" y="887730"/>
                  </a:moveTo>
                  <a:lnTo>
                    <a:pt x="1214627" y="30479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40392" y="3573018"/>
              <a:ext cx="571500" cy="76200"/>
            </a:xfrm>
            <a:custGeom>
              <a:avLst/>
              <a:gdLst/>
              <a:ahLst/>
              <a:cxnLst/>
              <a:rect l="l" t="t" r="r" b="b"/>
              <a:pathLst>
                <a:path w="571500" h="76200">
                  <a:moveTo>
                    <a:pt x="495300" y="0"/>
                  </a:moveTo>
                  <a:lnTo>
                    <a:pt x="495300" y="76200"/>
                  </a:lnTo>
                  <a:lnTo>
                    <a:pt x="552450" y="47625"/>
                  </a:lnTo>
                  <a:lnTo>
                    <a:pt x="513206" y="47625"/>
                  </a:lnTo>
                  <a:lnTo>
                    <a:pt x="517525" y="43307"/>
                  </a:lnTo>
                  <a:lnTo>
                    <a:pt x="517525" y="32893"/>
                  </a:lnTo>
                  <a:lnTo>
                    <a:pt x="513206" y="28575"/>
                  </a:lnTo>
                  <a:lnTo>
                    <a:pt x="552450" y="28575"/>
                  </a:lnTo>
                  <a:lnTo>
                    <a:pt x="495300" y="0"/>
                  </a:lnTo>
                  <a:close/>
                </a:path>
                <a:path w="571500" h="76200">
                  <a:moveTo>
                    <a:pt x="495300" y="28575"/>
                  </a:moveTo>
                  <a:lnTo>
                    <a:pt x="4317" y="28575"/>
                  </a:lnTo>
                  <a:lnTo>
                    <a:pt x="0" y="32893"/>
                  </a:lnTo>
                  <a:lnTo>
                    <a:pt x="0" y="43307"/>
                  </a:lnTo>
                  <a:lnTo>
                    <a:pt x="4317" y="47625"/>
                  </a:lnTo>
                  <a:lnTo>
                    <a:pt x="495300" y="47625"/>
                  </a:lnTo>
                  <a:lnTo>
                    <a:pt x="495300" y="28575"/>
                  </a:lnTo>
                  <a:close/>
                </a:path>
                <a:path w="571500" h="76200">
                  <a:moveTo>
                    <a:pt x="552450" y="28575"/>
                  </a:moveTo>
                  <a:lnTo>
                    <a:pt x="513206" y="28575"/>
                  </a:lnTo>
                  <a:lnTo>
                    <a:pt x="517525" y="32893"/>
                  </a:lnTo>
                  <a:lnTo>
                    <a:pt x="517525" y="43307"/>
                  </a:lnTo>
                  <a:lnTo>
                    <a:pt x="513206" y="47625"/>
                  </a:lnTo>
                  <a:lnTo>
                    <a:pt x="552450" y="47625"/>
                  </a:lnTo>
                  <a:lnTo>
                    <a:pt x="571500" y="38100"/>
                  </a:lnTo>
                  <a:lnTo>
                    <a:pt x="552450" y="28575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1173" y="3573018"/>
              <a:ext cx="190500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695" y="2216276"/>
            <a:ext cx="5367020" cy="44469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6985" indent="-343535" algn="just">
              <a:lnSpc>
                <a:spcPts val="1820"/>
              </a:lnSpc>
              <a:spcBef>
                <a:spcPts val="5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7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9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valid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",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generated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unit,</a:t>
            </a:r>
            <a:r>
              <a:rPr sz="19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ready</a:t>
            </a:r>
            <a:r>
              <a:rPr sz="19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900" spc="2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generated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100"/>
              </a:lnSpc>
              <a:spcBef>
                <a:spcPts val="1015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9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19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destination,</a:t>
            </a:r>
            <a:r>
              <a:rPr sz="19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19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source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does not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place data on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 bus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until it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receives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unit.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data.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Places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latin typeface="Times New Roman"/>
                <a:cs typeface="Times New Roman"/>
              </a:rPr>
              <a:t>Then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enable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data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valid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signal.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accepts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1900">
              <a:latin typeface="Times New Roman"/>
              <a:cs typeface="Times New Roman"/>
            </a:endParaRPr>
          </a:p>
          <a:p>
            <a:pPr marL="355600" marR="6350" indent="-343535">
              <a:lnSpc>
                <a:spcPts val="1820"/>
              </a:lnSpc>
              <a:spcBef>
                <a:spcPts val="985"/>
              </a:spcBef>
              <a:tabLst>
                <a:tab pos="354965" algn="l"/>
                <a:tab pos="987425" algn="l"/>
                <a:tab pos="1419225" algn="l"/>
                <a:tab pos="2611120" algn="l"/>
                <a:tab pos="3428365" algn="l"/>
                <a:tab pos="3859529" algn="l"/>
                <a:tab pos="4531360" algn="l"/>
                <a:tab pos="4950460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destination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disable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acceptance.</a:t>
            </a:r>
            <a:endParaRPr sz="19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1015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9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19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disable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valid</a:t>
            </a:r>
            <a:r>
              <a:rPr sz="19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9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invalidate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goes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initial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state.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08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Destination</a:t>
            </a:r>
            <a:r>
              <a:rPr spc="-229" dirty="0"/>
              <a:t> </a:t>
            </a:r>
            <a:r>
              <a:rPr spc="-125" dirty="0"/>
              <a:t>Initiated</a:t>
            </a:r>
            <a:r>
              <a:rPr spc="-240" dirty="0"/>
              <a:t> </a:t>
            </a:r>
            <a:r>
              <a:rPr spc="-35" dirty="0"/>
              <a:t>Handshaking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89776" y="2363722"/>
            <a:ext cx="4859020" cy="4381500"/>
            <a:chOff x="6589776" y="2363722"/>
            <a:chExt cx="4859020" cy="4381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9776" y="2363722"/>
              <a:ext cx="4858512" cy="43814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13570" y="3096006"/>
              <a:ext cx="675640" cy="1753870"/>
            </a:xfrm>
            <a:custGeom>
              <a:avLst/>
              <a:gdLst/>
              <a:ahLst/>
              <a:cxnLst/>
              <a:rect l="l" t="t" r="r" b="b"/>
              <a:pathLst>
                <a:path w="675640" h="1753870">
                  <a:moveTo>
                    <a:pt x="0" y="1733550"/>
                  </a:moveTo>
                  <a:lnTo>
                    <a:pt x="0" y="0"/>
                  </a:lnTo>
                </a:path>
                <a:path w="675640" h="1753870">
                  <a:moveTo>
                    <a:pt x="675131" y="1753362"/>
                  </a:moveTo>
                  <a:lnTo>
                    <a:pt x="675131" y="19812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9157" y="4601717"/>
              <a:ext cx="161925" cy="76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6805" y="4601717"/>
              <a:ext cx="123825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285" y="2626614"/>
            <a:ext cx="7940040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transfer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between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interface</a:t>
            </a:r>
            <a:r>
              <a:rPr sz="2400" spc="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device</a:t>
            </a:r>
            <a:r>
              <a:rPr sz="2400" spc="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commonly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controlled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set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handshaking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lines.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handshaking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scheme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degree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flexibility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successful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completion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relies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active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participation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units.</a:t>
            </a:r>
            <a:endParaRPr sz="24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faulty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specified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time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out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error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Asynchronous</a:t>
            </a:r>
            <a:r>
              <a:rPr spc="-235" dirty="0"/>
              <a:t> </a:t>
            </a:r>
            <a:r>
              <a:rPr spc="-210" dirty="0"/>
              <a:t>Serial</a:t>
            </a:r>
            <a:r>
              <a:rPr spc="-250" dirty="0"/>
              <a:t> </a:t>
            </a:r>
            <a:r>
              <a:rPr spc="60" dirty="0"/>
              <a:t>Data</a:t>
            </a:r>
            <a:r>
              <a:rPr spc="-245" dirty="0"/>
              <a:t> </a:t>
            </a:r>
            <a:r>
              <a:rPr spc="-190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2478" y="2297379"/>
            <a:ext cx="9303385" cy="439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transmitter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receiver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generates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frequencies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independently,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identical.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adopted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transmission.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interval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fixed.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adopted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FRAMING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carries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START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STOP</a:t>
            </a:r>
            <a:r>
              <a:rPr sz="20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maintained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voltage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MARK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70" dirty="0">
                <a:solidFill>
                  <a:srgbClr val="C00000"/>
                </a:solidFill>
                <a:latin typeface="Times New Roman"/>
                <a:cs typeface="Times New Roman"/>
              </a:rPr>
              <a:t>START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voltage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Zero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(0)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SPACE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20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STOP</a:t>
            </a:r>
            <a:r>
              <a:rPr sz="20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019" y="2212085"/>
            <a:ext cx="9597390" cy="1212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 bit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present.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Low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state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(0)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High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state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(1) </a:t>
            </a:r>
            <a:r>
              <a:rPr sz="1800" dirty="0">
                <a:latin typeface="Times New Roman"/>
                <a:cs typeface="Times New Roman"/>
              </a:rPr>
              <a:t>depending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Stop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one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more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bits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High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state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(1).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framed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Stop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Framing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0844" y="3428998"/>
            <a:ext cx="7754111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7155" y="2190648"/>
            <a:ext cx="9441815" cy="433006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Multi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(two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bus)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architecture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Here,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interchanged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transfers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performed directly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circuitry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equipment is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820"/>
              </a:lnSpc>
              <a:spcBef>
                <a:spcPts val="1190"/>
              </a:spcBef>
              <a:tabLst>
                <a:tab pos="354965" algn="l"/>
                <a:tab pos="931544" algn="l"/>
                <a:tab pos="1748155" algn="l"/>
                <a:tab pos="2698115" algn="l"/>
                <a:tab pos="2992120" algn="l"/>
                <a:tab pos="3233420" algn="l"/>
                <a:tab pos="4034790" algn="l"/>
                <a:tab pos="4930775" algn="l"/>
                <a:tab pos="5987415" algn="l"/>
                <a:tab pos="6696075" algn="l"/>
                <a:tab pos="7029450" algn="l"/>
                <a:tab pos="8154670" algn="l"/>
                <a:tab pos="922464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circuitry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Peripheral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Processor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Secondary</a:t>
            </a:r>
            <a:r>
              <a:rPr sz="19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Processor</a:t>
            </a:r>
            <a:r>
              <a:rPr sz="19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Channel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passing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channel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channel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controls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tabLst>
                <a:tab pos="354965" algn="l"/>
                <a:tab pos="1170940" algn="l"/>
                <a:tab pos="1626235" algn="l"/>
                <a:tab pos="2763520" algn="l"/>
                <a:tab pos="3310890" algn="l"/>
                <a:tab pos="3740785" algn="l"/>
                <a:tab pos="4351655" algn="l"/>
                <a:tab pos="5408295" algn="l"/>
                <a:tab pos="5701030" algn="l"/>
                <a:tab pos="6209665" algn="l"/>
                <a:tab pos="6689725" algn="l"/>
                <a:tab pos="6956425" algn="l"/>
                <a:tab pos="7423150" algn="l"/>
                <a:tab pos="8331200" algn="l"/>
                <a:tab pos="895921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CPU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enhanced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877" y="4545235"/>
            <a:ext cx="3776979" cy="186690"/>
          </a:xfrm>
          <a:custGeom>
            <a:avLst/>
            <a:gdLst/>
            <a:ahLst/>
            <a:cxnLst/>
            <a:rect l="l" t="t" r="r" b="b"/>
            <a:pathLst>
              <a:path w="3776979" h="186689">
                <a:moveTo>
                  <a:pt x="3776711" y="0"/>
                </a:moveTo>
                <a:lnTo>
                  <a:pt x="0" y="0"/>
                </a:lnTo>
                <a:lnTo>
                  <a:pt x="0" y="186544"/>
                </a:lnTo>
                <a:lnTo>
                  <a:pt x="3776711" y="186544"/>
                </a:lnTo>
                <a:lnTo>
                  <a:pt x="3776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5877" y="4824592"/>
            <a:ext cx="3394710" cy="185420"/>
          </a:xfrm>
          <a:custGeom>
            <a:avLst/>
            <a:gdLst/>
            <a:ahLst/>
            <a:cxnLst/>
            <a:rect l="l" t="t" r="r" b="b"/>
            <a:pathLst>
              <a:path w="3394710" h="185420">
                <a:moveTo>
                  <a:pt x="3394517" y="0"/>
                </a:moveTo>
                <a:lnTo>
                  <a:pt x="0" y="0"/>
                </a:lnTo>
                <a:lnTo>
                  <a:pt x="0" y="185162"/>
                </a:lnTo>
                <a:lnTo>
                  <a:pt x="3394517" y="185162"/>
                </a:lnTo>
                <a:lnTo>
                  <a:pt x="3394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91767" y="2115432"/>
          <a:ext cx="9354820" cy="466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5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50" b="1" spc="39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Synchronous</a:t>
                      </a:r>
                      <a:r>
                        <a:rPr sz="1450" b="1" spc="2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4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50" b="1" spc="2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3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Transfer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50" b="1" spc="4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Asynchronous</a:t>
                      </a:r>
                      <a:r>
                        <a:rPr sz="1450" b="1" spc="2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4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50" b="1" spc="2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3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Transfer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685"/>
                        </a:lnSpc>
                      </a:pPr>
                      <a:r>
                        <a:rPr sz="1450" b="1" spc="29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50" b="1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50" dirty="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units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share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6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34" dirty="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85" dirty="0">
                          <a:latin typeface="Times New Roman"/>
                          <a:cs typeface="Times New Roman"/>
                        </a:rPr>
                        <a:t>clock.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85"/>
                        </a:lnSpc>
                      </a:pPr>
                      <a:r>
                        <a:rPr sz="1450" b="1" spc="29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50" b="1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50" dirty="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units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8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5" dirty="0">
                          <a:latin typeface="Times New Roman"/>
                          <a:cs typeface="Times New Roman"/>
                        </a:rPr>
                        <a:t>each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70" dirty="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125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sz="125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25" dirty="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private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80" dirty="0">
                          <a:latin typeface="Times New Roman"/>
                          <a:cs typeface="Times New Roman"/>
                        </a:rPr>
                        <a:t>clock.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105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tabLst>
                          <a:tab pos="499745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7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transfer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sender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99745" marR="89535">
                        <a:lnSpc>
                          <a:spcPts val="2190"/>
                        </a:lnSpc>
                        <a:spcBef>
                          <a:spcPts val="185"/>
                        </a:spcBef>
                      </a:pP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receiver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synchronized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7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70" dirty="0">
                          <a:latin typeface="Times New Roman"/>
                          <a:cs typeface="Times New Roman"/>
                        </a:rPr>
                        <a:t>same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clock</a:t>
                      </a:r>
                      <a:r>
                        <a:rPr sz="125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80" dirty="0">
                          <a:latin typeface="Times New Roman"/>
                          <a:cs typeface="Times New Roman"/>
                        </a:rPr>
                        <a:t>pulse.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7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transfer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sender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7830" marR="536575">
                        <a:lnSpc>
                          <a:spcPts val="2190"/>
                        </a:lnSpc>
                        <a:spcBef>
                          <a:spcPts val="185"/>
                        </a:spcBef>
                      </a:pP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receiver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5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synchronized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7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50" b="1" spc="390" dirty="0">
                          <a:latin typeface="Times New Roman"/>
                          <a:cs typeface="Times New Roman"/>
                        </a:rPr>
                        <a:t>same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5" dirty="0">
                          <a:latin typeface="Times New Roman"/>
                          <a:cs typeface="Times New Roman"/>
                        </a:rPr>
                        <a:t>clock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80" dirty="0">
                          <a:latin typeface="Times New Roman"/>
                          <a:cs typeface="Times New Roman"/>
                        </a:rPr>
                        <a:t>pulse.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5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tabLst>
                          <a:tab pos="499745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8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devices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85" dirty="0">
                          <a:latin typeface="Times New Roman"/>
                          <a:cs typeface="Times New Roman"/>
                        </a:rPr>
                        <a:t>that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matches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speed.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8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5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devices</a:t>
                      </a:r>
                      <a:r>
                        <a:rPr sz="125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does</a:t>
                      </a:r>
                      <a:r>
                        <a:rPr sz="125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not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50" b="1" spc="380" dirty="0">
                          <a:latin typeface="Times New Roman"/>
                          <a:cs typeface="Times New Roman"/>
                        </a:rPr>
                        <a:t>match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5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0" dirty="0">
                          <a:latin typeface="Times New Roman"/>
                          <a:cs typeface="Times New Roman"/>
                        </a:rPr>
                        <a:t>speed.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105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tabLst>
                          <a:tab pos="499745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9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interval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5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transmission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00" dirty="0">
                          <a:latin typeface="Times New Roman"/>
                          <a:cs typeface="Times New Roman"/>
                        </a:rPr>
                        <a:t>is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constant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(due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34" dirty="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clock)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9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interval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5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transmission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00" dirty="0">
                          <a:latin typeface="Times New Roman"/>
                          <a:cs typeface="Times New Roman"/>
                        </a:rPr>
                        <a:t>is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7830" marR="694690">
                        <a:lnSpc>
                          <a:spcPct val="145800"/>
                        </a:lnSpc>
                        <a:spcBef>
                          <a:spcPts val="10"/>
                        </a:spcBef>
                      </a:pPr>
                      <a:r>
                        <a:rPr sz="1250" b="1" spc="405" dirty="0">
                          <a:latin typeface="Times New Roman"/>
                          <a:cs typeface="Times New Roman"/>
                        </a:rPr>
                        <a:t>random</a:t>
                      </a:r>
                      <a:r>
                        <a:rPr sz="125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(due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05" dirty="0">
                          <a:latin typeface="Times New Roman"/>
                          <a:cs typeface="Times New Roman"/>
                        </a:rPr>
                        <a:t>random</a:t>
                      </a:r>
                      <a:r>
                        <a:rPr sz="125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25" dirty="0">
                          <a:latin typeface="Times New Roman"/>
                          <a:cs typeface="Times New Roman"/>
                        </a:rPr>
                        <a:t>common 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clock)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105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tabLst>
                          <a:tab pos="499745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Bits</a:t>
                      </a:r>
                      <a:r>
                        <a:rPr sz="125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5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transmitted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continuously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75" dirty="0">
                          <a:latin typeface="Times New Roman"/>
                          <a:cs typeface="Times New Roman"/>
                        </a:rPr>
                        <a:t>to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50" b="1" spc="360" dirty="0">
                          <a:latin typeface="Times New Roman"/>
                          <a:cs typeface="Times New Roman"/>
                        </a:rPr>
                        <a:t>keep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5" dirty="0">
                          <a:latin typeface="Times New Roman"/>
                          <a:cs typeface="Times New Roman"/>
                        </a:rPr>
                        <a:t>clock</a:t>
                      </a:r>
                      <a:r>
                        <a:rPr sz="125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5" dirty="0">
                          <a:latin typeface="Times New Roman"/>
                          <a:cs typeface="Times New Roman"/>
                        </a:rPr>
                        <a:t>synchronized</a:t>
                      </a:r>
                      <a:r>
                        <a:rPr sz="1250" b="1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40" dirty="0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65" dirty="0">
                          <a:latin typeface="Times New Roman"/>
                          <a:cs typeface="Times New Roman"/>
                        </a:rPr>
                        <a:t>units.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295" dirty="0">
                          <a:latin typeface="Times New Roman"/>
                          <a:cs typeface="Times New Roman"/>
                        </a:rPr>
                        <a:t>Bits</a:t>
                      </a:r>
                      <a:r>
                        <a:rPr sz="125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5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sent</a:t>
                      </a:r>
                      <a:r>
                        <a:rPr sz="125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5" dirty="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05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2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29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7830" marR="134620">
                        <a:lnSpc>
                          <a:spcPts val="2200"/>
                        </a:lnSpc>
                        <a:spcBef>
                          <a:spcPts val="175"/>
                        </a:spcBef>
                      </a:pPr>
                      <a:r>
                        <a:rPr sz="1250" b="1" spc="38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2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5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75" dirty="0">
                          <a:latin typeface="Times New Roman"/>
                          <a:cs typeface="Times New Roman"/>
                        </a:rPr>
                        <a:t>line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50" dirty="0">
                          <a:latin typeface="Times New Roman"/>
                          <a:cs typeface="Times New Roman"/>
                        </a:rPr>
                        <a:t>remains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75" dirty="0">
                          <a:latin typeface="Times New Roman"/>
                          <a:cs typeface="Times New Roman"/>
                        </a:rPr>
                        <a:t>idle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40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15" dirty="0">
                          <a:latin typeface="Times New Roman"/>
                          <a:cs typeface="Times New Roman"/>
                        </a:rPr>
                        <a:t>there</a:t>
                      </a:r>
                      <a:r>
                        <a:rPr sz="125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04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sz="1250" b="1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2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5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300" dirty="0">
                          <a:latin typeface="Times New Roman"/>
                          <a:cs typeface="Times New Roman"/>
                        </a:rPr>
                        <a:t>transmitted.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177800">
                        <a:lnSpc>
                          <a:spcPts val="1380"/>
                        </a:lnSpc>
                      </a:pPr>
                      <a:r>
                        <a:rPr sz="1250" b="1" spc="250" dirty="0">
                          <a:latin typeface="Times New Roman"/>
                          <a:cs typeface="Times New Roman"/>
                        </a:rPr>
                        <a:t>6.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0"/>
                        </a:lnSpc>
                      </a:pP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Fast.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10" dirty="0">
                          <a:latin typeface="Times New Roman"/>
                          <a:cs typeface="Times New Roman"/>
                        </a:rPr>
                        <a:t>Slow.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2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 gridSpan="3">
                  <a:txBody>
                    <a:bodyPr/>
                    <a:lstStyle/>
                    <a:p>
                      <a:pPr marL="177800">
                        <a:lnSpc>
                          <a:spcPts val="1460"/>
                        </a:lnSpc>
                        <a:tabLst>
                          <a:tab pos="499745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290" dirty="0">
                          <a:latin typeface="Times New Roman"/>
                          <a:cs typeface="Times New Roman"/>
                        </a:rPr>
                        <a:t>Costly.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60"/>
                        </a:lnSpc>
                        <a:tabLst>
                          <a:tab pos="417830" algn="l"/>
                        </a:tabLst>
                      </a:pPr>
                      <a:r>
                        <a:rPr sz="1250" b="1" spc="245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25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50" b="1" spc="330" dirty="0">
                          <a:latin typeface="Times New Roman"/>
                          <a:cs typeface="Times New Roman"/>
                        </a:rPr>
                        <a:t>Economical.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9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Communication</a:t>
            </a:r>
            <a:r>
              <a:rPr spc="-90" dirty="0"/>
              <a:t> </a:t>
            </a:r>
            <a:r>
              <a:rPr spc="-3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792" y="2138933"/>
            <a:ext cx="5488305" cy="8280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asynchronous.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IC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8251A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chip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designed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4119" y="2941065"/>
            <a:ext cx="361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8185" algn="l"/>
                <a:tab pos="2350135" algn="l"/>
                <a:tab pos="322072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792" y="2941065"/>
            <a:ext cx="184975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synchronous communication.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25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DIP.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0792" y="4018229"/>
            <a:ext cx="28308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includes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five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blocks.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"/>
              </a:spcBef>
              <a:buClr>
                <a:srgbClr val="B83C68"/>
              </a:buClr>
              <a:buSzPct val="80555"/>
              <a:buFont typeface="Wingdings"/>
              <a:buChar char="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buffer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buClr>
                <a:srgbClr val="B83C68"/>
              </a:buClr>
              <a:buSzPct val="80555"/>
              <a:buFont typeface="Wingdings"/>
              <a:buChar char="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Read/Write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buClr>
                <a:srgbClr val="B83C68"/>
              </a:buClr>
              <a:buSzPct val="80555"/>
              <a:buFont typeface="Wingdings"/>
              <a:buChar char="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Modem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buClr>
                <a:srgbClr val="B83C68"/>
              </a:buClr>
              <a:buSzPct val="80555"/>
              <a:buFont typeface="Wingdings"/>
              <a:buChar char="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Transmitter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buClr>
                <a:srgbClr val="B83C68"/>
              </a:buClr>
              <a:buSzPct val="80555"/>
              <a:buFont typeface="Wingdings"/>
              <a:buChar char="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Receiver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0101" y="5791606"/>
            <a:ext cx="121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792" y="5791606"/>
            <a:ext cx="168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769620" algn="l"/>
                <a:tab pos="119507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also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3826" y="5791606"/>
            <a:ext cx="2197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129730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Universal Receiver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5283" y="6065926"/>
            <a:ext cx="2684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825" algn="l"/>
                <a:tab pos="1728470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Transmitter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(USART).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168" y="473962"/>
            <a:ext cx="5029200" cy="6312406"/>
          </a:xfrm>
          <a:prstGeom prst="rect">
            <a:avLst/>
          </a:prstGeom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889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Interrupt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7017" y="2240660"/>
            <a:ext cx="9541510" cy="448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coordinate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activities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accepting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keyboard,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 needs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typed.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Similarly,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should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send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printer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printer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accept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it.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status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indicated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run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poll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status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polling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alternative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arrangement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ready,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alert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sending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Interrupt.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10511"/>
            <a:ext cx="40906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2000" spc="3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000" spc="3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2000" spc="3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2000" spc="3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signal</a:t>
            </a:r>
            <a:r>
              <a:rPr sz="200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73139"/>
                </a:solidFill>
                <a:latin typeface="Times New Roman"/>
                <a:cs typeface="Times New Roman"/>
              </a:rPr>
              <a:t>emitted</a:t>
            </a:r>
            <a:r>
              <a:rPr sz="2000" spc="315" dirty="0">
                <a:solidFill>
                  <a:srgbClr val="27313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73139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273139"/>
                </a:solidFill>
                <a:latin typeface="Times New Roman"/>
                <a:cs typeface="Times New Roman"/>
              </a:rPr>
              <a:t>hardware</a:t>
            </a:r>
            <a:r>
              <a:rPr sz="2000" spc="405" dirty="0">
                <a:solidFill>
                  <a:srgbClr val="27313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73139"/>
                </a:solidFill>
                <a:latin typeface="Times New Roman"/>
                <a:cs typeface="Times New Roman"/>
              </a:rPr>
              <a:t>or</a:t>
            </a:r>
            <a:r>
              <a:rPr sz="2000" spc="420" dirty="0">
                <a:solidFill>
                  <a:srgbClr val="27313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73139"/>
                </a:solidFill>
                <a:latin typeface="Times New Roman"/>
                <a:cs typeface="Times New Roman"/>
              </a:rPr>
              <a:t>software</a:t>
            </a:r>
            <a:r>
              <a:rPr sz="2000" spc="420" dirty="0">
                <a:solidFill>
                  <a:srgbClr val="27313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2000" spc="4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requests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processor</a:t>
            </a:r>
            <a:r>
              <a:rPr sz="200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000" spc="2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suspend</a:t>
            </a:r>
            <a:r>
              <a:rPr sz="200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its</a:t>
            </a:r>
            <a:r>
              <a:rPr sz="2000" spc="2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current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execution</a:t>
            </a:r>
            <a:r>
              <a:rPr sz="2000" spc="3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2000" spc="3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service</a:t>
            </a:r>
            <a:r>
              <a:rPr sz="2000" spc="3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3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occurred interrupt.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3382" y="3961257"/>
            <a:ext cx="21386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1804035" algn="l"/>
              </a:tabLst>
            </a:pP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1209" y="4266057"/>
            <a:ext cx="199326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executes</a:t>
            </a:r>
            <a:endParaRPr sz="20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tabLst>
                <a:tab pos="1260475" algn="l"/>
              </a:tabLst>
            </a:pP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service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32" y="3961257"/>
            <a:ext cx="181991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93281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service processor corresponding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routine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ISR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5308853"/>
            <a:ext cx="40906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After</a:t>
            </a:r>
            <a:r>
              <a:rPr sz="2000" spc="2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2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execution</a:t>
            </a:r>
            <a:r>
              <a:rPr sz="2000" spc="2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000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2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service</a:t>
            </a:r>
            <a:r>
              <a:rPr sz="2000" spc="31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routine,</a:t>
            </a:r>
            <a:r>
              <a:rPr sz="2000" spc="32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31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processor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resumes</a:t>
            </a:r>
            <a:r>
              <a:rPr sz="2000" spc="19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000" spc="200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execution</a:t>
            </a:r>
            <a:r>
              <a:rPr sz="2000" spc="19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000" spc="195" dirty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suspended</a:t>
            </a:r>
            <a:r>
              <a:rPr sz="2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program.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0700" y="2375916"/>
            <a:ext cx="5334000" cy="4315968"/>
          </a:xfrm>
          <a:prstGeom prst="rect">
            <a:avLst/>
          </a:prstGeom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-190" dirty="0"/>
              <a:t>Interrupt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5716" y="2095652"/>
            <a:ext cx="8825865" cy="46037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There</a:t>
            </a:r>
            <a:r>
              <a:rPr sz="2200" spc="-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are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two</a:t>
            </a:r>
            <a:r>
              <a:rPr sz="22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types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2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interrupt.</a:t>
            </a:r>
            <a:endParaRPr sz="2200">
              <a:latin typeface="Times New Roman"/>
              <a:cs typeface="Times New Roman"/>
            </a:endParaRPr>
          </a:p>
          <a:p>
            <a:pPr marL="732790" indent="-342265" algn="just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2790" algn="l"/>
              </a:tabLst>
            </a:pP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200" spc="-7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Interrupt</a:t>
            </a:r>
            <a:endParaRPr sz="2200">
              <a:latin typeface="Times New Roman"/>
              <a:cs typeface="Times New Roman"/>
            </a:endParaRPr>
          </a:p>
          <a:p>
            <a:pPr marL="732790" indent="-342265" algn="just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545"/>
              <a:buFont typeface="Wingdings"/>
              <a:buChar char=""/>
              <a:tabLst>
                <a:tab pos="732790" algn="l"/>
              </a:tabLst>
            </a:pP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Software</a:t>
            </a:r>
            <a:r>
              <a:rPr sz="2200" spc="-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Interrupt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Hardware</a:t>
            </a:r>
            <a:r>
              <a:rPr sz="2200" b="1" spc="2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:</a:t>
            </a:r>
            <a:r>
              <a:rPr sz="2200" spc="29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If</a:t>
            </a:r>
            <a:r>
              <a:rPr sz="2200" spc="30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the</a:t>
            </a:r>
            <a:r>
              <a:rPr sz="2200" spc="29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signal</a:t>
            </a:r>
            <a:r>
              <a:rPr sz="2200" spc="28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for</a:t>
            </a:r>
            <a:r>
              <a:rPr sz="2200" spc="29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the</a:t>
            </a:r>
            <a:r>
              <a:rPr sz="2200" spc="29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processor</a:t>
            </a:r>
            <a:r>
              <a:rPr sz="2200" spc="28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is</a:t>
            </a:r>
            <a:r>
              <a:rPr sz="2200" spc="28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from</a:t>
            </a:r>
            <a:r>
              <a:rPr sz="2200" spc="28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external</a:t>
            </a:r>
            <a:r>
              <a:rPr sz="2200" spc="29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29"/>
                </a:solidFill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internal</a:t>
            </a:r>
            <a:r>
              <a:rPr sz="2200" spc="-5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device</a:t>
            </a:r>
            <a:r>
              <a:rPr sz="22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or</a:t>
            </a:r>
            <a:r>
              <a:rPr sz="2200" spc="-5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is</a:t>
            </a:r>
            <a:r>
              <a:rPr sz="2200" spc="-5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called</a:t>
            </a:r>
            <a:r>
              <a:rPr sz="22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interrupt.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r>
              <a:rPr sz="2200" spc="3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From</a:t>
            </a:r>
            <a:r>
              <a:rPr sz="2200" spc="3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keyboard</a:t>
            </a:r>
            <a:r>
              <a:rPr sz="2200" spc="3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we</a:t>
            </a:r>
            <a:r>
              <a:rPr sz="2200" spc="3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will</a:t>
            </a:r>
            <a:r>
              <a:rPr sz="2200" spc="3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press</a:t>
            </a:r>
            <a:r>
              <a:rPr sz="2200" spc="3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the</a:t>
            </a:r>
            <a:r>
              <a:rPr sz="2200" spc="3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key</a:t>
            </a:r>
            <a:r>
              <a:rPr sz="2200" spc="36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to</a:t>
            </a:r>
            <a:r>
              <a:rPr sz="2200" spc="3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do</a:t>
            </a:r>
            <a:r>
              <a:rPr sz="2200" spc="3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some</a:t>
            </a:r>
            <a:r>
              <a:rPr sz="2200" spc="3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action,</a:t>
            </a:r>
            <a:r>
              <a:rPr sz="2200" spc="3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92929"/>
                </a:solidFill>
                <a:latin typeface="Times New Roman"/>
                <a:cs typeface="Times New Roman"/>
              </a:rPr>
              <a:t>this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pressing</a:t>
            </a:r>
            <a:r>
              <a:rPr sz="2200" spc="27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200" spc="26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key</a:t>
            </a:r>
            <a:r>
              <a:rPr sz="2200" spc="28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in</a:t>
            </a:r>
            <a:r>
              <a:rPr sz="2200" spc="2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keyboard</a:t>
            </a:r>
            <a:r>
              <a:rPr sz="2200" spc="27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will</a:t>
            </a:r>
            <a:r>
              <a:rPr sz="2200" spc="2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generate</a:t>
            </a:r>
            <a:r>
              <a:rPr sz="2200" spc="2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a</a:t>
            </a:r>
            <a:r>
              <a:rPr sz="2200" spc="26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signal</a:t>
            </a:r>
            <a:r>
              <a:rPr sz="2200" spc="27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which</a:t>
            </a:r>
            <a:r>
              <a:rPr sz="2200" spc="27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is</a:t>
            </a:r>
            <a:r>
              <a:rPr sz="2200" spc="254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given</a:t>
            </a:r>
            <a:r>
              <a:rPr sz="2200" spc="28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to</a:t>
            </a:r>
            <a:r>
              <a:rPr sz="2200" spc="26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29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processor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do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action,</a:t>
            </a:r>
            <a:r>
              <a:rPr sz="22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such</a:t>
            </a:r>
            <a:r>
              <a:rPr sz="22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interrupt</a:t>
            </a:r>
            <a:r>
              <a:rPr sz="2200" spc="-2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interrupt.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200" spc="42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interrupt</a:t>
            </a:r>
            <a:r>
              <a:rPr sz="2200" spc="43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may</a:t>
            </a:r>
            <a:r>
              <a:rPr sz="2200" spc="40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be</a:t>
            </a:r>
            <a:r>
              <a:rPr sz="2200" spc="39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generated</a:t>
            </a:r>
            <a:r>
              <a:rPr sz="2200" spc="42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from</a:t>
            </a:r>
            <a:r>
              <a:rPr sz="2200" spc="40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external</a:t>
            </a:r>
            <a:r>
              <a:rPr sz="2200" spc="42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device/hardware</a:t>
            </a:r>
            <a:r>
              <a:rPr sz="2200" spc="409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92929"/>
                </a:solidFill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internal</a:t>
            </a:r>
            <a:r>
              <a:rPr sz="2200" spc="-6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device/hardware.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So,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it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may</a:t>
            </a:r>
            <a:r>
              <a:rPr sz="2200" spc="-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External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92929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Internal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 interrupt</a:t>
            </a:r>
            <a:r>
              <a:rPr sz="2200" spc="-10" dirty="0">
                <a:solidFill>
                  <a:srgbClr val="29292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3257" y="2338527"/>
            <a:ext cx="8957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External</a:t>
            </a:r>
            <a:r>
              <a:rPr sz="2000" b="1" spc="3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comes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devices,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device,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failure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hardware.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3257" y="3014218"/>
            <a:ext cx="1341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2311" y="2947771"/>
            <a:ext cx="3905885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I/O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device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request</a:t>
            </a:r>
            <a:r>
              <a:rPr sz="2000" spc="-5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for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transfer</a:t>
            </a:r>
            <a:r>
              <a:rPr sz="20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data.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I/O</a:t>
            </a:r>
            <a:r>
              <a:rPr sz="2000" spc="-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device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finished</a:t>
            </a:r>
            <a:r>
              <a:rPr sz="20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transfer</a:t>
            </a:r>
            <a:r>
              <a:rPr sz="20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Elapse</a:t>
            </a:r>
            <a:r>
              <a:rPr sz="20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time</a:t>
            </a:r>
            <a:r>
              <a:rPr sz="2000" spc="-2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an</a:t>
            </a:r>
            <a:r>
              <a:rPr sz="2000" spc="-2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event</a:t>
            </a:r>
            <a:r>
              <a:rPr sz="20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–</a:t>
            </a:r>
            <a:r>
              <a:rPr sz="2000" spc="-5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Time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Times New Roman"/>
                <a:cs typeface="Times New Roman"/>
              </a:rPr>
              <a:t>out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Power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failure</a:t>
            </a:r>
            <a:r>
              <a:rPr sz="2000" spc="-3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257" y="4559934"/>
            <a:ext cx="8959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Internal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Arises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illegal or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erroneous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 data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overflow/underflow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3257" y="5234762"/>
            <a:ext cx="1341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Example: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2311" y="5169543"/>
            <a:ext cx="3466465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95"/>
              </a:spcBef>
            </a:pP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overflow/underflow.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Stack/Queue</a:t>
            </a:r>
            <a:r>
              <a:rPr sz="2000" spc="-3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Times New Roman"/>
                <a:cs typeface="Times New Roman"/>
              </a:rPr>
              <a:t>overflow/underflow.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Attempt</a:t>
            </a:r>
            <a:r>
              <a:rPr sz="2000" spc="-2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divide</a:t>
            </a:r>
            <a:r>
              <a:rPr sz="2000" spc="-3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292929"/>
                </a:solidFill>
                <a:latin typeface="Times New Roman"/>
                <a:cs typeface="Times New Roman"/>
              </a:rPr>
              <a:t> zero.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2311" y="6347866"/>
            <a:ext cx="2730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Invalid</a:t>
            </a:r>
            <a:r>
              <a:rPr sz="2000" spc="-4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operation</a:t>
            </a:r>
            <a:r>
              <a:rPr sz="2000" spc="-2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code</a:t>
            </a:r>
            <a:r>
              <a:rPr sz="2000" spc="-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032" y="2432684"/>
            <a:ext cx="7109459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exceptional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caused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itself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 external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event.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asynchronous.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rerun,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internal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independent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119" y="2239264"/>
            <a:ext cx="8921750" cy="428180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hardware</a:t>
            </a:r>
            <a:r>
              <a:rPr sz="2400" spc="-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interrupts</a:t>
            </a:r>
            <a:r>
              <a:rPr sz="2400" spc="-3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may</a:t>
            </a:r>
            <a:r>
              <a:rPr sz="2400" spc="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maskable</a:t>
            </a:r>
            <a:r>
              <a:rPr sz="2400" spc="-15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92929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292929"/>
                </a:solidFill>
                <a:latin typeface="Times New Roman"/>
                <a:cs typeface="Times New Roman"/>
              </a:rPr>
              <a:t>non-maskable.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590"/>
              </a:lnSpc>
              <a:spcBef>
                <a:spcPts val="103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Maskable</a:t>
            </a:r>
            <a:r>
              <a:rPr sz="2400" b="1" spc="22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r>
              <a:rPr sz="2400" spc="2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hardware</a:t>
            </a:r>
            <a:r>
              <a:rPr sz="2400" spc="2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40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240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can</a:t>
            </a:r>
            <a:r>
              <a:rPr sz="240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be</a:t>
            </a:r>
            <a:r>
              <a:rPr sz="2400" spc="2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ignored</a:t>
            </a:r>
            <a:r>
              <a:rPr sz="2400" spc="2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delayed</a:t>
            </a:r>
            <a:r>
              <a:rPr sz="2400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2400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some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time</a:t>
            </a:r>
            <a:r>
              <a:rPr sz="2400" spc="2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if</a:t>
            </a:r>
            <a:r>
              <a:rPr sz="2400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processor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executing</a:t>
            </a:r>
            <a:r>
              <a:rPr sz="2400" spc="2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program</a:t>
            </a:r>
            <a:r>
              <a:rPr sz="2400" spc="2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higher</a:t>
            </a: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priority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termed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as maskable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interrupts.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590"/>
              </a:lnSpc>
              <a:spcBef>
                <a:spcPts val="101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This</a:t>
            </a:r>
            <a:r>
              <a:rPr sz="240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type</a:t>
            </a:r>
            <a:r>
              <a:rPr sz="240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400" spc="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40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240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entertained</a:t>
            </a:r>
            <a:r>
              <a:rPr sz="240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by</a:t>
            </a:r>
            <a:r>
              <a:rPr sz="2400" spc="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CPU</a:t>
            </a:r>
            <a:r>
              <a:rPr sz="240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just</a:t>
            </a:r>
            <a:r>
              <a:rPr sz="2400" spc="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after</a:t>
            </a:r>
            <a:r>
              <a:rPr sz="2400" spc="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completion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current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execution.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Non-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Maskable</a:t>
            </a:r>
            <a:r>
              <a:rPr sz="2400" b="1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r>
              <a:rPr sz="24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28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hardware</a:t>
            </a:r>
            <a:r>
              <a:rPr sz="2400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interrupts</a:t>
            </a:r>
            <a:r>
              <a:rPr sz="2400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2400" spc="2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can</a:t>
            </a:r>
            <a:r>
              <a:rPr sz="2400" spc="2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neither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be</a:t>
            </a:r>
            <a:r>
              <a:rPr sz="2400" spc="5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ignored</a:t>
            </a:r>
            <a:r>
              <a:rPr sz="2400" spc="5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nor</a:t>
            </a:r>
            <a:r>
              <a:rPr sz="2400" spc="5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delayed</a:t>
            </a:r>
            <a:r>
              <a:rPr sz="2400" spc="5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2400" spc="5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must</a:t>
            </a:r>
            <a:r>
              <a:rPr sz="2400" spc="5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immediately</a:t>
            </a:r>
            <a:r>
              <a:rPr sz="2400" spc="5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be</a:t>
            </a:r>
            <a:r>
              <a:rPr sz="2400" spc="5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serviced</a:t>
            </a:r>
            <a:r>
              <a:rPr sz="2400" spc="5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by</a:t>
            </a:r>
            <a:r>
              <a:rPr sz="2400" spc="5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processor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termed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non-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maskable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interrupts.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35"/>
              </a:lnSpc>
              <a:spcBef>
                <a:spcPts val="67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When</a:t>
            </a:r>
            <a:r>
              <a:rPr sz="2400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240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non-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maskable</a:t>
            </a:r>
            <a:r>
              <a:rPr sz="2400" spc="3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interrupt</a:t>
            </a:r>
            <a:r>
              <a:rPr sz="240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arises,</a:t>
            </a:r>
            <a:r>
              <a:rPr sz="240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CPU</a:t>
            </a:r>
            <a:r>
              <a:rPr sz="2400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suddenly</a:t>
            </a:r>
            <a:r>
              <a:rPr sz="2400" spc="3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stops</a:t>
            </a:r>
            <a:r>
              <a:rPr sz="2400" spc="3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ts val="2735"/>
              </a:lnSpc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current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execution</a:t>
            </a:r>
            <a:r>
              <a:rPr sz="24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jumps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entertain</a:t>
            </a:r>
            <a:r>
              <a:rPr sz="24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interrupt.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42" y="2108428"/>
            <a:ext cx="9741535" cy="4699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Software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Interrupts</a:t>
            </a:r>
            <a:r>
              <a:rPr sz="2000" dirty="0">
                <a:solidFill>
                  <a:srgbClr val="292929"/>
                </a:solidFill>
                <a:latin typeface="Times New Roman"/>
                <a:cs typeface="Times New Roman"/>
              </a:rPr>
              <a:t>:</a:t>
            </a:r>
            <a:r>
              <a:rPr sz="2000" spc="-160" dirty="0">
                <a:solidFill>
                  <a:srgbClr val="292929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software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instruction.</a:t>
            </a:r>
            <a:endParaRPr sz="2000">
              <a:latin typeface="Times New Roman"/>
              <a:cs typeface="Times New Roman"/>
            </a:endParaRPr>
          </a:p>
          <a:p>
            <a:pPr marL="354965" marR="635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procedure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desired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program.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Software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behaves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subroutine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call.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Service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Routine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(ISR)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executed.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chooses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branch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service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routine,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vectored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Vectored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Non</a:t>
            </a:r>
            <a:r>
              <a:rPr sz="20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vectored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branch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assigned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Vectored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supplies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branch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computer.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vector.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905" y="4086605"/>
            <a:ext cx="93726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38100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Modes</a:t>
            </a:r>
            <a:r>
              <a:rPr spc="-254" dirty="0"/>
              <a:t> </a:t>
            </a:r>
            <a:r>
              <a:rPr dirty="0"/>
              <a:t>of</a:t>
            </a:r>
            <a:r>
              <a:rPr spc="-245" dirty="0"/>
              <a:t> </a:t>
            </a:r>
            <a:r>
              <a:rPr spc="60" dirty="0"/>
              <a:t>Data</a:t>
            </a:r>
            <a:r>
              <a:rPr spc="-240" dirty="0"/>
              <a:t> </a:t>
            </a:r>
            <a:r>
              <a:rPr spc="-204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7319" y="2366009"/>
            <a:ext cx="8216265" cy="39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data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 and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I/O devices may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handled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variety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modes.</a:t>
            </a:r>
            <a:endParaRPr sz="24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modes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intermediate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path,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others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peripherals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handled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modes.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2400">
              <a:latin typeface="Times New Roman"/>
              <a:cs typeface="Times New Roman"/>
            </a:endParaRPr>
          </a:p>
          <a:p>
            <a:pPr marL="732790" indent="-34226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732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(DMA)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719861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Design</a:t>
            </a:r>
            <a:r>
              <a:rPr spc="-9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practical</a:t>
            </a:r>
            <a:r>
              <a:rPr spc="-105" dirty="0"/>
              <a:t> </a:t>
            </a:r>
            <a:r>
              <a:rPr spc="-10" dirty="0"/>
              <a:t>Computer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1751" y="2766127"/>
            <a:ext cx="5631180" cy="217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1435" marR="5080" indent="-1309370">
              <a:lnSpc>
                <a:spcPct val="146900"/>
              </a:lnSpc>
              <a:spcBef>
                <a:spcPts val="100"/>
              </a:spcBef>
            </a:pP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3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proposed</a:t>
            </a:r>
            <a:r>
              <a:rPr sz="32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architectural</a:t>
            </a:r>
            <a:r>
              <a:rPr sz="32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 </a:t>
            </a:r>
            <a:r>
              <a:rPr sz="3200" dirty="0">
                <a:solidFill>
                  <a:srgbClr val="00AF50"/>
                </a:solidFill>
                <a:latin typeface="Times New Roman"/>
                <a:cs typeface="Times New Roman"/>
              </a:rPr>
              <a:t>Harvard</a:t>
            </a:r>
            <a:r>
              <a:rPr sz="3200" spc="-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  <a:p>
            <a:pPr marL="821690">
              <a:lnSpc>
                <a:spcPct val="100000"/>
              </a:lnSpc>
              <a:spcBef>
                <a:spcPts val="1800"/>
              </a:spcBef>
            </a:pPr>
            <a:r>
              <a:rPr sz="3200" spc="-120" dirty="0">
                <a:solidFill>
                  <a:srgbClr val="00AF50"/>
                </a:solidFill>
                <a:latin typeface="Times New Roman"/>
                <a:cs typeface="Times New Roman"/>
              </a:rPr>
              <a:t>Von</a:t>
            </a:r>
            <a:r>
              <a:rPr sz="32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AF50"/>
                </a:solidFill>
                <a:latin typeface="Times New Roman"/>
                <a:cs typeface="Times New Roman"/>
              </a:rPr>
              <a:t>Neumann</a:t>
            </a:r>
            <a:r>
              <a:rPr sz="3200" spc="-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78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Programmed</a:t>
            </a:r>
            <a:r>
              <a:rPr spc="-250" dirty="0"/>
              <a:t> </a:t>
            </a:r>
            <a:r>
              <a:rPr spc="-130" dirty="0"/>
              <a:t>I/O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65906"/>
            <a:ext cx="9636760" cy="34029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written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item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initiated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case,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CPU,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including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memory.</a:t>
            </a:r>
            <a:endParaRPr sz="2000">
              <a:latin typeface="Times New Roman"/>
              <a:cs typeface="Times New Roman"/>
            </a:endParaRPr>
          </a:p>
          <a:p>
            <a:pPr marL="355600" marR="17780" indent="-342900" algn="just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Transferring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under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constant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monitoring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stays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loop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polling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5414873"/>
            <a:ext cx="7813675" cy="13233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transfer.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consuming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needlessly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keeps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busy.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situation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avoided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facility.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97021" y="5591365"/>
            <a:ext cx="1148080" cy="1196975"/>
            <a:chOff x="9697021" y="5591365"/>
            <a:chExt cx="1148080" cy="1196975"/>
          </a:xfrm>
        </p:grpSpPr>
        <p:sp>
          <p:nvSpPr>
            <p:cNvPr id="6" name="object 6"/>
            <p:cNvSpPr/>
            <p:nvPr/>
          </p:nvSpPr>
          <p:spPr>
            <a:xfrm>
              <a:off x="9701783" y="5596128"/>
              <a:ext cx="1138555" cy="1187450"/>
            </a:xfrm>
            <a:custGeom>
              <a:avLst/>
              <a:gdLst/>
              <a:ahLst/>
              <a:cxnLst/>
              <a:rect l="l" t="t" r="r" b="b"/>
              <a:pathLst>
                <a:path w="1138554" h="1187450">
                  <a:moveTo>
                    <a:pt x="1138427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1138427" y="1187196"/>
                  </a:lnTo>
                  <a:lnTo>
                    <a:pt x="1138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01783" y="5596128"/>
              <a:ext cx="1138555" cy="1187450"/>
            </a:xfrm>
            <a:custGeom>
              <a:avLst/>
              <a:gdLst/>
              <a:ahLst/>
              <a:cxnLst/>
              <a:rect l="l" t="t" r="r" b="b"/>
              <a:pathLst>
                <a:path w="1138554" h="1187450">
                  <a:moveTo>
                    <a:pt x="0" y="1187196"/>
                  </a:moveTo>
                  <a:lnTo>
                    <a:pt x="1138427" y="1187196"/>
                  </a:lnTo>
                  <a:lnTo>
                    <a:pt x="1138427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81413" y="5523687"/>
            <a:ext cx="800735" cy="12934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b="1" dirty="0">
                <a:latin typeface="Times New Roman"/>
                <a:cs typeface="Times New Roman"/>
              </a:rPr>
              <a:t>X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=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+ </a:t>
            </a:r>
            <a:r>
              <a:rPr sz="1400" b="1" spc="-5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400" b="1" spc="-10" dirty="0">
                <a:latin typeface="Times New Roman"/>
                <a:cs typeface="Times New Roman"/>
              </a:rPr>
              <a:t>PUSH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A </a:t>
            </a:r>
            <a:r>
              <a:rPr sz="1400" b="1" dirty="0">
                <a:latin typeface="Times New Roman"/>
                <a:cs typeface="Times New Roman"/>
              </a:rPr>
              <a:t>PUSH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B </a:t>
            </a:r>
            <a:r>
              <a:rPr sz="1400" b="1" spc="-25" dirty="0">
                <a:latin typeface="Times New Roman"/>
                <a:cs typeface="Times New Roman"/>
              </a:rPr>
              <a:t>ADD </a:t>
            </a:r>
            <a:r>
              <a:rPr sz="1400" b="1" dirty="0">
                <a:latin typeface="Times New Roman"/>
                <a:cs typeface="Times New Roman"/>
              </a:rPr>
              <a:t>STORE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636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Interrupt</a:t>
            </a:r>
            <a:r>
              <a:rPr spc="-254" dirty="0"/>
              <a:t> </a:t>
            </a:r>
            <a:r>
              <a:rPr spc="-125" dirty="0"/>
              <a:t>Initiated</a:t>
            </a:r>
            <a:r>
              <a:rPr spc="-245" dirty="0"/>
              <a:t> </a:t>
            </a:r>
            <a:r>
              <a:rPr spc="-80" dirty="0"/>
              <a:t>I/O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1416" y="2183409"/>
            <a:ext cx="9208770" cy="44761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I/O,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remain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unnecessarily.</a:t>
            </a:r>
            <a:endParaRPr sz="22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situation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avoided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driven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interface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2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ready</a:t>
            </a:r>
            <a:r>
              <a:rPr sz="22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transfer,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generates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meantime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Upon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momentarily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stops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task,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branches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service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routine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transfer,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return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originally performing.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But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what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multiple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devices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generate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interrupts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simultaneously.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46" y="2187313"/>
            <a:ext cx="9349105" cy="43097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9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case,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there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must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have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way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decide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which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interrupt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serviced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first.</a:t>
            </a:r>
            <a:endParaRPr sz="2100">
              <a:latin typeface="Times New Roman"/>
              <a:cs typeface="Times New Roman"/>
            </a:endParaRPr>
          </a:p>
          <a:p>
            <a:pPr marL="355600" marR="9525" indent="-343535" algn="just">
              <a:lnSpc>
                <a:spcPct val="100000"/>
              </a:lnSpc>
              <a:spcBef>
                <a:spcPts val="1000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other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words,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priority</a:t>
            </a:r>
            <a:r>
              <a:rPr sz="2100" spc="2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must</a:t>
            </a:r>
            <a:r>
              <a:rPr sz="2100" spc="1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assigned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all</a:t>
            </a:r>
            <a:r>
              <a:rPr sz="2100" spc="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devices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10" dirty="0">
                <a:latin typeface="Times New Roman"/>
                <a:cs typeface="Times New Roman"/>
              </a:rPr>
              <a:t>  </a:t>
            </a:r>
            <a:r>
              <a:rPr sz="2100" spc="-10" dirty="0">
                <a:latin typeface="Times New Roman"/>
                <a:cs typeface="Times New Roman"/>
              </a:rPr>
              <a:t>systemic </a:t>
            </a:r>
            <a:r>
              <a:rPr sz="2100" dirty="0">
                <a:latin typeface="Times New Roman"/>
                <a:cs typeface="Times New Roman"/>
              </a:rPr>
              <a:t>interrupt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servicing.</a:t>
            </a:r>
            <a:endParaRPr sz="21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1005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concept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defining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priority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among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devices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so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know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which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one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to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5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serviced</a:t>
            </a:r>
            <a:r>
              <a:rPr sz="2100" spc="6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first</a:t>
            </a:r>
            <a:r>
              <a:rPr sz="2100" spc="6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6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case</a:t>
            </a:r>
            <a:r>
              <a:rPr sz="2100" spc="5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5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simultaneous</a:t>
            </a:r>
            <a:r>
              <a:rPr sz="2100" spc="7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requests</a:t>
            </a:r>
            <a:r>
              <a:rPr sz="2100" spc="6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5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called</a:t>
            </a:r>
            <a:r>
              <a:rPr sz="2100" spc="60" dirty="0">
                <a:latin typeface="Times New Roman"/>
                <a:cs typeface="Times New Roman"/>
              </a:rPr>
              <a:t> 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priority</a:t>
            </a:r>
            <a:r>
              <a:rPr sz="2100" spc="6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interrupt system.</a:t>
            </a:r>
            <a:endParaRPr sz="21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1000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8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Generally</a:t>
            </a:r>
            <a:r>
              <a:rPr sz="2100" spc="2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devices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2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high</a:t>
            </a:r>
            <a:r>
              <a:rPr sz="2100" spc="2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speed</a:t>
            </a:r>
            <a:r>
              <a:rPr sz="2100" spc="2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2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data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transfer,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such</a:t>
            </a:r>
            <a:r>
              <a:rPr sz="2100" spc="2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as,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magnetic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disks</a:t>
            </a:r>
            <a:r>
              <a:rPr sz="2100" spc="270" dirty="0">
                <a:latin typeface="Times New Roman"/>
                <a:cs typeface="Times New Roman"/>
              </a:rPr>
              <a:t>  </a:t>
            </a:r>
            <a:r>
              <a:rPr sz="2100" spc="-25" dirty="0">
                <a:latin typeface="Times New Roman"/>
                <a:cs typeface="Times New Roman"/>
              </a:rPr>
              <a:t>are </a:t>
            </a:r>
            <a:r>
              <a:rPr sz="2100" dirty="0">
                <a:latin typeface="Times New Roman"/>
                <a:cs typeface="Times New Roman"/>
              </a:rPr>
              <a:t>assigned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high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priority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than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slow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devices,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such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as,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Keyboard.</a:t>
            </a: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When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multiple</a:t>
            </a:r>
            <a:r>
              <a:rPr sz="2100" spc="1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devices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interrupt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system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at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same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time,</a:t>
            </a:r>
            <a:r>
              <a:rPr sz="2100" spc="1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service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given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to</a:t>
            </a:r>
            <a:endParaRPr sz="21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device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highest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priority.</a:t>
            </a: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This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could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done with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either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software</a:t>
            </a:r>
            <a:r>
              <a:rPr sz="21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1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hardware</a:t>
            </a:r>
            <a:r>
              <a:rPr sz="21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methods.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Priority</a:t>
            </a:r>
            <a:r>
              <a:rPr spc="-185" dirty="0"/>
              <a:t> </a:t>
            </a:r>
            <a:r>
              <a:rPr spc="-180" dirty="0"/>
              <a:t>Interrupt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235" dirty="0"/>
              <a:t> Priority</a:t>
            </a:r>
            <a:r>
              <a:rPr spc="-245" dirty="0"/>
              <a:t> </a:t>
            </a:r>
            <a:r>
              <a:rPr spc="7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515" y="2291333"/>
            <a:ext cx="9853930" cy="4269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method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Polling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procedure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identify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highest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priority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software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means.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branch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interrupt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execute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ISR.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program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interrupts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begins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execution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ISR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Polls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interrupt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sequence.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907415" algn="l"/>
                <a:tab pos="1602105" algn="l"/>
                <a:tab pos="1953895" algn="l"/>
                <a:tab pos="2733040" algn="l"/>
                <a:tab pos="3326129" algn="l"/>
                <a:tab pos="3792220" algn="l"/>
                <a:tab pos="4542155" algn="l"/>
                <a:tab pos="5821045" algn="l"/>
                <a:tab pos="6285865" algn="l"/>
                <a:tab pos="7207884" algn="l"/>
                <a:tab pos="7574280" algn="l"/>
                <a:tab pos="8040370" algn="l"/>
                <a:tab pos="9075420" algn="l"/>
                <a:tab pos="95992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order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which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they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are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tested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determines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priority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interrupt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its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corresponding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highest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priority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interrupt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service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Otherwise,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next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lower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priority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tested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major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disadvantage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method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quite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slow.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overcome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 hardware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priority </a:t>
            </a:r>
            <a:r>
              <a:rPr sz="2000" spc="-10" dirty="0">
                <a:latin typeface="Times New Roman"/>
                <a:cs typeface="Times New Roman"/>
              </a:rPr>
              <a:t>interrupt.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347086"/>
            <a:ext cx="8682355" cy="419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overall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manager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environment.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850265" algn="l"/>
                <a:tab pos="1724025" algn="l"/>
                <a:tab pos="2205990" algn="l"/>
                <a:tab pos="2755900" algn="l"/>
                <a:tab pos="4159885" algn="l"/>
                <a:tab pos="4894580" algn="l"/>
                <a:tab pos="6121400" algn="l"/>
                <a:tab pos="7095490" algn="l"/>
                <a:tab pos="7677150" algn="l"/>
                <a:tab pos="814197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source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own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vector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directly.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polling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decisions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established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established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serial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parallel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interrupt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001394" algn="l"/>
                <a:tab pos="1832610" algn="l"/>
                <a:tab pos="3339465" algn="l"/>
                <a:tab pos="3764915" algn="l"/>
                <a:tab pos="5072380" algn="l"/>
                <a:tab pos="6158230" algn="l"/>
                <a:tab pos="7378700" algn="l"/>
                <a:tab pos="846391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serial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connection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Daisy-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Chaining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Method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Hardware</a:t>
            </a:r>
            <a:r>
              <a:rPr spc="-229" dirty="0"/>
              <a:t> </a:t>
            </a:r>
            <a:r>
              <a:rPr spc="-235" dirty="0"/>
              <a:t>Priority</a:t>
            </a:r>
            <a:r>
              <a:rPr spc="-204" dirty="0"/>
              <a:t> </a:t>
            </a:r>
            <a:r>
              <a:rPr spc="70" dirty="0"/>
              <a:t>Method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08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Daisy-</a:t>
            </a:r>
            <a:r>
              <a:rPr dirty="0"/>
              <a:t>Chaining</a:t>
            </a:r>
            <a:r>
              <a:rPr spc="-195" dirty="0"/>
              <a:t> </a:t>
            </a:r>
            <a:r>
              <a:rPr spc="-240" dirty="0"/>
              <a:t>Priority</a:t>
            </a:r>
            <a:r>
              <a:rPr spc="-210" dirty="0"/>
              <a:t> </a:t>
            </a:r>
            <a:r>
              <a:rPr spc="-160" dirty="0"/>
              <a:t>interrupt</a:t>
            </a:r>
            <a:r>
              <a:rPr spc="-220" dirty="0"/>
              <a:t> </a:t>
            </a:r>
            <a:r>
              <a:rPr spc="70" dirty="0"/>
              <a:t>Method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111" y="2037588"/>
            <a:ext cx="8170164" cy="305409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74517" y="5085334"/>
          <a:ext cx="6296658" cy="1639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3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Operation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Acknowledge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has</a:t>
                      </a:r>
                      <a:r>
                        <a:rPr sz="1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been</a:t>
                      </a:r>
                      <a:r>
                        <a:rPr sz="18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blocked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Particular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VAD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selected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(Pending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interrupt)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0" dirty="0">
                          <a:latin typeface="Verdana"/>
                          <a:cs typeface="Verdana"/>
                        </a:rPr>
                        <a:t>Transmit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Acknowledge</a:t>
                      </a:r>
                      <a:r>
                        <a:rPr sz="18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next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40" dirty="0">
                          <a:latin typeface="Verdana"/>
                          <a:cs typeface="Verdana"/>
                        </a:rPr>
                        <a:t>device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2196211"/>
            <a:ext cx="10168255" cy="458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daisy-chaining</a:t>
            </a:r>
            <a:r>
              <a:rPr sz="22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2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involves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connecting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manner.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configuration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governed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highest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2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(nearer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CPU)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followed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 and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up to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lowest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3535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2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raises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interrupt,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places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LOW</a:t>
            </a:r>
            <a:r>
              <a:rPr sz="2200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(0)</a:t>
            </a:r>
            <a:r>
              <a:rPr sz="2200" spc="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line.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interrupts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pending,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HIGH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(1)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responds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enabling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acknowledge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PI</a:t>
            </a:r>
            <a:r>
              <a:rPr sz="22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(Priority</a:t>
            </a:r>
            <a:r>
              <a:rPr sz="22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in)</a:t>
            </a:r>
            <a:r>
              <a:rPr sz="22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2272411"/>
            <a:ext cx="9204960" cy="4297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requested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pending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request,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passes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200" spc="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(priority</a:t>
            </a:r>
            <a:r>
              <a:rPr sz="2200" spc="5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Times New Roman"/>
                <a:cs typeface="Times New Roman"/>
              </a:rPr>
              <a:t>out)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 as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(PI</a:t>
            </a:r>
            <a:r>
              <a:rPr sz="2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1).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400" spc="11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00" spc="2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 had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requested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interrupt,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(PI</a:t>
            </a:r>
            <a:r>
              <a:rPr sz="22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=1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2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0).</a:t>
            </a:r>
            <a:endParaRPr sz="2200">
              <a:latin typeface="Times New Roman"/>
              <a:cs typeface="Times New Roman"/>
            </a:endParaRPr>
          </a:p>
          <a:p>
            <a:pPr marL="755015" marR="5715" indent="-285750" algn="just">
              <a:lnSpc>
                <a:spcPct val="100000"/>
              </a:lnSpc>
              <a:spcBef>
                <a:spcPts val="1200"/>
              </a:spcBef>
              <a:buClr>
                <a:srgbClr val="B83C68"/>
              </a:buClr>
              <a:buSzPct val="45454"/>
              <a:buFont typeface="Symbol"/>
              <a:buChar char="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consumes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acknowledge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further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placing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(priority</a:t>
            </a:r>
            <a:r>
              <a:rPr sz="22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out)</a:t>
            </a:r>
            <a:r>
              <a:rPr sz="22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output.</a:t>
            </a:r>
            <a:endParaRPr sz="2200">
              <a:latin typeface="Times New Roman"/>
              <a:cs typeface="Times New Roman"/>
            </a:endParaRPr>
          </a:p>
          <a:p>
            <a:pPr marL="755650" indent="-285750" algn="just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45454"/>
              <a:buFont typeface="Symbol"/>
              <a:buChar char=""/>
              <a:tabLst>
                <a:tab pos="755650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places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vector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(VAD)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756285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200">
              <a:latin typeface="Times New Roman"/>
              <a:cs typeface="Times New Roman"/>
            </a:endParaRPr>
          </a:p>
          <a:p>
            <a:pPr marL="755015" marR="5715" indent="-285750" algn="just">
              <a:lnSpc>
                <a:spcPct val="100000"/>
              </a:lnSpc>
              <a:spcBef>
                <a:spcPts val="605"/>
              </a:spcBef>
              <a:buClr>
                <a:srgbClr val="B83C68"/>
              </a:buClr>
              <a:buSzPct val="45454"/>
              <a:buFont typeface="Symbol"/>
              <a:buChar char="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puts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(1)</a:t>
            </a:r>
            <a:r>
              <a:rPr sz="2200" spc="2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indicate 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taken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of.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9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NOTE: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VAD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 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 of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service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routine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services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9516" y="2298903"/>
            <a:ext cx="8731250" cy="356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9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gets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PI</a:t>
            </a:r>
            <a:r>
              <a:rPr sz="24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input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generates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spc="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400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tell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acknowledge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blocked,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is,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(PI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PO</a:t>
            </a:r>
            <a:r>
              <a:rPr sz="24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=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0)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100000"/>
              </a:lnSpc>
              <a:spcBef>
                <a:spcPts val="16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daisy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chain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arrangement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ensured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highest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gets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serviced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established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hierarchy.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HW:</a:t>
            </a:r>
            <a:r>
              <a:rPr sz="24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connection</a:t>
            </a:r>
            <a:r>
              <a:rPr sz="2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hardware</a:t>
            </a:r>
            <a:r>
              <a:rPr sz="2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priority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interrupt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Direct</a:t>
            </a:r>
            <a:r>
              <a:rPr spc="-180" dirty="0"/>
              <a:t> </a:t>
            </a:r>
            <a:r>
              <a:rPr spc="-30" dirty="0"/>
              <a:t>Memory</a:t>
            </a:r>
            <a:r>
              <a:rPr spc="-180" dirty="0"/>
              <a:t> </a:t>
            </a:r>
            <a:r>
              <a:rPr dirty="0"/>
              <a:t>Access</a:t>
            </a:r>
            <a:r>
              <a:rPr spc="-175" dirty="0"/>
              <a:t> </a:t>
            </a:r>
            <a:r>
              <a:rPr spc="-10" dirty="0"/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334513"/>
            <a:ext cx="9453245" cy="4131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715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CPU</a:t>
            </a:r>
            <a:r>
              <a:rPr sz="2000" spc="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has</a:t>
            </a:r>
            <a:r>
              <a:rPr sz="2000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000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check</a:t>
            </a:r>
            <a:r>
              <a:rPr sz="2000" spc="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000" spc="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000" spc="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device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Interrupt-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driven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(CPU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doesn’t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has</a:t>
            </a:r>
            <a:r>
              <a:rPr sz="20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0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check</a:t>
            </a:r>
            <a:r>
              <a:rPr sz="20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0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0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device,</a:t>
            </a:r>
            <a:r>
              <a:rPr sz="2000" spc="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0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device</a:t>
            </a:r>
            <a:r>
              <a:rPr sz="2000" spc="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generate</a:t>
            </a:r>
            <a:r>
              <a:rPr sz="2000" spc="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000" spc="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000" spc="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signal)</a:t>
            </a:r>
            <a:r>
              <a:rPr sz="20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intervention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module,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 traverse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100"/>
              </a:lnSpc>
              <a:spcBef>
                <a:spcPts val="9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input/output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device,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controlled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DMA</a:t>
            </a:r>
            <a:r>
              <a:rPr sz="20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controller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involvement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16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DMA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way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improve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processor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activity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I/O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transfer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taking-</a:t>
            </a:r>
            <a:r>
              <a:rPr sz="2000" dirty="0">
                <a:latin typeface="Times New Roman"/>
                <a:cs typeface="Times New Roman"/>
              </a:rPr>
              <a:t>over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job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transferring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processor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letting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tasks.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DMA</a:t>
            </a:r>
            <a:r>
              <a:rPr sz="20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buses to manage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00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directly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participation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processor.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5496" y="2239111"/>
            <a:ext cx="3346450" cy="44399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Computer</a:t>
            </a:r>
            <a:r>
              <a:rPr sz="2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Architecture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Commuter</a:t>
            </a:r>
            <a:r>
              <a:rPr sz="2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Organization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Functional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units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Basic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Operational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Concept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Interconnection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Harvard</a:t>
            </a:r>
            <a:r>
              <a:rPr sz="20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Architecture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Von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Neumann</a:t>
            </a:r>
            <a:r>
              <a:rPr sz="20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Architecture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IAS</a:t>
            </a:r>
            <a:r>
              <a:rPr sz="20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Architecture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Harvard</a:t>
            </a:r>
            <a:r>
              <a:rPr spc="-200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322321"/>
            <a:ext cx="516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 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memories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41841" y="3160585"/>
            <a:ext cx="1593215" cy="2181225"/>
            <a:chOff x="2541841" y="3160585"/>
            <a:chExt cx="1593215" cy="2181225"/>
          </a:xfrm>
        </p:grpSpPr>
        <p:sp>
          <p:nvSpPr>
            <p:cNvPr id="5" name="object 5"/>
            <p:cNvSpPr/>
            <p:nvPr/>
          </p:nvSpPr>
          <p:spPr>
            <a:xfrm>
              <a:off x="2542794" y="3161538"/>
              <a:ext cx="1591310" cy="2179320"/>
            </a:xfrm>
            <a:custGeom>
              <a:avLst/>
              <a:gdLst/>
              <a:ahLst/>
              <a:cxnLst/>
              <a:rect l="l" t="t" r="r" b="b"/>
              <a:pathLst>
                <a:path w="1591310" h="2179320">
                  <a:moveTo>
                    <a:pt x="1591056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1591056" y="2179320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2794" y="3161538"/>
              <a:ext cx="1591310" cy="2179320"/>
            </a:xfrm>
            <a:custGeom>
              <a:avLst/>
              <a:gdLst/>
              <a:ahLst/>
              <a:cxnLst/>
              <a:rect l="l" t="t" r="r" b="b"/>
              <a:pathLst>
                <a:path w="1591310" h="2179320">
                  <a:moveTo>
                    <a:pt x="0" y="2179320"/>
                  </a:moveTo>
                  <a:lnTo>
                    <a:pt x="1591056" y="2179320"/>
                  </a:lnTo>
                  <a:lnTo>
                    <a:pt x="1591056" y="0"/>
                  </a:lnTo>
                  <a:lnTo>
                    <a:pt x="0" y="0"/>
                  </a:lnTo>
                  <a:lnTo>
                    <a:pt x="0" y="217932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11958" y="4243578"/>
              <a:ext cx="1202690" cy="830580"/>
            </a:xfrm>
            <a:custGeom>
              <a:avLst/>
              <a:gdLst/>
              <a:ahLst/>
              <a:cxnLst/>
              <a:rect l="l" t="t" r="r" b="b"/>
              <a:pathLst>
                <a:path w="1202689" h="830579">
                  <a:moveTo>
                    <a:pt x="910844" y="0"/>
                  </a:moveTo>
                  <a:lnTo>
                    <a:pt x="291592" y="0"/>
                  </a:lnTo>
                  <a:lnTo>
                    <a:pt x="251919" y="3783"/>
                  </a:lnTo>
                  <a:lnTo>
                    <a:pt x="213900" y="14807"/>
                  </a:lnTo>
                  <a:lnTo>
                    <a:pt x="177879" y="32581"/>
                  </a:lnTo>
                  <a:lnTo>
                    <a:pt x="144196" y="56613"/>
                  </a:lnTo>
                  <a:lnTo>
                    <a:pt x="113195" y="86414"/>
                  </a:lnTo>
                  <a:lnTo>
                    <a:pt x="85217" y="121491"/>
                  </a:lnTo>
                  <a:lnTo>
                    <a:pt x="60604" y="161355"/>
                  </a:lnTo>
                  <a:lnTo>
                    <a:pt x="39699" y="205514"/>
                  </a:lnTo>
                  <a:lnTo>
                    <a:pt x="22844" y="253478"/>
                  </a:lnTo>
                  <a:lnTo>
                    <a:pt x="10381" y="304755"/>
                  </a:lnTo>
                  <a:lnTo>
                    <a:pt x="2652" y="358856"/>
                  </a:lnTo>
                  <a:lnTo>
                    <a:pt x="0" y="415290"/>
                  </a:lnTo>
                  <a:lnTo>
                    <a:pt x="2652" y="471909"/>
                  </a:lnTo>
                  <a:lnTo>
                    <a:pt x="10381" y="526132"/>
                  </a:lnTo>
                  <a:lnTo>
                    <a:pt x="22844" y="577476"/>
                  </a:lnTo>
                  <a:lnTo>
                    <a:pt x="39699" y="625460"/>
                  </a:lnTo>
                  <a:lnTo>
                    <a:pt x="60604" y="669603"/>
                  </a:lnTo>
                  <a:lnTo>
                    <a:pt x="85217" y="709421"/>
                  </a:lnTo>
                  <a:lnTo>
                    <a:pt x="113195" y="744436"/>
                  </a:lnTo>
                  <a:lnTo>
                    <a:pt x="144196" y="774163"/>
                  </a:lnTo>
                  <a:lnTo>
                    <a:pt x="177879" y="798123"/>
                  </a:lnTo>
                  <a:lnTo>
                    <a:pt x="213900" y="815833"/>
                  </a:lnTo>
                  <a:lnTo>
                    <a:pt x="251919" y="826813"/>
                  </a:lnTo>
                  <a:lnTo>
                    <a:pt x="291592" y="830580"/>
                  </a:lnTo>
                  <a:lnTo>
                    <a:pt x="910844" y="830580"/>
                  </a:lnTo>
                  <a:lnTo>
                    <a:pt x="950516" y="826813"/>
                  </a:lnTo>
                  <a:lnTo>
                    <a:pt x="988535" y="815833"/>
                  </a:lnTo>
                  <a:lnTo>
                    <a:pt x="1024556" y="798123"/>
                  </a:lnTo>
                  <a:lnTo>
                    <a:pt x="1058239" y="774163"/>
                  </a:lnTo>
                  <a:lnTo>
                    <a:pt x="1089240" y="744436"/>
                  </a:lnTo>
                  <a:lnTo>
                    <a:pt x="1117219" y="709422"/>
                  </a:lnTo>
                  <a:lnTo>
                    <a:pt x="1141831" y="669603"/>
                  </a:lnTo>
                  <a:lnTo>
                    <a:pt x="1162736" y="625460"/>
                  </a:lnTo>
                  <a:lnTo>
                    <a:pt x="1179591" y="577476"/>
                  </a:lnTo>
                  <a:lnTo>
                    <a:pt x="1192054" y="526132"/>
                  </a:lnTo>
                  <a:lnTo>
                    <a:pt x="1199783" y="471909"/>
                  </a:lnTo>
                  <a:lnTo>
                    <a:pt x="1202436" y="415290"/>
                  </a:lnTo>
                  <a:lnTo>
                    <a:pt x="1199783" y="358856"/>
                  </a:lnTo>
                  <a:lnTo>
                    <a:pt x="1192054" y="304755"/>
                  </a:lnTo>
                  <a:lnTo>
                    <a:pt x="1179591" y="253478"/>
                  </a:lnTo>
                  <a:lnTo>
                    <a:pt x="1162736" y="205514"/>
                  </a:lnTo>
                  <a:lnTo>
                    <a:pt x="1141831" y="161355"/>
                  </a:lnTo>
                  <a:lnTo>
                    <a:pt x="1117219" y="121491"/>
                  </a:lnTo>
                  <a:lnTo>
                    <a:pt x="1089240" y="86414"/>
                  </a:lnTo>
                  <a:lnTo>
                    <a:pt x="1058239" y="56613"/>
                  </a:lnTo>
                  <a:lnTo>
                    <a:pt x="1024556" y="32581"/>
                  </a:lnTo>
                  <a:lnTo>
                    <a:pt x="988535" y="14807"/>
                  </a:lnTo>
                  <a:lnTo>
                    <a:pt x="950516" y="3783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F4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1958" y="4243578"/>
              <a:ext cx="1202690" cy="830580"/>
            </a:xfrm>
            <a:custGeom>
              <a:avLst/>
              <a:gdLst/>
              <a:ahLst/>
              <a:cxnLst/>
              <a:rect l="l" t="t" r="r" b="b"/>
              <a:pathLst>
                <a:path w="1202689" h="830579">
                  <a:moveTo>
                    <a:pt x="291592" y="0"/>
                  </a:moveTo>
                  <a:lnTo>
                    <a:pt x="910844" y="0"/>
                  </a:lnTo>
                  <a:lnTo>
                    <a:pt x="950516" y="3783"/>
                  </a:lnTo>
                  <a:lnTo>
                    <a:pt x="988535" y="14807"/>
                  </a:lnTo>
                  <a:lnTo>
                    <a:pt x="1024556" y="32581"/>
                  </a:lnTo>
                  <a:lnTo>
                    <a:pt x="1058239" y="56613"/>
                  </a:lnTo>
                  <a:lnTo>
                    <a:pt x="1089240" y="86414"/>
                  </a:lnTo>
                  <a:lnTo>
                    <a:pt x="1117219" y="121491"/>
                  </a:lnTo>
                  <a:lnTo>
                    <a:pt x="1141831" y="161355"/>
                  </a:lnTo>
                  <a:lnTo>
                    <a:pt x="1162736" y="205514"/>
                  </a:lnTo>
                  <a:lnTo>
                    <a:pt x="1179591" y="253478"/>
                  </a:lnTo>
                  <a:lnTo>
                    <a:pt x="1192054" y="304755"/>
                  </a:lnTo>
                  <a:lnTo>
                    <a:pt x="1199783" y="358856"/>
                  </a:lnTo>
                  <a:lnTo>
                    <a:pt x="1202436" y="415290"/>
                  </a:lnTo>
                  <a:lnTo>
                    <a:pt x="1199783" y="471909"/>
                  </a:lnTo>
                  <a:lnTo>
                    <a:pt x="1192054" y="526132"/>
                  </a:lnTo>
                  <a:lnTo>
                    <a:pt x="1179591" y="577476"/>
                  </a:lnTo>
                  <a:lnTo>
                    <a:pt x="1162736" y="625460"/>
                  </a:lnTo>
                  <a:lnTo>
                    <a:pt x="1141831" y="669603"/>
                  </a:lnTo>
                  <a:lnTo>
                    <a:pt x="1117219" y="709422"/>
                  </a:lnTo>
                  <a:lnTo>
                    <a:pt x="1089240" y="744436"/>
                  </a:lnTo>
                  <a:lnTo>
                    <a:pt x="1058239" y="774163"/>
                  </a:lnTo>
                  <a:lnTo>
                    <a:pt x="1024556" y="798123"/>
                  </a:lnTo>
                  <a:lnTo>
                    <a:pt x="988535" y="815833"/>
                  </a:lnTo>
                  <a:lnTo>
                    <a:pt x="950516" y="826813"/>
                  </a:lnTo>
                  <a:lnTo>
                    <a:pt x="910844" y="830580"/>
                  </a:lnTo>
                  <a:lnTo>
                    <a:pt x="291592" y="830580"/>
                  </a:lnTo>
                  <a:lnTo>
                    <a:pt x="251919" y="826813"/>
                  </a:lnTo>
                  <a:lnTo>
                    <a:pt x="213900" y="815833"/>
                  </a:lnTo>
                  <a:lnTo>
                    <a:pt x="177879" y="798123"/>
                  </a:lnTo>
                  <a:lnTo>
                    <a:pt x="144196" y="774163"/>
                  </a:lnTo>
                  <a:lnTo>
                    <a:pt x="113195" y="744436"/>
                  </a:lnTo>
                  <a:lnTo>
                    <a:pt x="85217" y="709421"/>
                  </a:lnTo>
                  <a:lnTo>
                    <a:pt x="60604" y="669603"/>
                  </a:lnTo>
                  <a:lnTo>
                    <a:pt x="39699" y="625460"/>
                  </a:lnTo>
                  <a:lnTo>
                    <a:pt x="22844" y="577476"/>
                  </a:lnTo>
                  <a:lnTo>
                    <a:pt x="10381" y="526132"/>
                  </a:lnTo>
                  <a:lnTo>
                    <a:pt x="2652" y="471909"/>
                  </a:lnTo>
                  <a:lnTo>
                    <a:pt x="0" y="415290"/>
                  </a:lnTo>
                  <a:lnTo>
                    <a:pt x="2652" y="358856"/>
                  </a:lnTo>
                  <a:lnTo>
                    <a:pt x="10381" y="304755"/>
                  </a:lnTo>
                  <a:lnTo>
                    <a:pt x="22844" y="253478"/>
                  </a:lnTo>
                  <a:lnTo>
                    <a:pt x="39699" y="205514"/>
                  </a:lnTo>
                  <a:lnTo>
                    <a:pt x="60604" y="161355"/>
                  </a:lnTo>
                  <a:lnTo>
                    <a:pt x="85217" y="121491"/>
                  </a:lnTo>
                  <a:lnTo>
                    <a:pt x="113195" y="86414"/>
                  </a:lnTo>
                  <a:lnTo>
                    <a:pt x="144196" y="56613"/>
                  </a:lnTo>
                  <a:lnTo>
                    <a:pt x="177879" y="32581"/>
                  </a:lnTo>
                  <a:lnTo>
                    <a:pt x="213900" y="14807"/>
                  </a:lnTo>
                  <a:lnTo>
                    <a:pt x="251919" y="3783"/>
                  </a:lnTo>
                  <a:lnTo>
                    <a:pt x="291592" y="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7622" y="4428490"/>
            <a:ext cx="9410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3133" y="3253549"/>
            <a:ext cx="664845" cy="502284"/>
            <a:chOff x="2973133" y="3253549"/>
            <a:chExt cx="664845" cy="502284"/>
          </a:xfrm>
        </p:grpSpPr>
        <p:sp>
          <p:nvSpPr>
            <p:cNvPr id="11" name="object 11"/>
            <p:cNvSpPr/>
            <p:nvPr/>
          </p:nvSpPr>
          <p:spPr>
            <a:xfrm>
              <a:off x="2974085" y="3254501"/>
              <a:ext cx="662940" cy="500380"/>
            </a:xfrm>
            <a:custGeom>
              <a:avLst/>
              <a:gdLst/>
              <a:ahLst/>
              <a:cxnLst/>
              <a:rect l="l" t="t" r="r" b="b"/>
              <a:pathLst>
                <a:path w="662939" h="500379">
                  <a:moveTo>
                    <a:pt x="487172" y="0"/>
                  </a:moveTo>
                  <a:lnTo>
                    <a:pt x="175768" y="0"/>
                  </a:lnTo>
                  <a:lnTo>
                    <a:pt x="135480" y="6560"/>
                  </a:lnTo>
                  <a:lnTo>
                    <a:pt x="98489" y="25268"/>
                  </a:lnTo>
                  <a:lnTo>
                    <a:pt x="65853" y="54664"/>
                  </a:lnTo>
                  <a:lnTo>
                    <a:pt x="38628" y="93288"/>
                  </a:lnTo>
                  <a:lnTo>
                    <a:pt x="17873" y="139681"/>
                  </a:lnTo>
                  <a:lnTo>
                    <a:pt x="4644" y="192383"/>
                  </a:lnTo>
                  <a:lnTo>
                    <a:pt x="0" y="249936"/>
                  </a:lnTo>
                  <a:lnTo>
                    <a:pt x="4644" y="307488"/>
                  </a:lnTo>
                  <a:lnTo>
                    <a:pt x="17873" y="360190"/>
                  </a:lnTo>
                  <a:lnTo>
                    <a:pt x="38628" y="406583"/>
                  </a:lnTo>
                  <a:lnTo>
                    <a:pt x="65853" y="445207"/>
                  </a:lnTo>
                  <a:lnTo>
                    <a:pt x="98489" y="474603"/>
                  </a:lnTo>
                  <a:lnTo>
                    <a:pt x="135480" y="493311"/>
                  </a:lnTo>
                  <a:lnTo>
                    <a:pt x="175768" y="499872"/>
                  </a:lnTo>
                  <a:lnTo>
                    <a:pt x="487172" y="499872"/>
                  </a:lnTo>
                  <a:lnTo>
                    <a:pt x="527459" y="493311"/>
                  </a:lnTo>
                  <a:lnTo>
                    <a:pt x="564450" y="474603"/>
                  </a:lnTo>
                  <a:lnTo>
                    <a:pt x="597086" y="445207"/>
                  </a:lnTo>
                  <a:lnTo>
                    <a:pt x="624311" y="406583"/>
                  </a:lnTo>
                  <a:lnTo>
                    <a:pt x="645066" y="360190"/>
                  </a:lnTo>
                  <a:lnTo>
                    <a:pt x="658295" y="307488"/>
                  </a:lnTo>
                  <a:lnTo>
                    <a:pt x="662939" y="249936"/>
                  </a:lnTo>
                  <a:lnTo>
                    <a:pt x="658295" y="192383"/>
                  </a:lnTo>
                  <a:lnTo>
                    <a:pt x="645066" y="139681"/>
                  </a:lnTo>
                  <a:lnTo>
                    <a:pt x="624311" y="93288"/>
                  </a:lnTo>
                  <a:lnTo>
                    <a:pt x="597086" y="54664"/>
                  </a:lnTo>
                  <a:lnTo>
                    <a:pt x="564450" y="25268"/>
                  </a:lnTo>
                  <a:lnTo>
                    <a:pt x="527459" y="6560"/>
                  </a:lnTo>
                  <a:lnTo>
                    <a:pt x="487172" y="0"/>
                  </a:lnTo>
                  <a:close/>
                </a:path>
              </a:pathLst>
            </a:custGeom>
            <a:solidFill>
              <a:srgbClr val="F4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4085" y="3254501"/>
              <a:ext cx="662940" cy="500380"/>
            </a:xfrm>
            <a:custGeom>
              <a:avLst/>
              <a:gdLst/>
              <a:ahLst/>
              <a:cxnLst/>
              <a:rect l="l" t="t" r="r" b="b"/>
              <a:pathLst>
                <a:path w="662939" h="500379">
                  <a:moveTo>
                    <a:pt x="175768" y="0"/>
                  </a:moveTo>
                  <a:lnTo>
                    <a:pt x="487172" y="0"/>
                  </a:lnTo>
                  <a:lnTo>
                    <a:pt x="527459" y="6560"/>
                  </a:lnTo>
                  <a:lnTo>
                    <a:pt x="564450" y="25268"/>
                  </a:lnTo>
                  <a:lnTo>
                    <a:pt x="597086" y="54664"/>
                  </a:lnTo>
                  <a:lnTo>
                    <a:pt x="624311" y="93288"/>
                  </a:lnTo>
                  <a:lnTo>
                    <a:pt x="645066" y="139681"/>
                  </a:lnTo>
                  <a:lnTo>
                    <a:pt x="658295" y="192383"/>
                  </a:lnTo>
                  <a:lnTo>
                    <a:pt x="662939" y="249936"/>
                  </a:lnTo>
                  <a:lnTo>
                    <a:pt x="658295" y="307488"/>
                  </a:lnTo>
                  <a:lnTo>
                    <a:pt x="645066" y="360190"/>
                  </a:lnTo>
                  <a:lnTo>
                    <a:pt x="624311" y="406583"/>
                  </a:lnTo>
                  <a:lnTo>
                    <a:pt x="597086" y="445207"/>
                  </a:lnTo>
                  <a:lnTo>
                    <a:pt x="564450" y="474603"/>
                  </a:lnTo>
                  <a:lnTo>
                    <a:pt x="527459" y="493311"/>
                  </a:lnTo>
                  <a:lnTo>
                    <a:pt x="487172" y="499872"/>
                  </a:lnTo>
                  <a:lnTo>
                    <a:pt x="175768" y="499872"/>
                  </a:lnTo>
                  <a:lnTo>
                    <a:pt x="135480" y="493311"/>
                  </a:lnTo>
                  <a:lnTo>
                    <a:pt x="98489" y="474603"/>
                  </a:lnTo>
                  <a:lnTo>
                    <a:pt x="65853" y="445207"/>
                  </a:lnTo>
                  <a:lnTo>
                    <a:pt x="38628" y="406583"/>
                  </a:lnTo>
                  <a:lnTo>
                    <a:pt x="17873" y="360190"/>
                  </a:lnTo>
                  <a:lnTo>
                    <a:pt x="4644" y="307488"/>
                  </a:lnTo>
                  <a:lnTo>
                    <a:pt x="0" y="249936"/>
                  </a:lnTo>
                  <a:lnTo>
                    <a:pt x="4644" y="192383"/>
                  </a:lnTo>
                  <a:lnTo>
                    <a:pt x="17873" y="139681"/>
                  </a:lnTo>
                  <a:lnTo>
                    <a:pt x="38628" y="93288"/>
                  </a:lnTo>
                  <a:lnTo>
                    <a:pt x="65853" y="54664"/>
                  </a:lnTo>
                  <a:lnTo>
                    <a:pt x="98489" y="25268"/>
                  </a:lnTo>
                  <a:lnTo>
                    <a:pt x="135480" y="6560"/>
                  </a:lnTo>
                  <a:lnTo>
                    <a:pt x="175768" y="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28517" y="3362909"/>
            <a:ext cx="477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ALU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0422" y="4109465"/>
            <a:ext cx="981075" cy="1053465"/>
          </a:xfrm>
          <a:prstGeom prst="rect">
            <a:avLst/>
          </a:prstGeom>
          <a:solidFill>
            <a:srgbClr val="D4F6FF"/>
          </a:solidFill>
          <a:ln w="3175">
            <a:solidFill>
              <a:srgbClr val="15111D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174625" indent="-105410">
              <a:lnSpc>
                <a:spcPct val="128699"/>
              </a:lnSpc>
              <a:spcBef>
                <a:spcPts val="1445"/>
              </a:spcBef>
            </a:pPr>
            <a:r>
              <a:rPr sz="1600" spc="-10" dirty="0">
                <a:latin typeface="Calibri"/>
                <a:cs typeface="Calibri"/>
              </a:rPr>
              <a:t>Instruction 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3261" y="4031741"/>
            <a:ext cx="955675" cy="1054735"/>
          </a:xfrm>
          <a:prstGeom prst="rect">
            <a:avLst/>
          </a:prstGeom>
          <a:solidFill>
            <a:srgbClr val="A1D0D9"/>
          </a:solidFill>
          <a:ln w="3175">
            <a:solidFill>
              <a:srgbClr val="15111D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139065" marR="24130" indent="126364">
              <a:lnSpc>
                <a:spcPct val="108200"/>
              </a:lnSpc>
              <a:spcBef>
                <a:spcPts val="1495"/>
              </a:spcBef>
            </a:pPr>
            <a:r>
              <a:rPr sz="1800" spc="-20" dirty="0">
                <a:latin typeface="Calibri"/>
                <a:cs typeface="Calibri"/>
              </a:rPr>
              <a:t>Data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96349" y="5934265"/>
            <a:ext cx="1032510" cy="483870"/>
            <a:chOff x="2796349" y="5934265"/>
            <a:chExt cx="1032510" cy="483870"/>
          </a:xfrm>
        </p:grpSpPr>
        <p:sp>
          <p:nvSpPr>
            <p:cNvPr id="17" name="object 17"/>
            <p:cNvSpPr/>
            <p:nvPr/>
          </p:nvSpPr>
          <p:spPr>
            <a:xfrm>
              <a:off x="2797301" y="5935218"/>
              <a:ext cx="1030605" cy="481965"/>
            </a:xfrm>
            <a:custGeom>
              <a:avLst/>
              <a:gdLst/>
              <a:ahLst/>
              <a:cxnLst/>
              <a:rect l="l" t="t" r="r" b="b"/>
              <a:pathLst>
                <a:path w="1030604" h="481964">
                  <a:moveTo>
                    <a:pt x="1028319" y="0"/>
                  </a:moveTo>
                  <a:lnTo>
                    <a:pt x="3810" y="0"/>
                  </a:lnTo>
                  <a:lnTo>
                    <a:pt x="1905" y="0"/>
                  </a:lnTo>
                  <a:lnTo>
                    <a:pt x="0" y="2705"/>
                  </a:lnTo>
                  <a:lnTo>
                    <a:pt x="0" y="478878"/>
                  </a:lnTo>
                  <a:lnTo>
                    <a:pt x="1905" y="481583"/>
                  </a:lnTo>
                  <a:lnTo>
                    <a:pt x="1028319" y="481583"/>
                  </a:lnTo>
                  <a:lnTo>
                    <a:pt x="1030224" y="478878"/>
                  </a:lnTo>
                  <a:lnTo>
                    <a:pt x="1030224" y="2705"/>
                  </a:lnTo>
                  <a:lnTo>
                    <a:pt x="1028319" y="0"/>
                  </a:lnTo>
                  <a:close/>
                </a:path>
              </a:pathLst>
            </a:custGeom>
            <a:solidFill>
              <a:srgbClr val="F4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7301" y="5935218"/>
              <a:ext cx="1030605" cy="481965"/>
            </a:xfrm>
            <a:custGeom>
              <a:avLst/>
              <a:gdLst/>
              <a:ahLst/>
              <a:cxnLst/>
              <a:rect l="l" t="t" r="r" b="b"/>
              <a:pathLst>
                <a:path w="1030604" h="481964">
                  <a:moveTo>
                    <a:pt x="3810" y="0"/>
                  </a:moveTo>
                  <a:lnTo>
                    <a:pt x="1025778" y="0"/>
                  </a:lnTo>
                  <a:lnTo>
                    <a:pt x="1028319" y="0"/>
                  </a:lnTo>
                  <a:lnTo>
                    <a:pt x="1030224" y="2705"/>
                  </a:lnTo>
                  <a:lnTo>
                    <a:pt x="1030224" y="6299"/>
                  </a:lnTo>
                  <a:lnTo>
                    <a:pt x="1030224" y="475284"/>
                  </a:lnTo>
                  <a:lnTo>
                    <a:pt x="1030224" y="478878"/>
                  </a:lnTo>
                  <a:lnTo>
                    <a:pt x="1028319" y="481583"/>
                  </a:lnTo>
                  <a:lnTo>
                    <a:pt x="1025778" y="481583"/>
                  </a:lnTo>
                  <a:lnTo>
                    <a:pt x="3810" y="481583"/>
                  </a:lnTo>
                  <a:lnTo>
                    <a:pt x="1905" y="481583"/>
                  </a:lnTo>
                  <a:lnTo>
                    <a:pt x="0" y="478878"/>
                  </a:lnTo>
                  <a:lnTo>
                    <a:pt x="0" y="475284"/>
                  </a:lnTo>
                  <a:lnTo>
                    <a:pt x="0" y="6299"/>
                  </a:lnTo>
                  <a:lnTo>
                    <a:pt x="0" y="2705"/>
                  </a:lnTo>
                  <a:lnTo>
                    <a:pt x="1905" y="0"/>
                  </a:lnTo>
                  <a:lnTo>
                    <a:pt x="3810" y="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11272" y="6017463"/>
            <a:ext cx="94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I/O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devices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41969" y="3757993"/>
            <a:ext cx="2712085" cy="2190750"/>
            <a:chOff x="2041969" y="3757993"/>
            <a:chExt cx="2712085" cy="2190750"/>
          </a:xfrm>
        </p:grpSpPr>
        <p:sp>
          <p:nvSpPr>
            <p:cNvPr id="21" name="object 21"/>
            <p:cNvSpPr/>
            <p:nvPr/>
          </p:nvSpPr>
          <p:spPr>
            <a:xfrm>
              <a:off x="3918966" y="4511801"/>
              <a:ext cx="833755" cy="303530"/>
            </a:xfrm>
            <a:custGeom>
              <a:avLst/>
              <a:gdLst/>
              <a:ahLst/>
              <a:cxnLst/>
              <a:rect l="l" t="t" r="r" b="b"/>
              <a:pathLst>
                <a:path w="833754" h="303529">
                  <a:moveTo>
                    <a:pt x="147320" y="0"/>
                  </a:moveTo>
                  <a:lnTo>
                    <a:pt x="0" y="147574"/>
                  </a:lnTo>
                  <a:lnTo>
                    <a:pt x="141097" y="303275"/>
                  </a:lnTo>
                  <a:lnTo>
                    <a:pt x="141097" y="225044"/>
                  </a:lnTo>
                  <a:lnTo>
                    <a:pt x="684403" y="225044"/>
                  </a:lnTo>
                  <a:lnTo>
                    <a:pt x="684403" y="303275"/>
                  </a:lnTo>
                  <a:lnTo>
                    <a:pt x="833628" y="153924"/>
                  </a:lnTo>
                  <a:lnTo>
                    <a:pt x="694436" y="14350"/>
                  </a:lnTo>
                  <a:lnTo>
                    <a:pt x="694436" y="84581"/>
                  </a:lnTo>
                  <a:lnTo>
                    <a:pt x="147320" y="84581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18966" y="4511801"/>
              <a:ext cx="833755" cy="303530"/>
            </a:xfrm>
            <a:custGeom>
              <a:avLst/>
              <a:gdLst/>
              <a:ahLst/>
              <a:cxnLst/>
              <a:rect l="l" t="t" r="r" b="b"/>
              <a:pathLst>
                <a:path w="833754" h="303529">
                  <a:moveTo>
                    <a:pt x="0" y="147574"/>
                  </a:moveTo>
                  <a:lnTo>
                    <a:pt x="141097" y="303275"/>
                  </a:lnTo>
                  <a:lnTo>
                    <a:pt x="141097" y="225044"/>
                  </a:lnTo>
                  <a:lnTo>
                    <a:pt x="684403" y="225044"/>
                  </a:lnTo>
                  <a:lnTo>
                    <a:pt x="684403" y="303275"/>
                  </a:lnTo>
                  <a:lnTo>
                    <a:pt x="833628" y="153924"/>
                  </a:lnTo>
                  <a:lnTo>
                    <a:pt x="694436" y="14350"/>
                  </a:lnTo>
                  <a:lnTo>
                    <a:pt x="694436" y="84581"/>
                  </a:lnTo>
                  <a:lnTo>
                    <a:pt x="147320" y="84581"/>
                  </a:lnTo>
                  <a:lnTo>
                    <a:pt x="147320" y="0"/>
                  </a:lnTo>
                  <a:lnTo>
                    <a:pt x="0" y="1475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0598" y="5066538"/>
              <a:ext cx="212090" cy="881380"/>
            </a:xfrm>
            <a:custGeom>
              <a:avLst/>
              <a:gdLst/>
              <a:ahLst/>
              <a:cxnLst/>
              <a:rect l="l" t="t" r="r" b="b"/>
              <a:pathLst>
                <a:path w="212089" h="881379">
                  <a:moveTo>
                    <a:pt x="106806" y="0"/>
                  </a:moveTo>
                  <a:lnTo>
                    <a:pt x="0" y="150241"/>
                  </a:lnTo>
                  <a:lnTo>
                    <a:pt x="54101" y="149351"/>
                  </a:lnTo>
                  <a:lnTo>
                    <a:pt x="58419" y="724306"/>
                  </a:lnTo>
                  <a:lnTo>
                    <a:pt x="4444" y="725208"/>
                  </a:lnTo>
                  <a:lnTo>
                    <a:pt x="109981" y="880872"/>
                  </a:lnTo>
                  <a:lnTo>
                    <a:pt x="206121" y="732409"/>
                  </a:lnTo>
                  <a:lnTo>
                    <a:pt x="157099" y="733310"/>
                  </a:lnTo>
                  <a:lnTo>
                    <a:pt x="152146" y="154812"/>
                  </a:lnTo>
                  <a:lnTo>
                    <a:pt x="211836" y="153797"/>
                  </a:lnTo>
                  <a:lnTo>
                    <a:pt x="1068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0598" y="5066538"/>
              <a:ext cx="212090" cy="881380"/>
            </a:xfrm>
            <a:custGeom>
              <a:avLst/>
              <a:gdLst/>
              <a:ahLst/>
              <a:cxnLst/>
              <a:rect l="l" t="t" r="r" b="b"/>
              <a:pathLst>
                <a:path w="212089" h="881379">
                  <a:moveTo>
                    <a:pt x="106806" y="0"/>
                  </a:moveTo>
                  <a:lnTo>
                    <a:pt x="0" y="150241"/>
                  </a:lnTo>
                  <a:lnTo>
                    <a:pt x="54101" y="149351"/>
                  </a:lnTo>
                  <a:lnTo>
                    <a:pt x="58419" y="724306"/>
                  </a:lnTo>
                  <a:lnTo>
                    <a:pt x="4444" y="725208"/>
                  </a:lnTo>
                  <a:lnTo>
                    <a:pt x="109981" y="880872"/>
                  </a:lnTo>
                  <a:lnTo>
                    <a:pt x="206121" y="732409"/>
                  </a:lnTo>
                  <a:lnTo>
                    <a:pt x="157099" y="733310"/>
                  </a:lnTo>
                  <a:lnTo>
                    <a:pt x="152146" y="154812"/>
                  </a:lnTo>
                  <a:lnTo>
                    <a:pt x="211836" y="153797"/>
                  </a:lnTo>
                  <a:lnTo>
                    <a:pt x="1068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2922" y="4475225"/>
              <a:ext cx="684530" cy="303530"/>
            </a:xfrm>
            <a:custGeom>
              <a:avLst/>
              <a:gdLst/>
              <a:ahLst/>
              <a:cxnLst/>
              <a:rect l="l" t="t" r="r" b="b"/>
              <a:pathLst>
                <a:path w="684530" h="303529">
                  <a:moveTo>
                    <a:pt x="120650" y="0"/>
                  </a:moveTo>
                  <a:lnTo>
                    <a:pt x="0" y="148462"/>
                  </a:lnTo>
                  <a:lnTo>
                    <a:pt x="115569" y="303275"/>
                  </a:lnTo>
                  <a:lnTo>
                    <a:pt x="115569" y="225932"/>
                  </a:lnTo>
                  <a:lnTo>
                    <a:pt x="561720" y="225932"/>
                  </a:lnTo>
                  <a:lnTo>
                    <a:pt x="561720" y="303275"/>
                  </a:lnTo>
                  <a:lnTo>
                    <a:pt x="684276" y="153924"/>
                  </a:lnTo>
                  <a:lnTo>
                    <a:pt x="569976" y="15240"/>
                  </a:lnTo>
                  <a:lnTo>
                    <a:pt x="569976" y="85471"/>
                  </a:lnTo>
                  <a:lnTo>
                    <a:pt x="120650" y="85471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42922" y="4475225"/>
              <a:ext cx="684530" cy="303530"/>
            </a:xfrm>
            <a:custGeom>
              <a:avLst/>
              <a:gdLst/>
              <a:ahLst/>
              <a:cxnLst/>
              <a:rect l="l" t="t" r="r" b="b"/>
              <a:pathLst>
                <a:path w="684530" h="303529">
                  <a:moveTo>
                    <a:pt x="0" y="148462"/>
                  </a:moveTo>
                  <a:lnTo>
                    <a:pt x="115569" y="303275"/>
                  </a:lnTo>
                  <a:lnTo>
                    <a:pt x="115569" y="225932"/>
                  </a:lnTo>
                  <a:lnTo>
                    <a:pt x="561720" y="225932"/>
                  </a:lnTo>
                  <a:lnTo>
                    <a:pt x="561720" y="303275"/>
                  </a:lnTo>
                  <a:lnTo>
                    <a:pt x="684276" y="153924"/>
                  </a:lnTo>
                  <a:lnTo>
                    <a:pt x="569976" y="15240"/>
                  </a:lnTo>
                  <a:lnTo>
                    <a:pt x="569976" y="85471"/>
                  </a:lnTo>
                  <a:lnTo>
                    <a:pt x="120650" y="85471"/>
                  </a:lnTo>
                  <a:lnTo>
                    <a:pt x="120650" y="0"/>
                  </a:lnTo>
                  <a:lnTo>
                    <a:pt x="0" y="1484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88970" y="3758945"/>
              <a:ext cx="212090" cy="495300"/>
            </a:xfrm>
            <a:custGeom>
              <a:avLst/>
              <a:gdLst/>
              <a:ahLst/>
              <a:cxnLst/>
              <a:rect l="l" t="t" r="r" b="b"/>
              <a:pathLst>
                <a:path w="212089" h="495300">
                  <a:moveTo>
                    <a:pt x="108077" y="0"/>
                  </a:moveTo>
                  <a:lnTo>
                    <a:pt x="0" y="81660"/>
                  </a:lnTo>
                  <a:lnTo>
                    <a:pt x="54102" y="82549"/>
                  </a:lnTo>
                  <a:lnTo>
                    <a:pt x="55372" y="406526"/>
                  </a:lnTo>
                  <a:lnTo>
                    <a:pt x="1269" y="405510"/>
                  </a:lnTo>
                  <a:lnTo>
                    <a:pt x="105664" y="495299"/>
                  </a:lnTo>
                  <a:lnTo>
                    <a:pt x="202438" y="413638"/>
                  </a:lnTo>
                  <a:lnTo>
                    <a:pt x="153416" y="413638"/>
                  </a:lnTo>
                  <a:lnTo>
                    <a:pt x="152145" y="87883"/>
                  </a:lnTo>
                  <a:lnTo>
                    <a:pt x="211835" y="88772"/>
                  </a:lnTo>
                  <a:lnTo>
                    <a:pt x="1080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8970" y="3758945"/>
              <a:ext cx="212090" cy="495300"/>
            </a:xfrm>
            <a:custGeom>
              <a:avLst/>
              <a:gdLst/>
              <a:ahLst/>
              <a:cxnLst/>
              <a:rect l="l" t="t" r="r" b="b"/>
              <a:pathLst>
                <a:path w="212089" h="495300">
                  <a:moveTo>
                    <a:pt x="108077" y="0"/>
                  </a:moveTo>
                  <a:lnTo>
                    <a:pt x="0" y="81660"/>
                  </a:lnTo>
                  <a:lnTo>
                    <a:pt x="54102" y="82549"/>
                  </a:lnTo>
                  <a:lnTo>
                    <a:pt x="55372" y="406526"/>
                  </a:lnTo>
                  <a:lnTo>
                    <a:pt x="1269" y="405510"/>
                  </a:lnTo>
                  <a:lnTo>
                    <a:pt x="105664" y="495299"/>
                  </a:lnTo>
                  <a:lnTo>
                    <a:pt x="202438" y="413638"/>
                  </a:lnTo>
                  <a:lnTo>
                    <a:pt x="153416" y="413638"/>
                  </a:lnTo>
                  <a:lnTo>
                    <a:pt x="152145" y="87883"/>
                  </a:lnTo>
                  <a:lnTo>
                    <a:pt x="211835" y="88772"/>
                  </a:lnTo>
                  <a:lnTo>
                    <a:pt x="1080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345168" y="3540252"/>
            <a:ext cx="1755775" cy="2185670"/>
          </a:xfrm>
          <a:prstGeom prst="rect">
            <a:avLst/>
          </a:prstGeom>
          <a:solidFill>
            <a:srgbClr val="0099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4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CPU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79864" y="3965447"/>
            <a:ext cx="1228725" cy="425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2400" spc="-25" dirty="0">
                <a:latin typeface="Times New Roman"/>
                <a:cs typeface="Times New Roman"/>
              </a:rPr>
              <a:t>PC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85915" y="3662171"/>
            <a:ext cx="2106295" cy="7289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350"/>
              </a:spcBef>
            </a:pP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10" dirty="0">
                <a:latin typeface="Times New Roman"/>
                <a:cs typeface="Times New Roman"/>
              </a:rPr>
              <a:t> memory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85915" y="4936235"/>
            <a:ext cx="2106295" cy="7289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610"/>
              </a:spcBef>
            </a:pP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memory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92846" y="3754754"/>
            <a:ext cx="1053465" cy="679450"/>
          </a:xfrm>
          <a:custGeom>
            <a:avLst/>
            <a:gdLst/>
            <a:ahLst/>
            <a:cxnLst/>
            <a:rect l="l" t="t" r="r" b="b"/>
            <a:pathLst>
              <a:path w="1053465" h="679450">
                <a:moveTo>
                  <a:pt x="1053084" y="636651"/>
                </a:moveTo>
                <a:lnTo>
                  <a:pt x="1024420" y="622300"/>
                </a:lnTo>
                <a:lnTo>
                  <a:pt x="967359" y="593725"/>
                </a:lnTo>
                <a:lnTo>
                  <a:pt x="967359" y="622300"/>
                </a:lnTo>
                <a:lnTo>
                  <a:pt x="85725" y="622300"/>
                </a:lnTo>
                <a:lnTo>
                  <a:pt x="85725" y="593725"/>
                </a:lnTo>
                <a:lnTo>
                  <a:pt x="0" y="636651"/>
                </a:lnTo>
                <a:lnTo>
                  <a:pt x="85725" y="679450"/>
                </a:lnTo>
                <a:lnTo>
                  <a:pt x="85725" y="650875"/>
                </a:lnTo>
                <a:lnTo>
                  <a:pt x="967359" y="650875"/>
                </a:lnTo>
                <a:lnTo>
                  <a:pt x="967359" y="679450"/>
                </a:lnTo>
                <a:lnTo>
                  <a:pt x="1024585" y="650875"/>
                </a:lnTo>
                <a:lnTo>
                  <a:pt x="1053084" y="636651"/>
                </a:lnTo>
                <a:close/>
              </a:path>
              <a:path w="1053465" h="679450">
                <a:moveTo>
                  <a:pt x="1053084" y="14224"/>
                </a:moveTo>
                <a:lnTo>
                  <a:pt x="57150" y="14224"/>
                </a:lnTo>
                <a:lnTo>
                  <a:pt x="57150" y="0"/>
                </a:lnTo>
                <a:lnTo>
                  <a:pt x="0" y="28575"/>
                </a:lnTo>
                <a:lnTo>
                  <a:pt x="57150" y="57150"/>
                </a:lnTo>
                <a:lnTo>
                  <a:pt x="57150" y="42799"/>
                </a:lnTo>
                <a:lnTo>
                  <a:pt x="1053084" y="42799"/>
                </a:lnTo>
                <a:lnTo>
                  <a:pt x="1053084" y="1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18321" y="3415665"/>
            <a:ext cx="789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address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92846" y="4969382"/>
            <a:ext cx="1053465" cy="680085"/>
          </a:xfrm>
          <a:custGeom>
            <a:avLst/>
            <a:gdLst/>
            <a:ahLst/>
            <a:cxnLst/>
            <a:rect l="l" t="t" r="r" b="b"/>
            <a:pathLst>
              <a:path w="1053465" h="680085">
                <a:moveTo>
                  <a:pt x="1053084" y="636651"/>
                </a:moveTo>
                <a:lnTo>
                  <a:pt x="1024547" y="622363"/>
                </a:lnTo>
                <a:lnTo>
                  <a:pt x="967359" y="593725"/>
                </a:lnTo>
                <a:lnTo>
                  <a:pt x="967359" y="622363"/>
                </a:lnTo>
                <a:lnTo>
                  <a:pt x="85725" y="622363"/>
                </a:lnTo>
                <a:lnTo>
                  <a:pt x="85725" y="593725"/>
                </a:lnTo>
                <a:lnTo>
                  <a:pt x="0" y="636651"/>
                </a:lnTo>
                <a:lnTo>
                  <a:pt x="85725" y="679513"/>
                </a:lnTo>
                <a:lnTo>
                  <a:pt x="85725" y="650938"/>
                </a:lnTo>
                <a:lnTo>
                  <a:pt x="967359" y="650938"/>
                </a:lnTo>
                <a:lnTo>
                  <a:pt x="967359" y="679513"/>
                </a:lnTo>
                <a:lnTo>
                  <a:pt x="1024509" y="650938"/>
                </a:lnTo>
                <a:lnTo>
                  <a:pt x="1053084" y="636651"/>
                </a:lnTo>
                <a:close/>
              </a:path>
              <a:path w="1053465" h="680085">
                <a:moveTo>
                  <a:pt x="1053084" y="14224"/>
                </a:moveTo>
                <a:lnTo>
                  <a:pt x="57150" y="14224"/>
                </a:lnTo>
                <a:lnTo>
                  <a:pt x="57150" y="0"/>
                </a:lnTo>
                <a:lnTo>
                  <a:pt x="0" y="28575"/>
                </a:lnTo>
                <a:lnTo>
                  <a:pt x="57150" y="57150"/>
                </a:lnTo>
                <a:lnTo>
                  <a:pt x="57150" y="42799"/>
                </a:lnTo>
                <a:lnTo>
                  <a:pt x="1053084" y="42799"/>
                </a:lnTo>
                <a:lnTo>
                  <a:pt x="1053084" y="1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18321" y="4021023"/>
            <a:ext cx="789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spc="-10" dirty="0">
                <a:latin typeface="Times New Roman"/>
                <a:cs typeface="Times New Roman"/>
              </a:rPr>
              <a:t>address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76868" y="5235955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DMA</a:t>
            </a:r>
            <a:r>
              <a:rPr spc="-270" dirty="0"/>
              <a:t> </a:t>
            </a:r>
            <a:r>
              <a:rPr spc="-75" dirty="0"/>
              <a:t>Controller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736" y="2240127"/>
            <a:ext cx="485838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01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Whenever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wants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memory,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sends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6586" y="2941066"/>
            <a:ext cx="4528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8680" algn="l"/>
                <a:tab pos="1878330" algn="l"/>
                <a:tab pos="2861310" algn="l"/>
                <a:tab pos="3335020" algn="l"/>
                <a:tab pos="3921760" algn="l"/>
              </a:tabLst>
            </a:pP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DMA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(DRQ)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736" y="3119983"/>
            <a:ext cx="4860290" cy="342519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33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controller.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1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 controller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accepts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DRQ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asks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hold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few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sending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0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0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(BR)</a:t>
            </a:r>
            <a:r>
              <a:rPr sz="20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Hold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(HLD)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signal.</a:t>
            </a:r>
            <a:endParaRPr sz="200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ct val="11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000" spc="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000" spc="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(BR)</a:t>
            </a:r>
            <a:r>
              <a:rPr sz="2000" spc="2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Hold</a:t>
            </a:r>
            <a:r>
              <a:rPr sz="2000" spc="2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request</a:t>
            </a:r>
            <a:r>
              <a:rPr sz="20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(HLD)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request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relinquish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buses.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8652" y="2324098"/>
            <a:ext cx="5329428" cy="45338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01331" y="5936996"/>
            <a:ext cx="982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ahoma"/>
                <a:cs typeface="Tahoma"/>
              </a:rPr>
              <a:t>IC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95" dirty="0">
                <a:latin typeface="Tahoma"/>
                <a:cs typeface="Tahoma"/>
              </a:rPr>
              <a:t>8257/8237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792" y="2204452"/>
            <a:ext cx="993521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receiving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Request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controller,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acknowledges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granting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200" spc="4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Grant</a:t>
            </a:r>
            <a:r>
              <a:rPr sz="2200" spc="3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(BG)</a:t>
            </a:r>
            <a:r>
              <a:rPr sz="2200" spc="4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Hold</a:t>
            </a:r>
            <a:r>
              <a:rPr sz="2200" spc="4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acknowledgement</a:t>
            </a:r>
            <a:r>
              <a:rPr sz="2200" spc="4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(HLDA)</a:t>
            </a:r>
            <a:r>
              <a:rPr sz="2200" spc="3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DMA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Controller.</a:t>
            </a:r>
            <a:endParaRPr sz="2200">
              <a:latin typeface="Times New Roman"/>
              <a:cs typeface="Times New Roman"/>
            </a:endParaRPr>
          </a:p>
          <a:p>
            <a:pPr marL="354965" marR="22860" indent="-342900" algn="just">
              <a:lnSpc>
                <a:spcPct val="11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Bus</a:t>
            </a:r>
            <a:r>
              <a:rPr sz="22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Grant</a:t>
            </a:r>
            <a:r>
              <a:rPr sz="22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(BG)</a:t>
            </a:r>
            <a:r>
              <a:rPr sz="2200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Hold</a:t>
            </a:r>
            <a:r>
              <a:rPr sz="2200" spc="2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acknowledgement</a:t>
            </a:r>
            <a:r>
              <a:rPr sz="2200" spc="2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(HLDA):</a:t>
            </a:r>
            <a:r>
              <a:rPr sz="22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activated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inform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buses.</a:t>
            </a:r>
            <a:endParaRPr sz="2200">
              <a:latin typeface="Times New Roman"/>
              <a:cs typeface="Times New Roman"/>
            </a:endParaRPr>
          </a:p>
          <a:p>
            <a:pPr marL="354965" marR="20320" indent="-342900" algn="just">
              <a:lnSpc>
                <a:spcPct val="11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4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receiving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Hold</a:t>
            </a:r>
            <a:r>
              <a:rPr sz="22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acknowledgement</a:t>
            </a:r>
            <a:r>
              <a:rPr sz="22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(HLDA)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acknowledges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I/O</a:t>
            </a:r>
            <a:r>
              <a:rPr sz="22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device</a:t>
            </a:r>
            <a:r>
              <a:rPr sz="2200" spc="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(DACK)</a:t>
            </a:r>
            <a:r>
              <a:rPr sz="22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charge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200">
              <a:latin typeface="Times New Roman"/>
              <a:cs typeface="Times New Roman"/>
            </a:endParaRPr>
          </a:p>
          <a:p>
            <a:pPr marL="354965" marR="20955" indent="-342900" algn="just">
              <a:lnSpc>
                <a:spcPct val="11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completed,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DMA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controller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raise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Interrupt</a:t>
            </a:r>
            <a:r>
              <a:rPr sz="2200" spc="2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processor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task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transfer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finished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left.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10511"/>
            <a:ext cx="5379720" cy="422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7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word/data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unit.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Whenever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requested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data,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instructs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DMA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sending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2000">
              <a:latin typeface="Times New Roman"/>
              <a:cs typeface="Times New Roman"/>
            </a:endParaRPr>
          </a:p>
          <a:p>
            <a:pPr marL="355600" marR="20955" indent="-342900" algn="just">
              <a:lnSpc>
                <a:spcPct val="110000"/>
              </a:lnSpc>
              <a:spcBef>
                <a:spcPts val="81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2000">
              <a:latin typeface="Times New Roman"/>
              <a:cs typeface="Times New Roman"/>
            </a:endParaRPr>
          </a:p>
          <a:p>
            <a:pPr marL="355600" marR="17780" indent="-342900" algn="just">
              <a:lnSpc>
                <a:spcPct val="11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passes</a:t>
            </a:r>
            <a:r>
              <a:rPr sz="2000" spc="1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via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read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write </a:t>
            </a:r>
            <a:r>
              <a:rPr sz="2000" dirty="0">
                <a:latin typeface="Times New Roman"/>
                <a:cs typeface="Times New Roman"/>
              </a:rPr>
              <a:t>control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line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processor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DMA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controller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logic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unit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5516" y="2286000"/>
            <a:ext cx="4241291" cy="4419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DMA</a:t>
            </a:r>
            <a:r>
              <a:rPr spc="-180" dirty="0"/>
              <a:t> </a:t>
            </a:r>
            <a:r>
              <a:rPr dirty="0"/>
              <a:t>block</a:t>
            </a:r>
            <a:r>
              <a:rPr spc="-165" dirty="0"/>
              <a:t> </a:t>
            </a:r>
            <a:r>
              <a:rPr spc="-10" dirty="0"/>
              <a:t>diagram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29433"/>
            <a:ext cx="9552305" cy="422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2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starting</a:t>
            </a:r>
            <a:r>
              <a:rPr sz="22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6FC0"/>
                </a:solidFill>
                <a:latin typeface="Times New Roman"/>
                <a:cs typeface="Times New Roman"/>
              </a:rPr>
              <a:t>address</a:t>
            </a:r>
            <a:r>
              <a:rPr sz="22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block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memory,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where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where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block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written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memory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stores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200" spc="3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starting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sends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count,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written.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stores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200" spc="4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count</a:t>
            </a:r>
            <a:r>
              <a:rPr sz="2200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word</a:t>
            </a:r>
            <a:r>
              <a:rPr sz="2200" spc="4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count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register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count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decremented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one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after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each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word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transfer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internally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tested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zero.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address</a:t>
            </a:r>
            <a:r>
              <a:rPr sz="22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I/O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device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wants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read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write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data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2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register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383" y="2322957"/>
            <a:ext cx="6182995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BG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DMA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Controller.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selected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through the address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enabling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DS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(DMA</a:t>
            </a:r>
            <a:r>
              <a:rPr sz="2000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Select)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RS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(Register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Select)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inputs.</a:t>
            </a:r>
            <a:endParaRPr sz="2000">
              <a:latin typeface="Times New Roman"/>
              <a:cs typeface="Times New Roman"/>
            </a:endParaRPr>
          </a:p>
          <a:p>
            <a:pPr marL="355600" marR="18415" indent="-343535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2000">
              <a:latin typeface="Times New Roman"/>
              <a:cs typeface="Times New Roman"/>
            </a:endParaRPr>
          </a:p>
          <a:p>
            <a:pPr marL="355600" marR="1905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BG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(Bus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Grant)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0,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communicate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write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registers.</a:t>
            </a:r>
            <a:endParaRPr sz="2000">
              <a:latin typeface="Times New Roman"/>
              <a:cs typeface="Times New Roman"/>
            </a:endParaRPr>
          </a:p>
          <a:p>
            <a:pPr marL="355600" marR="17145" indent="-343535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BG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=1,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relinquish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buses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communicate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specifying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activating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RD or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9604" y="2726435"/>
            <a:ext cx="3875532" cy="3607308"/>
          </a:xfrm>
          <a:prstGeom prst="rect">
            <a:avLst/>
          </a:prstGeom>
        </p:spPr>
      </p:pic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DMA</a:t>
            </a:r>
            <a:r>
              <a:rPr spc="-270" dirty="0"/>
              <a:t> </a:t>
            </a:r>
            <a:r>
              <a:rPr spc="60" dirty="0"/>
              <a:t>Data</a:t>
            </a:r>
            <a:r>
              <a:rPr spc="-260" dirty="0"/>
              <a:t> </a:t>
            </a:r>
            <a:r>
              <a:rPr spc="-210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8958" y="2089784"/>
            <a:ext cx="8604885" cy="427545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25"/>
              </a:spcBef>
              <a:buSzPct val="79166"/>
              <a:buAutoNum type="arabicPeriod"/>
              <a:tabLst>
                <a:tab pos="354965" algn="l"/>
              </a:tabLst>
            </a:pP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Burst</a:t>
            </a:r>
            <a:r>
              <a:rPr sz="2400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Mode:</a:t>
            </a:r>
            <a:endParaRPr sz="2400">
              <a:latin typeface="Times New Roman"/>
              <a:cs typeface="Times New Roman"/>
            </a:endParaRPr>
          </a:p>
          <a:p>
            <a:pPr marL="354965" marR="7620" lvl="1" indent="-342900">
              <a:lnSpc>
                <a:spcPct val="100000"/>
              </a:lnSpc>
              <a:spcBef>
                <a:spcPts val="83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Here,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once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gains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charge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entire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contiguous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24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releases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completion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transfer.</a:t>
            </a:r>
            <a:endParaRPr sz="2400">
              <a:latin typeface="Times New Roman"/>
              <a:cs typeface="Times New Roman"/>
            </a:endParaRPr>
          </a:p>
          <a:p>
            <a:pPr marL="354965" marR="8890" lvl="1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Till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buses.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remains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inactive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relatively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long period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work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requirement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bus.</a:t>
            </a:r>
            <a:endParaRPr sz="24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Basically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volume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Block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transfer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mode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79" y="2229103"/>
            <a:ext cx="298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2.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Cycle</a:t>
            </a:r>
            <a:r>
              <a:rPr sz="24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Stealing</a:t>
            </a:r>
            <a:r>
              <a:rPr sz="2400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Mode: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6079" y="2594822"/>
            <a:ext cx="8685530" cy="409321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1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mode, 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byte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byte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word.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forces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stop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relinquish</a:t>
            </a:r>
            <a:r>
              <a:rPr sz="20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short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period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DMA</a:t>
            </a:r>
            <a:r>
              <a:rPr sz="20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controller.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byte,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releases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requests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bus.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continue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entire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way,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DMA</a:t>
            </a:r>
            <a:r>
              <a:rPr sz="20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controller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steals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transferring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byte.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Basically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volume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B83C68"/>
              </a:buClr>
              <a:buSzPct val="80000"/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utilization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Burst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147" y="2102612"/>
            <a:ext cx="2134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Transparent</a:t>
            </a:r>
            <a:r>
              <a:rPr sz="2000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147" y="2482088"/>
            <a:ext cx="9792335" cy="15163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3535">
              <a:lnSpc>
                <a:spcPts val="1939"/>
              </a:lnSpc>
              <a:spcBef>
                <a:spcPts val="345"/>
              </a:spcBef>
              <a:buClr>
                <a:srgbClr val="B83C68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DMA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controller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transfer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CPU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performing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operations </a:t>
            </a:r>
            <a:r>
              <a:rPr sz="1800" dirty="0">
                <a:latin typeface="Times New Roman"/>
                <a:cs typeface="Times New Roman"/>
              </a:rPr>
              <a:t>without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bus.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lr>
                <a:srgbClr val="B83C68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CPU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executes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DMA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charge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transfer.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lr>
                <a:srgbClr val="B83C68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CPU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DMA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controller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releases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buses.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lr>
                <a:srgbClr val="B83C68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Complex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hardware.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9027" y="4306353"/>
            <a:ext cx="9412605" cy="2090420"/>
          </a:xfrm>
          <a:custGeom>
            <a:avLst/>
            <a:gdLst/>
            <a:ahLst/>
            <a:cxnLst/>
            <a:rect l="l" t="t" r="r" b="b"/>
            <a:pathLst>
              <a:path w="9412605" h="2090420">
                <a:moveTo>
                  <a:pt x="9412478" y="0"/>
                </a:moveTo>
                <a:lnTo>
                  <a:pt x="2169287" y="0"/>
                </a:lnTo>
                <a:lnTo>
                  <a:pt x="0" y="50"/>
                </a:lnTo>
                <a:lnTo>
                  <a:pt x="0" y="1393367"/>
                </a:lnTo>
                <a:lnTo>
                  <a:pt x="2169287" y="1393367"/>
                </a:lnTo>
                <a:lnTo>
                  <a:pt x="2169287" y="2090051"/>
                </a:lnTo>
                <a:lnTo>
                  <a:pt x="9412478" y="2090051"/>
                </a:lnTo>
                <a:lnTo>
                  <a:pt x="9412478" y="1393367"/>
                </a:lnTo>
                <a:lnTo>
                  <a:pt x="9412478" y="696683"/>
                </a:lnTo>
                <a:lnTo>
                  <a:pt x="9412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52677" y="4299965"/>
          <a:ext cx="9411969" cy="243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595">
                <a:tc rowSpan="2">
                  <a:txBody>
                    <a:bodyPr/>
                    <a:lstStyle/>
                    <a:p>
                      <a:pPr marL="68580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Advantages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allows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 peripheral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device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read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from/write to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going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through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CPU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678180" indent="-229235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allows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faster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processing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since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processor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working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something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else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while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peripheral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busy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memory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595">
                <a:tc rowSpan="2">
                  <a:txBody>
                    <a:bodyPr/>
                    <a:lstStyle/>
                    <a:p>
                      <a:pPr marL="68580">
                        <a:lnSpc>
                          <a:spcPts val="211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Disadvantages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391795" indent="-229235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requires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DMA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controller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carry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increases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cache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coherence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problems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253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I/O</a:t>
            </a:r>
            <a:r>
              <a:rPr spc="-200" dirty="0"/>
              <a:t> </a:t>
            </a:r>
            <a:r>
              <a:rPr dirty="0"/>
              <a:t>Channel</a:t>
            </a:r>
            <a:r>
              <a:rPr spc="-185" dirty="0"/>
              <a:t> </a:t>
            </a:r>
            <a:r>
              <a:rPr spc="130" dirty="0"/>
              <a:t>and</a:t>
            </a:r>
            <a:r>
              <a:rPr spc="-200" dirty="0"/>
              <a:t> </a:t>
            </a:r>
            <a:r>
              <a:rPr spc="-114" dirty="0"/>
              <a:t>Processor</a:t>
            </a:r>
            <a:r>
              <a:rPr spc="-155" dirty="0"/>
              <a:t> </a:t>
            </a:r>
            <a:r>
              <a:rPr spc="-145" dirty="0"/>
              <a:t>(IOP)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327" y="2314701"/>
            <a:ext cx="5236845" cy="43630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 algn="just">
              <a:lnSpc>
                <a:spcPts val="2380"/>
              </a:lnSpc>
              <a:spcBef>
                <a:spcPts val="39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Instead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having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interface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communicate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processor,</a:t>
            </a:r>
            <a:r>
              <a:rPr sz="22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incorporate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assign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communicate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2380"/>
              </a:lnSpc>
              <a:spcBef>
                <a:spcPts val="98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secondary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channel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(IOP).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238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communication</a:t>
            </a:r>
            <a:r>
              <a:rPr sz="2200" spc="3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between</a:t>
            </a:r>
            <a:r>
              <a:rPr sz="2200" spc="3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3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spc="2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and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35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devices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235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similar</a:t>
            </a:r>
            <a:r>
              <a:rPr sz="2200" spc="245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2200" spc="235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40" dirty="0">
                <a:solidFill>
                  <a:srgbClr val="1A1A1A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program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control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method</a:t>
            </a:r>
            <a:r>
              <a:rPr sz="2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transfer.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2380"/>
              </a:lnSpc>
              <a:spcBef>
                <a:spcPts val="98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2200" spc="45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4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communication</a:t>
            </a:r>
            <a:r>
              <a:rPr sz="2200" spc="4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2200" spc="4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spc="3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with</a:t>
            </a:r>
            <a:r>
              <a:rPr sz="2200" spc="45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memory</a:t>
            </a:r>
            <a:r>
              <a:rPr sz="2200" spc="5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50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similar</a:t>
            </a:r>
            <a:r>
              <a:rPr sz="2200" spc="5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2200" spc="5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50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direct</a:t>
            </a:r>
            <a:r>
              <a:rPr sz="2200" spc="5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memory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access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method.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7876" y="2667000"/>
            <a:ext cx="4802124" cy="3944112"/>
          </a:xfrm>
          <a:prstGeom prst="rect">
            <a:avLst/>
          </a:prstGeom>
        </p:spPr>
      </p:pic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316" y="2297379"/>
            <a:ext cx="8778240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large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computer,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each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processor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independent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other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processors,</a:t>
            </a:r>
            <a:r>
              <a:rPr sz="2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any</a:t>
            </a:r>
            <a:r>
              <a:rPr sz="2200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processor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can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initiate</a:t>
            </a:r>
            <a:r>
              <a:rPr sz="2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operations.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2380"/>
              </a:lnSpc>
              <a:spcBef>
                <a:spcPts val="1030"/>
              </a:spcBef>
              <a:tabLst>
                <a:tab pos="354965" algn="l"/>
                <a:tab pos="955675" algn="l"/>
                <a:tab pos="1562735" algn="l"/>
                <a:tab pos="2658110" algn="l"/>
                <a:tab pos="4191635" algn="l"/>
                <a:tab pos="4902200" algn="l"/>
                <a:tab pos="5610860" algn="l"/>
                <a:tab pos="6181090" algn="l"/>
                <a:tab pos="7198995" algn="l"/>
                <a:tab pos="783272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operates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independent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A1A1A"/>
                </a:solidFill>
                <a:latin typeface="Times New Roman"/>
                <a:cs typeface="Times New Roman"/>
              </a:rPr>
              <a:t>from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transfer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1A1A1A"/>
                </a:solidFill>
                <a:latin typeface="Times New Roman"/>
                <a:cs typeface="Times New Roman"/>
              </a:rPr>
              <a:t>data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between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peripherals</a:t>
            </a:r>
            <a:r>
              <a:rPr sz="2200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memory.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spc="1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2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similar</a:t>
            </a:r>
            <a:r>
              <a:rPr sz="2200" spc="2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</a:t>
            </a:r>
            <a:r>
              <a:rPr sz="2200" spc="2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except</a:t>
            </a:r>
            <a:r>
              <a:rPr sz="2200" spc="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that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it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2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designed</a:t>
            </a:r>
            <a:r>
              <a:rPr sz="2200" spc="2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handle</a:t>
            </a:r>
            <a:r>
              <a:rPr sz="2200" spc="2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29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I/O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communication.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can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act</a:t>
            </a:r>
            <a:r>
              <a:rPr sz="2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as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master</a:t>
            </a:r>
            <a:r>
              <a:rPr sz="2200" spc="-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spc="-9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act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as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slave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processor.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assigns</a:t>
            </a:r>
            <a:r>
              <a:rPr sz="220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task</a:t>
            </a:r>
            <a:r>
              <a:rPr sz="2200" spc="2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of</a:t>
            </a:r>
            <a:r>
              <a:rPr sz="220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initiating</a:t>
            </a:r>
            <a:r>
              <a:rPr sz="220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operations</a:t>
            </a:r>
            <a:r>
              <a:rPr sz="2200" spc="254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but</a:t>
            </a:r>
            <a:r>
              <a:rPr sz="220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it</a:t>
            </a:r>
            <a:r>
              <a:rPr sz="2200" spc="2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is</a:t>
            </a:r>
            <a:r>
              <a:rPr sz="2200" spc="2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IOP,</a:t>
            </a:r>
            <a:r>
              <a:rPr sz="2200" spc="2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who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executes.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instructions</a:t>
            </a:r>
            <a:r>
              <a:rPr sz="2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provide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operations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start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an</a:t>
            </a:r>
            <a:r>
              <a:rPr sz="2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I/O</a:t>
            </a:r>
            <a:r>
              <a:rPr sz="2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transfer.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IOP</a:t>
            </a:r>
            <a:r>
              <a:rPr sz="2200" spc="-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asks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for</a:t>
            </a:r>
            <a:r>
              <a:rPr sz="2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CPU</a:t>
            </a:r>
            <a:r>
              <a:rPr sz="2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A1A1A"/>
                </a:solidFill>
                <a:latin typeface="Times New Roman"/>
                <a:cs typeface="Times New Roman"/>
              </a:rPr>
              <a:t>through</a:t>
            </a:r>
            <a:r>
              <a:rPr sz="2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A1A1A"/>
                </a:solidFill>
                <a:latin typeface="Times New Roman"/>
                <a:cs typeface="Times New Roman"/>
              </a:rPr>
              <a:t>interrupt.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Von</a:t>
            </a:r>
            <a:r>
              <a:rPr spc="-204" dirty="0"/>
              <a:t> </a:t>
            </a:r>
            <a:r>
              <a:rPr dirty="0"/>
              <a:t>Neumann</a:t>
            </a:r>
            <a:r>
              <a:rPr spc="-195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7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Contemporary</a:t>
            </a:r>
            <a:r>
              <a:rPr spc="355" dirty="0"/>
              <a:t> </a:t>
            </a:r>
            <a:r>
              <a:rPr dirty="0"/>
              <a:t>computer</a:t>
            </a:r>
            <a:r>
              <a:rPr spc="350" dirty="0"/>
              <a:t> </a:t>
            </a:r>
            <a:r>
              <a:rPr dirty="0"/>
              <a:t>designs</a:t>
            </a:r>
            <a:r>
              <a:rPr spc="345" dirty="0"/>
              <a:t> </a:t>
            </a:r>
            <a:r>
              <a:rPr dirty="0"/>
              <a:t>are</a:t>
            </a:r>
            <a:r>
              <a:rPr spc="335" dirty="0"/>
              <a:t> </a:t>
            </a:r>
            <a:r>
              <a:rPr dirty="0"/>
              <a:t>based</a:t>
            </a:r>
            <a:r>
              <a:rPr spc="335" dirty="0"/>
              <a:t> </a:t>
            </a:r>
            <a:r>
              <a:rPr dirty="0"/>
              <a:t>on</a:t>
            </a:r>
            <a:r>
              <a:rPr spc="345" dirty="0"/>
              <a:t> </a:t>
            </a:r>
            <a:r>
              <a:rPr dirty="0"/>
              <a:t>concepts</a:t>
            </a:r>
            <a:r>
              <a:rPr spc="330" dirty="0"/>
              <a:t> </a:t>
            </a:r>
            <a:r>
              <a:rPr dirty="0"/>
              <a:t>developed</a:t>
            </a:r>
            <a:r>
              <a:rPr spc="340" dirty="0"/>
              <a:t> </a:t>
            </a:r>
            <a:r>
              <a:rPr dirty="0"/>
              <a:t>by</a:t>
            </a:r>
            <a:r>
              <a:rPr spc="355" dirty="0"/>
              <a:t> </a:t>
            </a:r>
            <a:r>
              <a:rPr dirty="0"/>
              <a:t>John</a:t>
            </a:r>
            <a:r>
              <a:rPr spc="340" dirty="0"/>
              <a:t> </a:t>
            </a:r>
            <a:r>
              <a:rPr spc="-25" dirty="0"/>
              <a:t>Von</a:t>
            </a:r>
            <a:endParaRPr sz="1750">
              <a:latin typeface="Lucida Sans Unicode"/>
              <a:cs typeface="Lucida Sans Unicode"/>
            </a:endParaRPr>
          </a:p>
          <a:p>
            <a:pPr marL="355600">
              <a:lnSpc>
                <a:spcPct val="100000"/>
              </a:lnSpc>
            </a:pPr>
            <a:r>
              <a:rPr dirty="0"/>
              <a:t>Neumann</a:t>
            </a:r>
            <a:r>
              <a:rPr spc="-55" dirty="0"/>
              <a:t> </a:t>
            </a:r>
            <a:r>
              <a:rPr dirty="0"/>
              <a:t>at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Institute</a:t>
            </a:r>
            <a:r>
              <a:rPr spc="-45" dirty="0"/>
              <a:t> </a:t>
            </a:r>
            <a:r>
              <a:rPr spc="-10" dirty="0"/>
              <a:t>for</a:t>
            </a:r>
            <a:r>
              <a:rPr spc="-130" dirty="0"/>
              <a:t> </a:t>
            </a:r>
            <a:r>
              <a:rPr dirty="0"/>
              <a:t>Advanced</a:t>
            </a:r>
            <a:r>
              <a:rPr spc="-35" dirty="0"/>
              <a:t> </a:t>
            </a:r>
            <a:r>
              <a:rPr dirty="0"/>
              <a:t>Studies,</a:t>
            </a:r>
            <a:r>
              <a:rPr spc="-50" dirty="0"/>
              <a:t> </a:t>
            </a:r>
            <a:r>
              <a:rPr spc="-10" dirty="0"/>
              <a:t>Princeton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Referred</a:t>
            </a:r>
            <a:r>
              <a:rPr spc="-2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as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i="1" spc="-70" dirty="0">
                <a:latin typeface="Times New Roman"/>
                <a:cs typeface="Times New Roman"/>
              </a:rPr>
              <a:t>Von</a:t>
            </a:r>
            <a:r>
              <a:rPr i="1" spc="-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Neumann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Times New Roman"/>
                <a:cs typeface="Times New Roman"/>
              </a:rPr>
              <a:t>Architecture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based</a:t>
            </a:r>
            <a:r>
              <a:rPr spc="-3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three</a:t>
            </a:r>
            <a:r>
              <a:rPr spc="-20" dirty="0"/>
              <a:t> </a:t>
            </a:r>
            <a:r>
              <a:rPr dirty="0"/>
              <a:t>key</a:t>
            </a:r>
            <a:r>
              <a:rPr spc="-40" dirty="0"/>
              <a:t> </a:t>
            </a:r>
            <a:r>
              <a:rPr spc="-10" dirty="0"/>
              <a:t>concepts:</a:t>
            </a:r>
            <a:endParaRPr sz="1750">
              <a:latin typeface="Times New Roman"/>
              <a:cs typeface="Times New Roman"/>
            </a:endParaRPr>
          </a:p>
          <a:p>
            <a:pPr marL="756285" marR="6350" indent="-287020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dirty="0">
                <a:solidFill>
                  <a:srgbClr val="C00000"/>
                </a:solidFill>
              </a:rPr>
              <a:t>Stored</a:t>
            </a:r>
            <a:r>
              <a:rPr spc="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Program</a:t>
            </a:r>
            <a:r>
              <a:rPr spc="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Architecture</a:t>
            </a:r>
            <a:r>
              <a:rPr dirty="0"/>
              <a:t>:</a:t>
            </a:r>
            <a:r>
              <a:rPr spc="85" dirty="0"/>
              <a:t> </a:t>
            </a:r>
            <a:r>
              <a:rPr dirty="0"/>
              <a:t>Data</a:t>
            </a:r>
            <a:r>
              <a:rPr spc="70" dirty="0"/>
              <a:t> </a:t>
            </a:r>
            <a:r>
              <a:rPr dirty="0"/>
              <a:t>and</a:t>
            </a:r>
            <a:r>
              <a:rPr spc="85" dirty="0"/>
              <a:t> </a:t>
            </a:r>
            <a:r>
              <a:rPr dirty="0"/>
              <a:t>instructions</a:t>
            </a:r>
            <a:r>
              <a:rPr spc="70" dirty="0"/>
              <a:t> </a:t>
            </a:r>
            <a:r>
              <a:rPr dirty="0"/>
              <a:t>are</a:t>
            </a:r>
            <a:r>
              <a:rPr spc="70" dirty="0"/>
              <a:t> </a:t>
            </a:r>
            <a:r>
              <a:rPr dirty="0"/>
              <a:t>stored</a:t>
            </a:r>
            <a:r>
              <a:rPr spc="9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a</a:t>
            </a:r>
            <a:r>
              <a:rPr spc="75" dirty="0"/>
              <a:t> </a:t>
            </a:r>
            <a:r>
              <a:rPr dirty="0"/>
              <a:t>single</a:t>
            </a:r>
            <a:r>
              <a:rPr spc="80" dirty="0"/>
              <a:t> </a:t>
            </a:r>
            <a:r>
              <a:rPr spc="-10" dirty="0"/>
              <a:t>read- </a:t>
            </a:r>
            <a:r>
              <a:rPr dirty="0"/>
              <a:t>write</a:t>
            </a:r>
            <a:r>
              <a:rPr spc="-40" dirty="0"/>
              <a:t> </a:t>
            </a:r>
            <a:r>
              <a:rPr spc="-10" dirty="0"/>
              <a:t>memory</a:t>
            </a:r>
            <a:endParaRPr sz="175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dirty="0"/>
              <a:t>contents</a:t>
            </a:r>
            <a:r>
              <a:rPr spc="60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this</a:t>
            </a:r>
            <a:r>
              <a:rPr spc="60" dirty="0"/>
              <a:t> </a:t>
            </a:r>
            <a:r>
              <a:rPr dirty="0"/>
              <a:t>memory</a:t>
            </a:r>
            <a:r>
              <a:rPr spc="80" dirty="0"/>
              <a:t> </a:t>
            </a:r>
            <a:r>
              <a:rPr dirty="0"/>
              <a:t>are</a:t>
            </a:r>
            <a:r>
              <a:rPr spc="50" dirty="0"/>
              <a:t> </a:t>
            </a:r>
            <a:r>
              <a:rPr dirty="0"/>
              <a:t>addressable</a:t>
            </a:r>
            <a:r>
              <a:rPr spc="60" dirty="0"/>
              <a:t> </a:t>
            </a:r>
            <a:r>
              <a:rPr dirty="0"/>
              <a:t>by</a:t>
            </a:r>
            <a:r>
              <a:rPr spc="70" dirty="0"/>
              <a:t> </a:t>
            </a:r>
            <a:r>
              <a:rPr dirty="0"/>
              <a:t>location,</a:t>
            </a:r>
            <a:r>
              <a:rPr spc="70" dirty="0"/>
              <a:t> </a:t>
            </a:r>
            <a:r>
              <a:rPr dirty="0"/>
              <a:t>without</a:t>
            </a:r>
            <a:r>
              <a:rPr spc="60" dirty="0"/>
              <a:t> </a:t>
            </a:r>
            <a:r>
              <a:rPr dirty="0"/>
              <a:t>regard</a:t>
            </a:r>
            <a:r>
              <a:rPr spc="60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spc="-25" dirty="0"/>
              <a:t>the</a:t>
            </a:r>
            <a:endParaRPr sz="1750">
              <a:latin typeface="Lucida Sans Unicode"/>
              <a:cs typeface="Lucida Sans Unicode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/>
              <a:t>type</a:t>
            </a:r>
            <a:r>
              <a:rPr spc="-6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contained</a:t>
            </a:r>
            <a:r>
              <a:rPr spc="-20" dirty="0"/>
              <a:t> </a:t>
            </a:r>
            <a:r>
              <a:rPr spc="-10" dirty="0"/>
              <a:t>there</a:t>
            </a: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Execution</a:t>
            </a:r>
            <a:r>
              <a:rPr spc="110" dirty="0"/>
              <a:t> </a:t>
            </a:r>
            <a:r>
              <a:rPr dirty="0"/>
              <a:t>occurs</a:t>
            </a:r>
            <a:r>
              <a:rPr spc="100" dirty="0"/>
              <a:t> </a:t>
            </a:r>
            <a:r>
              <a:rPr dirty="0"/>
              <a:t>in</a:t>
            </a:r>
            <a:r>
              <a:rPr spc="105" dirty="0"/>
              <a:t> </a:t>
            </a:r>
            <a:r>
              <a:rPr dirty="0"/>
              <a:t>a</a:t>
            </a:r>
            <a:r>
              <a:rPr spc="95" dirty="0"/>
              <a:t> </a:t>
            </a:r>
            <a:r>
              <a:rPr dirty="0"/>
              <a:t>sequential</a:t>
            </a:r>
            <a:r>
              <a:rPr spc="110" dirty="0"/>
              <a:t> </a:t>
            </a:r>
            <a:r>
              <a:rPr dirty="0"/>
              <a:t>fashion</a:t>
            </a:r>
            <a:r>
              <a:rPr spc="105" dirty="0"/>
              <a:t> </a:t>
            </a:r>
            <a:r>
              <a:rPr dirty="0"/>
              <a:t>(unless</a:t>
            </a:r>
            <a:r>
              <a:rPr spc="95" dirty="0"/>
              <a:t> </a:t>
            </a:r>
            <a:r>
              <a:rPr dirty="0"/>
              <a:t>explicitly</a:t>
            </a:r>
            <a:r>
              <a:rPr spc="125" dirty="0"/>
              <a:t> </a:t>
            </a:r>
            <a:r>
              <a:rPr dirty="0"/>
              <a:t>modified)</a:t>
            </a:r>
            <a:r>
              <a:rPr spc="110" dirty="0"/>
              <a:t> </a:t>
            </a:r>
            <a:r>
              <a:rPr dirty="0"/>
              <a:t>from</a:t>
            </a:r>
            <a:r>
              <a:rPr spc="100" dirty="0"/>
              <a:t> </a:t>
            </a:r>
            <a:r>
              <a:rPr spc="-25" dirty="0"/>
              <a:t>one </a:t>
            </a:r>
            <a:r>
              <a:rPr dirty="0"/>
              <a:t>instruction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next</a:t>
            </a:r>
            <a:endParaRPr sz="175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Example</a:t>
            </a:r>
            <a:r>
              <a:rPr spc="130" dirty="0"/>
              <a:t> </a:t>
            </a:r>
            <a:r>
              <a:rPr dirty="0"/>
              <a:t>is</a:t>
            </a:r>
            <a:r>
              <a:rPr spc="114" dirty="0"/>
              <a:t> </a:t>
            </a:r>
            <a:r>
              <a:rPr dirty="0">
                <a:solidFill>
                  <a:srgbClr val="C00000"/>
                </a:solidFill>
              </a:rPr>
              <a:t>IAS</a:t>
            </a:r>
            <a:r>
              <a:rPr spc="1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Computer</a:t>
            </a:r>
            <a:r>
              <a:rPr spc="125" dirty="0">
                <a:solidFill>
                  <a:srgbClr val="C00000"/>
                </a:solidFill>
              </a:rPr>
              <a:t> </a:t>
            </a:r>
            <a:r>
              <a:rPr dirty="0"/>
              <a:t>developed</a:t>
            </a:r>
            <a:r>
              <a:rPr spc="120" dirty="0"/>
              <a:t> </a:t>
            </a:r>
            <a:r>
              <a:rPr dirty="0"/>
              <a:t>by</a:t>
            </a:r>
            <a:r>
              <a:rPr spc="135" dirty="0"/>
              <a:t> </a:t>
            </a:r>
            <a:r>
              <a:rPr dirty="0"/>
              <a:t>John</a:t>
            </a:r>
            <a:r>
              <a:rPr spc="120" dirty="0"/>
              <a:t> </a:t>
            </a:r>
            <a:r>
              <a:rPr spc="-30" dirty="0"/>
              <a:t>Von</a:t>
            </a:r>
            <a:r>
              <a:rPr spc="120" dirty="0"/>
              <a:t> </a:t>
            </a:r>
            <a:r>
              <a:rPr dirty="0"/>
              <a:t>Neumann</a:t>
            </a:r>
            <a:r>
              <a:rPr spc="125" dirty="0"/>
              <a:t> </a:t>
            </a:r>
            <a:r>
              <a:rPr dirty="0"/>
              <a:t>and</a:t>
            </a:r>
            <a:r>
              <a:rPr spc="125" dirty="0"/>
              <a:t> </a:t>
            </a:r>
            <a:r>
              <a:rPr dirty="0"/>
              <a:t>group</a:t>
            </a:r>
            <a:r>
              <a:rPr spc="135" dirty="0"/>
              <a:t> </a:t>
            </a:r>
            <a:r>
              <a:rPr dirty="0"/>
              <a:t>at</a:t>
            </a:r>
            <a:r>
              <a:rPr spc="120" dirty="0"/>
              <a:t> </a:t>
            </a:r>
            <a:r>
              <a:rPr spc="-25" dirty="0"/>
              <a:t>the</a:t>
            </a:r>
            <a:endParaRPr sz="1750">
              <a:latin typeface="Lucida Sans Unicode"/>
              <a:cs typeface="Lucida Sans Unicode"/>
            </a:endParaRPr>
          </a:p>
          <a:p>
            <a:pPr marL="75628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Institute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for</a:t>
            </a:r>
            <a:r>
              <a:rPr spc="-13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Advanced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Studies</a:t>
            </a:r>
            <a:r>
              <a:rPr dirty="0"/>
              <a:t>,</a:t>
            </a:r>
            <a:r>
              <a:rPr spc="-60" dirty="0"/>
              <a:t> </a:t>
            </a:r>
            <a:r>
              <a:rPr spc="-10" dirty="0"/>
              <a:t>Princeton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4314" y="3681806"/>
            <a:ext cx="2907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5496" y="2742176"/>
            <a:ext cx="2827655" cy="27095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Flynn’s</a:t>
            </a:r>
            <a:r>
              <a:rPr sz="21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Classification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Pipeline</a:t>
            </a:r>
            <a:r>
              <a:rPr sz="21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Architecture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Pipeline</a:t>
            </a:r>
            <a:r>
              <a:rPr sz="21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Hazard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RISC</a:t>
            </a:r>
            <a:r>
              <a:rPr sz="21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Architecture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CISC</a:t>
            </a:r>
            <a:r>
              <a:rPr sz="21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Architecture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2834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45242" y="4203001"/>
            <a:ext cx="4110990" cy="1061085"/>
            <a:chOff x="3845242" y="4203001"/>
            <a:chExt cx="4110990" cy="1061085"/>
          </a:xfrm>
        </p:grpSpPr>
        <p:sp>
          <p:nvSpPr>
            <p:cNvPr id="5" name="object 5"/>
            <p:cNvSpPr/>
            <p:nvPr/>
          </p:nvSpPr>
          <p:spPr>
            <a:xfrm>
              <a:off x="3859529" y="4845558"/>
              <a:ext cx="4082415" cy="404495"/>
            </a:xfrm>
            <a:custGeom>
              <a:avLst/>
              <a:gdLst/>
              <a:ahLst/>
              <a:cxnLst/>
              <a:rect l="l" t="t" r="r" b="b"/>
              <a:pathLst>
                <a:path w="4082415" h="404495">
                  <a:moveTo>
                    <a:pt x="4082415" y="404241"/>
                  </a:moveTo>
                  <a:lnTo>
                    <a:pt x="4082415" y="289560"/>
                  </a:lnTo>
                  <a:lnTo>
                    <a:pt x="2040636" y="289560"/>
                  </a:lnTo>
                  <a:lnTo>
                    <a:pt x="2040636" y="0"/>
                  </a:lnTo>
                </a:path>
                <a:path w="4082415" h="404495">
                  <a:moveTo>
                    <a:pt x="0" y="404241"/>
                  </a:moveTo>
                  <a:lnTo>
                    <a:pt x="0" y="289560"/>
                  </a:lnTo>
                  <a:lnTo>
                    <a:pt x="2037842" y="289560"/>
                  </a:lnTo>
                  <a:lnTo>
                    <a:pt x="203784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6239" y="4207764"/>
              <a:ext cx="3385185" cy="637540"/>
            </a:xfrm>
            <a:custGeom>
              <a:avLst/>
              <a:gdLst/>
              <a:ahLst/>
              <a:cxnLst/>
              <a:rect l="l" t="t" r="r" b="b"/>
              <a:pathLst>
                <a:path w="3385184" h="637539">
                  <a:moveTo>
                    <a:pt x="3278632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3278632" y="637032"/>
                  </a:lnTo>
                  <a:lnTo>
                    <a:pt x="3319974" y="628693"/>
                  </a:lnTo>
                  <a:lnTo>
                    <a:pt x="3353720" y="605948"/>
                  </a:lnTo>
                  <a:lnTo>
                    <a:pt x="3376465" y="572202"/>
                  </a:lnTo>
                  <a:lnTo>
                    <a:pt x="3384804" y="530860"/>
                  </a:lnTo>
                  <a:lnTo>
                    <a:pt x="3384804" y="106172"/>
                  </a:lnTo>
                  <a:lnTo>
                    <a:pt x="3376465" y="64829"/>
                  </a:lnTo>
                  <a:lnTo>
                    <a:pt x="3353720" y="31083"/>
                  </a:lnTo>
                  <a:lnTo>
                    <a:pt x="3319974" y="8338"/>
                  </a:lnTo>
                  <a:lnTo>
                    <a:pt x="3278632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6239" y="4207764"/>
              <a:ext cx="3385185" cy="637540"/>
            </a:xfrm>
            <a:custGeom>
              <a:avLst/>
              <a:gdLst/>
              <a:ahLst/>
              <a:cxnLst/>
              <a:rect l="l" t="t" r="r" b="b"/>
              <a:pathLst>
                <a:path w="3385184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3278632" y="0"/>
                  </a:lnTo>
                  <a:lnTo>
                    <a:pt x="3319974" y="8338"/>
                  </a:lnTo>
                  <a:lnTo>
                    <a:pt x="3353720" y="31083"/>
                  </a:lnTo>
                  <a:lnTo>
                    <a:pt x="3376465" y="64829"/>
                  </a:lnTo>
                  <a:lnTo>
                    <a:pt x="3384804" y="106172"/>
                  </a:lnTo>
                  <a:lnTo>
                    <a:pt x="3384804" y="530860"/>
                  </a:lnTo>
                  <a:lnTo>
                    <a:pt x="3376465" y="572202"/>
                  </a:lnTo>
                  <a:lnTo>
                    <a:pt x="3353720" y="605948"/>
                  </a:lnTo>
                  <a:lnTo>
                    <a:pt x="3319974" y="628693"/>
                  </a:lnTo>
                  <a:lnTo>
                    <a:pt x="3278632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41322" y="2283967"/>
            <a:ext cx="8214359" cy="24085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Computation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operates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classified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how they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400">
              <a:latin typeface="Times New Roman"/>
              <a:cs typeface="Times New Roman"/>
            </a:endParaRPr>
          </a:p>
          <a:p>
            <a:pPr marR="290195" algn="ctr">
              <a:lnSpc>
                <a:spcPct val="100000"/>
              </a:lnSpc>
            </a:pPr>
            <a:r>
              <a:rPr sz="2100" spc="-10" dirty="0">
                <a:latin typeface="Arial MT"/>
                <a:cs typeface="Arial MT"/>
              </a:rPr>
              <a:t>Computer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4265" y="5243893"/>
            <a:ext cx="3474085" cy="645160"/>
            <a:chOff x="2124265" y="5243893"/>
            <a:chExt cx="3474085" cy="645160"/>
          </a:xfrm>
        </p:grpSpPr>
        <p:sp>
          <p:nvSpPr>
            <p:cNvPr id="10" name="object 10"/>
            <p:cNvSpPr/>
            <p:nvPr/>
          </p:nvSpPr>
          <p:spPr>
            <a:xfrm>
              <a:off x="2129027" y="5248655"/>
              <a:ext cx="3464560" cy="635635"/>
            </a:xfrm>
            <a:custGeom>
              <a:avLst/>
              <a:gdLst/>
              <a:ahLst/>
              <a:cxnLst/>
              <a:rect l="l" t="t" r="r" b="b"/>
              <a:pathLst>
                <a:path w="3464560" h="635635">
                  <a:moveTo>
                    <a:pt x="3358134" y="0"/>
                  </a:moveTo>
                  <a:lnTo>
                    <a:pt x="105918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8"/>
                  </a:lnTo>
                  <a:lnTo>
                    <a:pt x="0" y="529590"/>
                  </a:lnTo>
                  <a:lnTo>
                    <a:pt x="8316" y="570817"/>
                  </a:lnTo>
                  <a:lnTo>
                    <a:pt x="31003" y="604485"/>
                  </a:lnTo>
                  <a:lnTo>
                    <a:pt x="64668" y="627184"/>
                  </a:lnTo>
                  <a:lnTo>
                    <a:pt x="105918" y="635508"/>
                  </a:lnTo>
                  <a:lnTo>
                    <a:pt x="3358134" y="635508"/>
                  </a:lnTo>
                  <a:lnTo>
                    <a:pt x="3399383" y="627184"/>
                  </a:lnTo>
                  <a:lnTo>
                    <a:pt x="3433048" y="604485"/>
                  </a:lnTo>
                  <a:lnTo>
                    <a:pt x="3455735" y="570817"/>
                  </a:lnTo>
                  <a:lnTo>
                    <a:pt x="3464052" y="529590"/>
                  </a:lnTo>
                  <a:lnTo>
                    <a:pt x="3464052" y="105918"/>
                  </a:lnTo>
                  <a:lnTo>
                    <a:pt x="3455735" y="64668"/>
                  </a:lnTo>
                  <a:lnTo>
                    <a:pt x="3433048" y="31003"/>
                  </a:lnTo>
                  <a:lnTo>
                    <a:pt x="3399383" y="8316"/>
                  </a:lnTo>
                  <a:lnTo>
                    <a:pt x="335813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9027" y="5248655"/>
              <a:ext cx="3464560" cy="635635"/>
            </a:xfrm>
            <a:custGeom>
              <a:avLst/>
              <a:gdLst/>
              <a:ahLst/>
              <a:cxnLst/>
              <a:rect l="l" t="t" r="r" b="b"/>
              <a:pathLst>
                <a:path w="3464560" h="635635">
                  <a:moveTo>
                    <a:pt x="0" y="105918"/>
                  </a:moveTo>
                  <a:lnTo>
                    <a:pt x="8316" y="64668"/>
                  </a:lnTo>
                  <a:lnTo>
                    <a:pt x="31003" y="31003"/>
                  </a:lnTo>
                  <a:lnTo>
                    <a:pt x="64668" y="8316"/>
                  </a:lnTo>
                  <a:lnTo>
                    <a:pt x="105918" y="0"/>
                  </a:lnTo>
                  <a:lnTo>
                    <a:pt x="3358134" y="0"/>
                  </a:lnTo>
                  <a:lnTo>
                    <a:pt x="3399383" y="8316"/>
                  </a:lnTo>
                  <a:lnTo>
                    <a:pt x="3433048" y="31003"/>
                  </a:lnTo>
                  <a:lnTo>
                    <a:pt x="3455735" y="64668"/>
                  </a:lnTo>
                  <a:lnTo>
                    <a:pt x="3464052" y="105918"/>
                  </a:lnTo>
                  <a:lnTo>
                    <a:pt x="3464052" y="529590"/>
                  </a:lnTo>
                  <a:lnTo>
                    <a:pt x="3455735" y="570817"/>
                  </a:lnTo>
                  <a:lnTo>
                    <a:pt x="3433048" y="604485"/>
                  </a:lnTo>
                  <a:lnTo>
                    <a:pt x="3399383" y="627184"/>
                  </a:lnTo>
                  <a:lnTo>
                    <a:pt x="3358134" y="635508"/>
                  </a:lnTo>
                  <a:lnTo>
                    <a:pt x="105918" y="635508"/>
                  </a:lnTo>
                  <a:lnTo>
                    <a:pt x="64668" y="627184"/>
                  </a:lnTo>
                  <a:lnTo>
                    <a:pt x="31003" y="604485"/>
                  </a:lnTo>
                  <a:lnTo>
                    <a:pt x="8316" y="570817"/>
                  </a:lnTo>
                  <a:lnTo>
                    <a:pt x="0" y="529590"/>
                  </a:lnTo>
                  <a:lnTo>
                    <a:pt x="0" y="10591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66110" y="5387136"/>
            <a:ext cx="13912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Arial MT"/>
                <a:cs typeface="Arial MT"/>
              </a:rPr>
              <a:t>Instructions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04013" y="5243893"/>
            <a:ext cx="3474085" cy="645160"/>
            <a:chOff x="6204013" y="5243893"/>
            <a:chExt cx="3474085" cy="645160"/>
          </a:xfrm>
        </p:grpSpPr>
        <p:sp>
          <p:nvSpPr>
            <p:cNvPr id="14" name="object 14"/>
            <p:cNvSpPr/>
            <p:nvPr/>
          </p:nvSpPr>
          <p:spPr>
            <a:xfrm>
              <a:off x="6208776" y="5248655"/>
              <a:ext cx="3464560" cy="635635"/>
            </a:xfrm>
            <a:custGeom>
              <a:avLst/>
              <a:gdLst/>
              <a:ahLst/>
              <a:cxnLst/>
              <a:rect l="l" t="t" r="r" b="b"/>
              <a:pathLst>
                <a:path w="3464559" h="635635">
                  <a:moveTo>
                    <a:pt x="3358133" y="0"/>
                  </a:moveTo>
                  <a:lnTo>
                    <a:pt x="105918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8"/>
                  </a:lnTo>
                  <a:lnTo>
                    <a:pt x="0" y="529590"/>
                  </a:lnTo>
                  <a:lnTo>
                    <a:pt x="8316" y="570817"/>
                  </a:lnTo>
                  <a:lnTo>
                    <a:pt x="31003" y="604485"/>
                  </a:lnTo>
                  <a:lnTo>
                    <a:pt x="64668" y="627184"/>
                  </a:lnTo>
                  <a:lnTo>
                    <a:pt x="105918" y="635508"/>
                  </a:lnTo>
                  <a:lnTo>
                    <a:pt x="3358133" y="635508"/>
                  </a:lnTo>
                  <a:lnTo>
                    <a:pt x="3399383" y="627184"/>
                  </a:lnTo>
                  <a:lnTo>
                    <a:pt x="3433048" y="604485"/>
                  </a:lnTo>
                  <a:lnTo>
                    <a:pt x="3455735" y="570817"/>
                  </a:lnTo>
                  <a:lnTo>
                    <a:pt x="3464052" y="529590"/>
                  </a:lnTo>
                  <a:lnTo>
                    <a:pt x="3464052" y="105918"/>
                  </a:lnTo>
                  <a:lnTo>
                    <a:pt x="3455735" y="64668"/>
                  </a:lnTo>
                  <a:lnTo>
                    <a:pt x="3433048" y="31003"/>
                  </a:lnTo>
                  <a:lnTo>
                    <a:pt x="3399383" y="8316"/>
                  </a:lnTo>
                  <a:lnTo>
                    <a:pt x="335813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8776" y="5248655"/>
              <a:ext cx="3464560" cy="635635"/>
            </a:xfrm>
            <a:custGeom>
              <a:avLst/>
              <a:gdLst/>
              <a:ahLst/>
              <a:cxnLst/>
              <a:rect l="l" t="t" r="r" b="b"/>
              <a:pathLst>
                <a:path w="3464559" h="635635">
                  <a:moveTo>
                    <a:pt x="0" y="105918"/>
                  </a:moveTo>
                  <a:lnTo>
                    <a:pt x="8316" y="64668"/>
                  </a:lnTo>
                  <a:lnTo>
                    <a:pt x="31003" y="31003"/>
                  </a:lnTo>
                  <a:lnTo>
                    <a:pt x="64668" y="8316"/>
                  </a:lnTo>
                  <a:lnTo>
                    <a:pt x="105918" y="0"/>
                  </a:lnTo>
                  <a:lnTo>
                    <a:pt x="3358133" y="0"/>
                  </a:lnTo>
                  <a:lnTo>
                    <a:pt x="3399383" y="8316"/>
                  </a:lnTo>
                  <a:lnTo>
                    <a:pt x="3433048" y="31003"/>
                  </a:lnTo>
                  <a:lnTo>
                    <a:pt x="3455735" y="64668"/>
                  </a:lnTo>
                  <a:lnTo>
                    <a:pt x="3464052" y="105918"/>
                  </a:lnTo>
                  <a:lnTo>
                    <a:pt x="3464052" y="529590"/>
                  </a:lnTo>
                  <a:lnTo>
                    <a:pt x="3455735" y="570817"/>
                  </a:lnTo>
                  <a:lnTo>
                    <a:pt x="3433048" y="604485"/>
                  </a:lnTo>
                  <a:lnTo>
                    <a:pt x="3399383" y="627184"/>
                  </a:lnTo>
                  <a:lnTo>
                    <a:pt x="3358133" y="635508"/>
                  </a:lnTo>
                  <a:lnTo>
                    <a:pt x="105918" y="635508"/>
                  </a:lnTo>
                  <a:lnTo>
                    <a:pt x="64668" y="627184"/>
                  </a:lnTo>
                  <a:lnTo>
                    <a:pt x="31003" y="604485"/>
                  </a:lnTo>
                  <a:lnTo>
                    <a:pt x="8316" y="570817"/>
                  </a:lnTo>
                  <a:lnTo>
                    <a:pt x="0" y="529590"/>
                  </a:lnTo>
                  <a:lnTo>
                    <a:pt x="0" y="10591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46923" y="5387136"/>
            <a:ext cx="588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Arial MT"/>
                <a:cs typeface="Arial MT"/>
              </a:rPr>
              <a:t>Data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An</a:t>
            </a:r>
            <a:r>
              <a:rPr spc="-215" dirty="0"/>
              <a:t> </a:t>
            </a:r>
            <a:r>
              <a:rPr spc="-40" dirty="0"/>
              <a:t>Overview</a:t>
            </a:r>
            <a:r>
              <a:rPr spc="-225" dirty="0"/>
              <a:t> </a:t>
            </a:r>
            <a:r>
              <a:rPr dirty="0"/>
              <a:t>of</a:t>
            </a:r>
            <a:r>
              <a:rPr spc="-200" dirty="0"/>
              <a:t> </a:t>
            </a:r>
            <a:r>
              <a:rPr spc="-80" dirty="0"/>
              <a:t>Parallel</a:t>
            </a:r>
            <a:r>
              <a:rPr spc="-190" dirty="0"/>
              <a:t> </a:t>
            </a:r>
            <a:r>
              <a:rPr spc="-70" dirty="0"/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6664" y="2454194"/>
            <a:ext cx="8194675" cy="362394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 is parallel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processing?</a:t>
            </a:r>
            <a:endParaRPr sz="2400">
              <a:latin typeface="Times New Roman"/>
              <a:cs typeface="Times New Roman"/>
            </a:endParaRPr>
          </a:p>
          <a:p>
            <a:pPr marL="755015" marR="5080" indent="-285750" algn="just">
              <a:lnSpc>
                <a:spcPts val="2590"/>
              </a:lnSpc>
              <a:spcBef>
                <a:spcPts val="104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improve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 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4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executing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4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 	simultaneously.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goals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parallel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processing.</a:t>
            </a:r>
            <a:endParaRPr sz="2400">
              <a:latin typeface="Times New Roman"/>
              <a:cs typeface="Times New Roman"/>
            </a:endParaRPr>
          </a:p>
          <a:p>
            <a:pPr marL="755015" marR="6350" indent="-285750" algn="just">
              <a:lnSpc>
                <a:spcPts val="2590"/>
              </a:lnSpc>
              <a:spcBef>
                <a:spcPts val="104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goal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to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reduce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“wall-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clock”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amount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wait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problem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solved.</a:t>
            </a:r>
            <a:endParaRPr sz="2400">
              <a:latin typeface="Times New Roman"/>
              <a:cs typeface="Times New Roman"/>
            </a:endParaRPr>
          </a:p>
          <a:p>
            <a:pPr marL="755015" marR="5080" indent="-285750" algn="just">
              <a:lnSpc>
                <a:spcPts val="2590"/>
              </a:lnSpc>
              <a:spcBef>
                <a:spcPts val="100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goal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solve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bigger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problems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 might not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limited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Flynn’s</a:t>
            </a:r>
            <a:r>
              <a:rPr spc="-190" dirty="0"/>
              <a:t> </a:t>
            </a:r>
            <a:r>
              <a:rPr spc="-6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7969" y="2275713"/>
            <a:ext cx="8117840" cy="4365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985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 computer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classified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categories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according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multiplicity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stream.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classification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proposed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Michael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J.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Flynn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1966.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commonly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accepted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taxonomy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160"/>
              </a:lnSpc>
              <a:spcBef>
                <a:spcPts val="10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classification,</a:t>
            </a:r>
            <a:r>
              <a:rPr sz="20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classified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simultaneously,</a:t>
            </a:r>
            <a:r>
              <a:rPr sz="20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sets.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Flynn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proposed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categories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computer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systems.</a:t>
            </a:r>
            <a:endParaRPr sz="2000">
              <a:latin typeface="Times New Roman"/>
              <a:cs typeface="Times New Roman"/>
            </a:endParaRPr>
          </a:p>
          <a:p>
            <a:pPr marL="911225" indent="-34226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ingle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nstruction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ingle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SISD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911225" indent="-342265">
              <a:lnSpc>
                <a:spcPct val="10000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ingle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ultiple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SIMD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911225" indent="-34226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ultiple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nstructions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ingle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MISD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911225" indent="-34226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ultiple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nstructions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ultiple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MIMD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7379" y="2804160"/>
            <a:ext cx="4887468" cy="32674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87701" y="3295650"/>
            <a:ext cx="3014980" cy="497205"/>
          </a:xfrm>
          <a:prstGeom prst="rect">
            <a:avLst/>
          </a:prstGeom>
          <a:solidFill>
            <a:srgbClr val="DE6C36"/>
          </a:solidFill>
          <a:ln w="19050">
            <a:solidFill>
              <a:srgbClr val="A24D2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Computer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Architectures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003" y="4626864"/>
            <a:ext cx="640079" cy="3703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5003" y="4626864"/>
            <a:ext cx="640080" cy="370840"/>
          </a:xfrm>
          <a:prstGeom prst="rect">
            <a:avLst/>
          </a:prstGeom>
          <a:ln w="9525">
            <a:solidFill>
              <a:srgbClr val="DE6C36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4"/>
              </a:spcBef>
            </a:pPr>
            <a:r>
              <a:rPr sz="1800" spc="-290" dirty="0">
                <a:latin typeface="Verdana"/>
                <a:cs typeface="Verdana"/>
              </a:rPr>
              <a:t>SISD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7355" y="4626864"/>
            <a:ext cx="736092" cy="3703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67355" y="4626864"/>
            <a:ext cx="736600" cy="370840"/>
          </a:xfrm>
          <a:prstGeom prst="rect">
            <a:avLst/>
          </a:prstGeom>
          <a:ln w="9525">
            <a:solidFill>
              <a:srgbClr val="DE6C36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34"/>
              </a:spcBef>
            </a:pPr>
            <a:r>
              <a:rPr sz="1800" spc="-20" dirty="0">
                <a:latin typeface="Verdana"/>
                <a:cs typeface="Verdana"/>
              </a:rPr>
              <a:t>SIMD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6923" y="4626864"/>
            <a:ext cx="832103" cy="3703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6923" y="4626864"/>
            <a:ext cx="832485" cy="370840"/>
          </a:xfrm>
          <a:prstGeom prst="rect">
            <a:avLst/>
          </a:prstGeom>
          <a:ln w="9525">
            <a:solidFill>
              <a:srgbClr val="DE6C36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34"/>
              </a:spcBef>
            </a:pPr>
            <a:r>
              <a:rPr sz="1800" spc="-20" dirty="0">
                <a:latin typeface="Verdana"/>
                <a:cs typeface="Verdana"/>
              </a:rPr>
              <a:t>MIMD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8476" y="4626864"/>
            <a:ext cx="736091" cy="3703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08476" y="4626864"/>
            <a:ext cx="736600" cy="370840"/>
          </a:xfrm>
          <a:prstGeom prst="rect">
            <a:avLst/>
          </a:prstGeom>
          <a:ln w="9525">
            <a:solidFill>
              <a:srgbClr val="DE6C36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4"/>
              </a:spcBef>
            </a:pPr>
            <a:r>
              <a:rPr sz="1800" spc="-20" dirty="0">
                <a:latin typeface="Verdana"/>
                <a:cs typeface="Verdana"/>
              </a:rPr>
              <a:t>MISD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5805" y="3792473"/>
            <a:ext cx="4027804" cy="835660"/>
          </a:xfrm>
          <a:custGeom>
            <a:avLst/>
            <a:gdLst/>
            <a:ahLst/>
            <a:cxnLst/>
            <a:rect l="l" t="t" r="r" b="b"/>
            <a:pathLst>
              <a:path w="4027804" h="835660">
                <a:moveTo>
                  <a:pt x="0" y="835025"/>
                </a:moveTo>
                <a:lnTo>
                  <a:pt x="997076" y="15239"/>
                </a:lnTo>
              </a:path>
              <a:path w="4027804" h="835660">
                <a:moveTo>
                  <a:pt x="1341120" y="835025"/>
                </a:moveTo>
                <a:lnTo>
                  <a:pt x="1768474" y="15239"/>
                </a:lnTo>
              </a:path>
              <a:path w="4027804" h="835660">
                <a:moveTo>
                  <a:pt x="4027424" y="835406"/>
                </a:moveTo>
                <a:lnTo>
                  <a:pt x="3360420" y="0"/>
                </a:lnTo>
              </a:path>
              <a:path w="4027804" h="835660">
                <a:moveTo>
                  <a:pt x="2817495" y="835025"/>
                </a:moveTo>
                <a:lnTo>
                  <a:pt x="2470404" y="15239"/>
                </a:lnTo>
              </a:path>
            </a:pathLst>
          </a:custGeom>
          <a:ln w="25400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SISD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72664"/>
            <a:ext cx="9444355" cy="2679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ts val="2380"/>
              </a:lnSpc>
              <a:spcBef>
                <a:spcPts val="3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SISD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machines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executes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individual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Traditional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238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2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traditional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Von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Neumann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uniprocessor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architecture,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sequentially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serially,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next.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recently,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SISD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Parallelism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achieved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Pipelining.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76828" y="5128259"/>
            <a:ext cx="4904740" cy="1371600"/>
            <a:chOff x="3576828" y="5128259"/>
            <a:chExt cx="4904740" cy="1371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828" y="5128259"/>
              <a:ext cx="4904232" cy="8473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6" y="5975603"/>
              <a:ext cx="1322832" cy="219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1512" y="5975603"/>
              <a:ext cx="1629156" cy="1310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6324" y="6195059"/>
              <a:ext cx="1514855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6688" y="6195059"/>
              <a:ext cx="1075943" cy="2941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SIMD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97379"/>
            <a:ext cx="9619615" cy="223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SIMD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executes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r>
              <a:rPr sz="20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Instead,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single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 decoding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processors.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architectures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(ILLIAC-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IV).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Shared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modules.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58540" y="4706111"/>
            <a:ext cx="3953510" cy="1914525"/>
            <a:chOff x="3558540" y="4706111"/>
            <a:chExt cx="3953510" cy="1914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540" y="4706111"/>
              <a:ext cx="3953256" cy="1562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6964" y="6268211"/>
              <a:ext cx="1562099" cy="352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2296" y="6444995"/>
              <a:ext cx="1123188" cy="16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1940" y="6254495"/>
              <a:ext cx="72390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MISD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75662"/>
            <a:ext cx="7745095" cy="14605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clear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till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exists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not.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Some people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regards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architecture,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Systolic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MISD.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1944" y="3705097"/>
            <a:ext cx="5468620" cy="3006725"/>
            <a:chOff x="3361944" y="3705097"/>
            <a:chExt cx="5468620" cy="3006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1944" y="3944111"/>
              <a:ext cx="3162300" cy="5577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1944" y="4786883"/>
              <a:ext cx="3162300" cy="5577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1944" y="5631179"/>
              <a:ext cx="3162300" cy="5577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9855" y="4707635"/>
              <a:ext cx="1600200" cy="716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6199631"/>
              <a:ext cx="1495044" cy="1752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7536" y="6385559"/>
              <a:ext cx="1591056" cy="3261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56326" y="3712717"/>
              <a:ext cx="2487295" cy="2691765"/>
            </a:xfrm>
            <a:custGeom>
              <a:avLst/>
              <a:gdLst/>
              <a:ahLst/>
              <a:cxnLst/>
              <a:rect l="l" t="t" r="r" b="b"/>
              <a:pathLst>
                <a:path w="2487295" h="2691765">
                  <a:moveTo>
                    <a:pt x="76200" y="1066165"/>
                  </a:moveTo>
                  <a:lnTo>
                    <a:pt x="50800" y="1066165"/>
                  </a:lnTo>
                  <a:lnTo>
                    <a:pt x="50800" y="714375"/>
                  </a:lnTo>
                  <a:lnTo>
                    <a:pt x="45085" y="708660"/>
                  </a:lnTo>
                  <a:lnTo>
                    <a:pt x="31115" y="708660"/>
                  </a:lnTo>
                  <a:lnTo>
                    <a:pt x="25400" y="714375"/>
                  </a:lnTo>
                  <a:lnTo>
                    <a:pt x="25400" y="1066165"/>
                  </a:lnTo>
                  <a:lnTo>
                    <a:pt x="0" y="1066165"/>
                  </a:lnTo>
                  <a:lnTo>
                    <a:pt x="38100" y="1142365"/>
                  </a:lnTo>
                  <a:lnTo>
                    <a:pt x="63500" y="1091565"/>
                  </a:lnTo>
                  <a:lnTo>
                    <a:pt x="76200" y="1066165"/>
                  </a:lnTo>
                  <a:close/>
                </a:path>
                <a:path w="2487295" h="2691765">
                  <a:moveTo>
                    <a:pt x="85344" y="1910422"/>
                  </a:moveTo>
                  <a:lnTo>
                    <a:pt x="59944" y="1910422"/>
                  </a:lnTo>
                  <a:lnTo>
                    <a:pt x="59944" y="1558671"/>
                  </a:lnTo>
                  <a:lnTo>
                    <a:pt x="54229" y="1552956"/>
                  </a:lnTo>
                  <a:lnTo>
                    <a:pt x="40259" y="1552956"/>
                  </a:lnTo>
                  <a:lnTo>
                    <a:pt x="34544" y="1558671"/>
                  </a:lnTo>
                  <a:lnTo>
                    <a:pt x="34544" y="1910422"/>
                  </a:lnTo>
                  <a:lnTo>
                    <a:pt x="9144" y="1910422"/>
                  </a:lnTo>
                  <a:lnTo>
                    <a:pt x="47244" y="1986622"/>
                  </a:lnTo>
                  <a:lnTo>
                    <a:pt x="72644" y="1935822"/>
                  </a:lnTo>
                  <a:lnTo>
                    <a:pt x="85344" y="1910422"/>
                  </a:lnTo>
                  <a:close/>
                </a:path>
                <a:path w="2487295" h="2691765">
                  <a:moveTo>
                    <a:pt x="85344" y="219710"/>
                  </a:moveTo>
                  <a:lnTo>
                    <a:pt x="59944" y="219710"/>
                  </a:lnTo>
                  <a:lnTo>
                    <a:pt x="59944" y="5715"/>
                  </a:lnTo>
                  <a:lnTo>
                    <a:pt x="54229" y="0"/>
                  </a:lnTo>
                  <a:lnTo>
                    <a:pt x="40259" y="0"/>
                  </a:lnTo>
                  <a:lnTo>
                    <a:pt x="34544" y="5715"/>
                  </a:lnTo>
                  <a:lnTo>
                    <a:pt x="34544" y="219710"/>
                  </a:lnTo>
                  <a:lnTo>
                    <a:pt x="9144" y="219710"/>
                  </a:lnTo>
                  <a:lnTo>
                    <a:pt x="47244" y="295910"/>
                  </a:lnTo>
                  <a:lnTo>
                    <a:pt x="72644" y="245110"/>
                  </a:lnTo>
                  <a:lnTo>
                    <a:pt x="85344" y="219710"/>
                  </a:lnTo>
                  <a:close/>
                </a:path>
                <a:path w="2487295" h="2691765">
                  <a:moveTo>
                    <a:pt x="2487168" y="1897126"/>
                  </a:moveTo>
                  <a:lnTo>
                    <a:pt x="2445766" y="1632712"/>
                  </a:lnTo>
                  <a:lnTo>
                    <a:pt x="2404491" y="1897126"/>
                  </a:lnTo>
                  <a:lnTo>
                    <a:pt x="2435733" y="1897126"/>
                  </a:lnTo>
                  <a:lnTo>
                    <a:pt x="2435733" y="2670073"/>
                  </a:lnTo>
                  <a:lnTo>
                    <a:pt x="58013" y="2670073"/>
                  </a:lnTo>
                  <a:lnTo>
                    <a:pt x="72644" y="2640812"/>
                  </a:lnTo>
                  <a:lnTo>
                    <a:pt x="85344" y="2615412"/>
                  </a:lnTo>
                  <a:lnTo>
                    <a:pt x="59944" y="2615412"/>
                  </a:lnTo>
                  <a:lnTo>
                    <a:pt x="59944" y="2401417"/>
                  </a:lnTo>
                  <a:lnTo>
                    <a:pt x="54229" y="2395728"/>
                  </a:lnTo>
                  <a:lnTo>
                    <a:pt x="40259" y="2395728"/>
                  </a:lnTo>
                  <a:lnTo>
                    <a:pt x="34544" y="2401417"/>
                  </a:lnTo>
                  <a:lnTo>
                    <a:pt x="34544" y="2615412"/>
                  </a:lnTo>
                  <a:lnTo>
                    <a:pt x="9144" y="2615412"/>
                  </a:lnTo>
                  <a:lnTo>
                    <a:pt x="47244" y="2691612"/>
                  </a:lnTo>
                  <a:lnTo>
                    <a:pt x="47866" y="2690368"/>
                  </a:lnTo>
                  <a:lnTo>
                    <a:pt x="2455926" y="2690368"/>
                  </a:lnTo>
                  <a:lnTo>
                    <a:pt x="2455926" y="1897126"/>
                  </a:lnTo>
                  <a:lnTo>
                    <a:pt x="2487168" y="1897126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3570" y="5345429"/>
              <a:ext cx="2440305" cy="1057910"/>
            </a:xfrm>
            <a:custGeom>
              <a:avLst/>
              <a:gdLst/>
              <a:ahLst/>
              <a:cxnLst/>
              <a:rect l="l" t="t" r="r" b="b"/>
              <a:pathLst>
                <a:path w="2440304" h="1057910">
                  <a:moveTo>
                    <a:pt x="0" y="1037361"/>
                  </a:moveTo>
                  <a:lnTo>
                    <a:pt x="2388488" y="1037361"/>
                  </a:lnTo>
                  <a:lnTo>
                    <a:pt x="2388488" y="264414"/>
                  </a:lnTo>
                  <a:lnTo>
                    <a:pt x="2357247" y="264414"/>
                  </a:lnTo>
                  <a:lnTo>
                    <a:pt x="2398522" y="0"/>
                  </a:lnTo>
                  <a:lnTo>
                    <a:pt x="2439924" y="264414"/>
                  </a:lnTo>
                  <a:lnTo>
                    <a:pt x="2408681" y="264414"/>
                  </a:lnTo>
                  <a:lnTo>
                    <a:pt x="2408681" y="1057656"/>
                  </a:lnTo>
                  <a:lnTo>
                    <a:pt x="0" y="1057656"/>
                  </a:lnTo>
                  <a:lnTo>
                    <a:pt x="0" y="1037361"/>
                  </a:lnTo>
                  <a:close/>
                </a:path>
              </a:pathLst>
            </a:custGeom>
            <a:ln w="3175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3570" y="3717797"/>
              <a:ext cx="2327275" cy="991869"/>
            </a:xfrm>
            <a:custGeom>
              <a:avLst/>
              <a:gdLst/>
              <a:ahLst/>
              <a:cxnLst/>
              <a:rect l="l" t="t" r="r" b="b"/>
              <a:pathLst>
                <a:path w="2327275" h="991870">
                  <a:moveTo>
                    <a:pt x="0" y="0"/>
                  </a:moveTo>
                  <a:lnTo>
                    <a:pt x="2327148" y="0"/>
                  </a:lnTo>
                  <a:lnTo>
                    <a:pt x="2327148" y="991869"/>
                  </a:lnTo>
                </a:path>
              </a:pathLst>
            </a:custGeom>
            <a:ln w="2540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0691" y="3837431"/>
              <a:ext cx="847344" cy="213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0691" y="6153911"/>
              <a:ext cx="847344" cy="214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309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MIMD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647" y="2200122"/>
            <a:ext cx="9023350" cy="39122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independent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there.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contrary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machines.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streams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streams.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assign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task.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look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SISD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(MSISD).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MIMD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machines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Multiprocessor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Multicomputer.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shared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architecture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distributed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tightly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coupled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loosely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coupled.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CRAY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X-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MP,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IBM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SP/2,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CRAY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T3E.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489454" y="3117342"/>
              <a:ext cx="1518285" cy="2764790"/>
            </a:xfrm>
            <a:custGeom>
              <a:avLst/>
              <a:gdLst/>
              <a:ahLst/>
              <a:cxnLst/>
              <a:rect l="l" t="t" r="r" b="b"/>
              <a:pathLst>
                <a:path w="1518285" h="2764790">
                  <a:moveTo>
                    <a:pt x="1517904" y="0"/>
                  </a:moveTo>
                  <a:lnTo>
                    <a:pt x="0" y="0"/>
                  </a:lnTo>
                  <a:lnTo>
                    <a:pt x="0" y="2764536"/>
                  </a:lnTo>
                  <a:lnTo>
                    <a:pt x="1517904" y="2764536"/>
                  </a:lnTo>
                  <a:lnTo>
                    <a:pt x="1517904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9454" y="3117342"/>
              <a:ext cx="1518285" cy="2764790"/>
            </a:xfrm>
            <a:custGeom>
              <a:avLst/>
              <a:gdLst/>
              <a:ahLst/>
              <a:cxnLst/>
              <a:rect l="l" t="t" r="r" b="b"/>
              <a:pathLst>
                <a:path w="1518285" h="2764790">
                  <a:moveTo>
                    <a:pt x="0" y="2764536"/>
                  </a:moveTo>
                  <a:lnTo>
                    <a:pt x="1517904" y="2764536"/>
                  </a:lnTo>
                  <a:lnTo>
                    <a:pt x="1517904" y="0"/>
                  </a:lnTo>
                  <a:lnTo>
                    <a:pt x="0" y="0"/>
                  </a:lnTo>
                  <a:lnTo>
                    <a:pt x="0" y="2764536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0998" y="4490465"/>
              <a:ext cx="1148080" cy="1051560"/>
            </a:xfrm>
            <a:custGeom>
              <a:avLst/>
              <a:gdLst/>
              <a:ahLst/>
              <a:cxnLst/>
              <a:rect l="l" t="t" r="r" b="b"/>
              <a:pathLst>
                <a:path w="1148079" h="1051560">
                  <a:moveTo>
                    <a:pt x="869696" y="0"/>
                  </a:moveTo>
                  <a:lnTo>
                    <a:pt x="277875" y="0"/>
                  </a:lnTo>
                  <a:lnTo>
                    <a:pt x="245432" y="3530"/>
                  </a:lnTo>
                  <a:lnTo>
                    <a:pt x="184079" y="30603"/>
                  </a:lnTo>
                  <a:lnTo>
                    <a:pt x="128819" y="81746"/>
                  </a:lnTo>
                  <a:lnTo>
                    <a:pt x="103993" y="115366"/>
                  </a:lnTo>
                  <a:lnTo>
                    <a:pt x="81311" y="153828"/>
                  </a:lnTo>
                  <a:lnTo>
                    <a:pt x="60982" y="196742"/>
                  </a:lnTo>
                  <a:lnTo>
                    <a:pt x="43211" y="243716"/>
                  </a:lnTo>
                  <a:lnTo>
                    <a:pt x="28208" y="294358"/>
                  </a:lnTo>
                  <a:lnTo>
                    <a:pt x="16177" y="348277"/>
                  </a:lnTo>
                  <a:lnTo>
                    <a:pt x="7328" y="405081"/>
                  </a:lnTo>
                  <a:lnTo>
                    <a:pt x="1866" y="464379"/>
                  </a:lnTo>
                  <a:lnTo>
                    <a:pt x="0" y="525779"/>
                  </a:lnTo>
                  <a:lnTo>
                    <a:pt x="1866" y="587391"/>
                  </a:lnTo>
                  <a:lnTo>
                    <a:pt x="7328" y="646838"/>
                  </a:lnTo>
                  <a:lnTo>
                    <a:pt x="16177" y="703736"/>
                  </a:lnTo>
                  <a:lnTo>
                    <a:pt x="28208" y="757701"/>
                  </a:lnTo>
                  <a:lnTo>
                    <a:pt x="43211" y="808349"/>
                  </a:lnTo>
                  <a:lnTo>
                    <a:pt x="60982" y="855297"/>
                  </a:lnTo>
                  <a:lnTo>
                    <a:pt x="81311" y="898159"/>
                  </a:lnTo>
                  <a:lnTo>
                    <a:pt x="103993" y="936553"/>
                  </a:lnTo>
                  <a:lnTo>
                    <a:pt x="128819" y="970094"/>
                  </a:lnTo>
                  <a:lnTo>
                    <a:pt x="155584" y="998397"/>
                  </a:lnTo>
                  <a:lnTo>
                    <a:pt x="214097" y="1037757"/>
                  </a:lnTo>
                  <a:lnTo>
                    <a:pt x="277875" y="1051559"/>
                  </a:lnTo>
                  <a:lnTo>
                    <a:pt x="869696" y="1051559"/>
                  </a:lnTo>
                  <a:lnTo>
                    <a:pt x="933674" y="1037757"/>
                  </a:lnTo>
                  <a:lnTo>
                    <a:pt x="992265" y="998397"/>
                  </a:lnTo>
                  <a:lnTo>
                    <a:pt x="1019033" y="970094"/>
                  </a:lnTo>
                  <a:lnTo>
                    <a:pt x="1043845" y="936553"/>
                  </a:lnTo>
                  <a:lnTo>
                    <a:pt x="1066498" y="898159"/>
                  </a:lnTo>
                  <a:lnTo>
                    <a:pt x="1086789" y="855297"/>
                  </a:lnTo>
                  <a:lnTo>
                    <a:pt x="1104516" y="808349"/>
                  </a:lnTo>
                  <a:lnTo>
                    <a:pt x="1119475" y="757701"/>
                  </a:lnTo>
                  <a:lnTo>
                    <a:pt x="1131462" y="703736"/>
                  </a:lnTo>
                  <a:lnTo>
                    <a:pt x="1140277" y="646838"/>
                  </a:lnTo>
                  <a:lnTo>
                    <a:pt x="1145714" y="587391"/>
                  </a:lnTo>
                  <a:lnTo>
                    <a:pt x="1147572" y="525779"/>
                  </a:lnTo>
                  <a:lnTo>
                    <a:pt x="1145714" y="464379"/>
                  </a:lnTo>
                  <a:lnTo>
                    <a:pt x="1140277" y="405081"/>
                  </a:lnTo>
                  <a:lnTo>
                    <a:pt x="1131462" y="348277"/>
                  </a:lnTo>
                  <a:lnTo>
                    <a:pt x="1119475" y="294358"/>
                  </a:lnTo>
                  <a:lnTo>
                    <a:pt x="1104516" y="243716"/>
                  </a:lnTo>
                  <a:lnTo>
                    <a:pt x="1086789" y="196742"/>
                  </a:lnTo>
                  <a:lnTo>
                    <a:pt x="1066498" y="153828"/>
                  </a:lnTo>
                  <a:lnTo>
                    <a:pt x="1043845" y="115366"/>
                  </a:lnTo>
                  <a:lnTo>
                    <a:pt x="1019033" y="81746"/>
                  </a:lnTo>
                  <a:lnTo>
                    <a:pt x="992265" y="53362"/>
                  </a:lnTo>
                  <a:lnTo>
                    <a:pt x="933674" y="13862"/>
                  </a:lnTo>
                  <a:lnTo>
                    <a:pt x="869696" y="0"/>
                  </a:lnTo>
                  <a:close/>
                </a:path>
              </a:pathLst>
            </a:custGeom>
            <a:solidFill>
              <a:srgbClr val="F4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0998" y="4490465"/>
              <a:ext cx="1148080" cy="1051560"/>
            </a:xfrm>
            <a:custGeom>
              <a:avLst/>
              <a:gdLst/>
              <a:ahLst/>
              <a:cxnLst/>
              <a:rect l="l" t="t" r="r" b="b"/>
              <a:pathLst>
                <a:path w="1148079" h="1051560">
                  <a:moveTo>
                    <a:pt x="277875" y="0"/>
                  </a:moveTo>
                  <a:lnTo>
                    <a:pt x="869696" y="0"/>
                  </a:lnTo>
                  <a:lnTo>
                    <a:pt x="902257" y="3530"/>
                  </a:lnTo>
                  <a:lnTo>
                    <a:pt x="963744" y="30603"/>
                  </a:lnTo>
                  <a:lnTo>
                    <a:pt x="1019033" y="81746"/>
                  </a:lnTo>
                  <a:lnTo>
                    <a:pt x="1043845" y="115366"/>
                  </a:lnTo>
                  <a:lnTo>
                    <a:pt x="1066498" y="153828"/>
                  </a:lnTo>
                  <a:lnTo>
                    <a:pt x="1086789" y="196742"/>
                  </a:lnTo>
                  <a:lnTo>
                    <a:pt x="1104516" y="243716"/>
                  </a:lnTo>
                  <a:lnTo>
                    <a:pt x="1119475" y="294358"/>
                  </a:lnTo>
                  <a:lnTo>
                    <a:pt x="1131462" y="348277"/>
                  </a:lnTo>
                  <a:lnTo>
                    <a:pt x="1140277" y="405081"/>
                  </a:lnTo>
                  <a:lnTo>
                    <a:pt x="1145714" y="464379"/>
                  </a:lnTo>
                  <a:lnTo>
                    <a:pt x="1147572" y="525779"/>
                  </a:lnTo>
                  <a:lnTo>
                    <a:pt x="1145714" y="587391"/>
                  </a:lnTo>
                  <a:lnTo>
                    <a:pt x="1140277" y="646838"/>
                  </a:lnTo>
                  <a:lnTo>
                    <a:pt x="1131462" y="703736"/>
                  </a:lnTo>
                  <a:lnTo>
                    <a:pt x="1119475" y="757701"/>
                  </a:lnTo>
                  <a:lnTo>
                    <a:pt x="1104516" y="808349"/>
                  </a:lnTo>
                  <a:lnTo>
                    <a:pt x="1086789" y="855297"/>
                  </a:lnTo>
                  <a:lnTo>
                    <a:pt x="1066498" y="898159"/>
                  </a:lnTo>
                  <a:lnTo>
                    <a:pt x="1043845" y="936553"/>
                  </a:lnTo>
                  <a:lnTo>
                    <a:pt x="1019033" y="970094"/>
                  </a:lnTo>
                  <a:lnTo>
                    <a:pt x="992265" y="998397"/>
                  </a:lnTo>
                  <a:lnTo>
                    <a:pt x="933674" y="1037757"/>
                  </a:lnTo>
                  <a:lnTo>
                    <a:pt x="869696" y="1051559"/>
                  </a:lnTo>
                  <a:lnTo>
                    <a:pt x="277875" y="1051559"/>
                  </a:lnTo>
                  <a:lnTo>
                    <a:pt x="214097" y="1037757"/>
                  </a:lnTo>
                  <a:lnTo>
                    <a:pt x="155584" y="998397"/>
                  </a:lnTo>
                  <a:lnTo>
                    <a:pt x="128819" y="970094"/>
                  </a:lnTo>
                  <a:lnTo>
                    <a:pt x="103993" y="936553"/>
                  </a:lnTo>
                  <a:lnTo>
                    <a:pt x="81311" y="898159"/>
                  </a:lnTo>
                  <a:lnTo>
                    <a:pt x="60982" y="855297"/>
                  </a:lnTo>
                  <a:lnTo>
                    <a:pt x="43211" y="808349"/>
                  </a:lnTo>
                  <a:lnTo>
                    <a:pt x="28208" y="757701"/>
                  </a:lnTo>
                  <a:lnTo>
                    <a:pt x="16177" y="703736"/>
                  </a:lnTo>
                  <a:lnTo>
                    <a:pt x="7328" y="646838"/>
                  </a:lnTo>
                  <a:lnTo>
                    <a:pt x="1866" y="587391"/>
                  </a:lnTo>
                  <a:lnTo>
                    <a:pt x="0" y="525779"/>
                  </a:lnTo>
                  <a:lnTo>
                    <a:pt x="1866" y="464379"/>
                  </a:lnTo>
                  <a:lnTo>
                    <a:pt x="7328" y="405081"/>
                  </a:lnTo>
                  <a:lnTo>
                    <a:pt x="16177" y="348277"/>
                  </a:lnTo>
                  <a:lnTo>
                    <a:pt x="28208" y="294358"/>
                  </a:lnTo>
                  <a:lnTo>
                    <a:pt x="43211" y="243716"/>
                  </a:lnTo>
                  <a:lnTo>
                    <a:pt x="60982" y="196742"/>
                  </a:lnTo>
                  <a:lnTo>
                    <a:pt x="81311" y="153828"/>
                  </a:lnTo>
                  <a:lnTo>
                    <a:pt x="103993" y="115366"/>
                  </a:lnTo>
                  <a:lnTo>
                    <a:pt x="128819" y="81746"/>
                  </a:lnTo>
                  <a:lnTo>
                    <a:pt x="155584" y="53362"/>
                  </a:lnTo>
                  <a:lnTo>
                    <a:pt x="214097" y="13862"/>
                  </a:lnTo>
                  <a:lnTo>
                    <a:pt x="277875" y="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9042" y="4743399"/>
            <a:ext cx="9410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9981" y="3233737"/>
            <a:ext cx="634365" cy="637540"/>
            <a:chOff x="2899981" y="3233737"/>
            <a:chExt cx="634365" cy="637540"/>
          </a:xfrm>
        </p:grpSpPr>
        <p:sp>
          <p:nvSpPr>
            <p:cNvPr id="9" name="object 9"/>
            <p:cNvSpPr/>
            <p:nvPr/>
          </p:nvSpPr>
          <p:spPr>
            <a:xfrm>
              <a:off x="2900934" y="3234690"/>
              <a:ext cx="632460" cy="635635"/>
            </a:xfrm>
            <a:custGeom>
              <a:avLst/>
              <a:gdLst/>
              <a:ahLst/>
              <a:cxnLst/>
              <a:rect l="l" t="t" r="r" b="b"/>
              <a:pathLst>
                <a:path w="632460" h="635635">
                  <a:moveTo>
                    <a:pt x="464693" y="0"/>
                  </a:moveTo>
                  <a:lnTo>
                    <a:pt x="167767" y="0"/>
                  </a:lnTo>
                  <a:lnTo>
                    <a:pt x="133976" y="6459"/>
                  </a:lnTo>
                  <a:lnTo>
                    <a:pt x="73998" y="54294"/>
                  </a:lnTo>
                  <a:lnTo>
                    <a:pt x="49164" y="93106"/>
                  </a:lnTo>
                  <a:lnTo>
                    <a:pt x="28670" y="140140"/>
                  </a:lnTo>
                  <a:lnTo>
                    <a:pt x="13194" y="194113"/>
                  </a:lnTo>
                  <a:lnTo>
                    <a:pt x="3411" y="253745"/>
                  </a:lnTo>
                  <a:lnTo>
                    <a:pt x="0" y="317754"/>
                  </a:lnTo>
                  <a:lnTo>
                    <a:pt x="3411" y="382090"/>
                  </a:lnTo>
                  <a:lnTo>
                    <a:pt x="13194" y="441876"/>
                  </a:lnTo>
                  <a:lnTo>
                    <a:pt x="28670" y="495870"/>
                  </a:lnTo>
                  <a:lnTo>
                    <a:pt x="49164" y="542829"/>
                  </a:lnTo>
                  <a:lnTo>
                    <a:pt x="73998" y="581514"/>
                  </a:lnTo>
                  <a:lnTo>
                    <a:pt x="102494" y="610683"/>
                  </a:lnTo>
                  <a:lnTo>
                    <a:pt x="167767" y="635508"/>
                  </a:lnTo>
                  <a:lnTo>
                    <a:pt x="464693" y="635508"/>
                  </a:lnTo>
                  <a:lnTo>
                    <a:pt x="529965" y="610683"/>
                  </a:lnTo>
                  <a:lnTo>
                    <a:pt x="558461" y="581514"/>
                  </a:lnTo>
                  <a:lnTo>
                    <a:pt x="583295" y="542829"/>
                  </a:lnTo>
                  <a:lnTo>
                    <a:pt x="603789" y="495870"/>
                  </a:lnTo>
                  <a:lnTo>
                    <a:pt x="619265" y="441876"/>
                  </a:lnTo>
                  <a:lnTo>
                    <a:pt x="629048" y="382090"/>
                  </a:lnTo>
                  <a:lnTo>
                    <a:pt x="632460" y="317754"/>
                  </a:lnTo>
                  <a:lnTo>
                    <a:pt x="629048" y="253745"/>
                  </a:lnTo>
                  <a:lnTo>
                    <a:pt x="619265" y="194113"/>
                  </a:lnTo>
                  <a:lnTo>
                    <a:pt x="603789" y="140140"/>
                  </a:lnTo>
                  <a:lnTo>
                    <a:pt x="583295" y="93106"/>
                  </a:lnTo>
                  <a:lnTo>
                    <a:pt x="558461" y="54294"/>
                  </a:lnTo>
                  <a:lnTo>
                    <a:pt x="529965" y="24985"/>
                  </a:lnTo>
                  <a:lnTo>
                    <a:pt x="464693" y="0"/>
                  </a:lnTo>
                  <a:close/>
                </a:path>
              </a:pathLst>
            </a:custGeom>
            <a:solidFill>
              <a:srgbClr val="F4D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0934" y="3234690"/>
              <a:ext cx="632460" cy="635635"/>
            </a:xfrm>
            <a:custGeom>
              <a:avLst/>
              <a:gdLst/>
              <a:ahLst/>
              <a:cxnLst/>
              <a:rect l="l" t="t" r="r" b="b"/>
              <a:pathLst>
                <a:path w="632460" h="635635">
                  <a:moveTo>
                    <a:pt x="167767" y="0"/>
                  </a:moveTo>
                  <a:lnTo>
                    <a:pt x="464693" y="0"/>
                  </a:lnTo>
                  <a:lnTo>
                    <a:pt x="498483" y="6459"/>
                  </a:lnTo>
                  <a:lnTo>
                    <a:pt x="558461" y="54294"/>
                  </a:lnTo>
                  <a:lnTo>
                    <a:pt x="583295" y="93106"/>
                  </a:lnTo>
                  <a:lnTo>
                    <a:pt x="603789" y="140140"/>
                  </a:lnTo>
                  <a:lnTo>
                    <a:pt x="619265" y="194113"/>
                  </a:lnTo>
                  <a:lnTo>
                    <a:pt x="629048" y="253745"/>
                  </a:lnTo>
                  <a:lnTo>
                    <a:pt x="632460" y="317754"/>
                  </a:lnTo>
                  <a:lnTo>
                    <a:pt x="629048" y="382090"/>
                  </a:lnTo>
                  <a:lnTo>
                    <a:pt x="619265" y="441876"/>
                  </a:lnTo>
                  <a:lnTo>
                    <a:pt x="603789" y="495870"/>
                  </a:lnTo>
                  <a:lnTo>
                    <a:pt x="583295" y="542829"/>
                  </a:lnTo>
                  <a:lnTo>
                    <a:pt x="558461" y="581514"/>
                  </a:lnTo>
                  <a:lnTo>
                    <a:pt x="529965" y="610683"/>
                  </a:lnTo>
                  <a:lnTo>
                    <a:pt x="464693" y="635508"/>
                  </a:lnTo>
                  <a:lnTo>
                    <a:pt x="167767" y="635508"/>
                  </a:lnTo>
                  <a:lnTo>
                    <a:pt x="102494" y="610683"/>
                  </a:lnTo>
                  <a:lnTo>
                    <a:pt x="73998" y="581514"/>
                  </a:lnTo>
                  <a:lnTo>
                    <a:pt x="49164" y="542829"/>
                  </a:lnTo>
                  <a:lnTo>
                    <a:pt x="28670" y="495870"/>
                  </a:lnTo>
                  <a:lnTo>
                    <a:pt x="13194" y="441876"/>
                  </a:lnTo>
                  <a:lnTo>
                    <a:pt x="3411" y="382090"/>
                  </a:lnTo>
                  <a:lnTo>
                    <a:pt x="0" y="317754"/>
                  </a:lnTo>
                  <a:lnTo>
                    <a:pt x="3411" y="253745"/>
                  </a:lnTo>
                  <a:lnTo>
                    <a:pt x="13194" y="194113"/>
                  </a:lnTo>
                  <a:lnTo>
                    <a:pt x="28670" y="140140"/>
                  </a:lnTo>
                  <a:lnTo>
                    <a:pt x="49164" y="93106"/>
                  </a:lnTo>
                  <a:lnTo>
                    <a:pt x="73998" y="54294"/>
                  </a:lnTo>
                  <a:lnTo>
                    <a:pt x="102494" y="24985"/>
                  </a:lnTo>
                  <a:lnTo>
                    <a:pt x="167767" y="0"/>
                  </a:lnTo>
                  <a:close/>
                </a:path>
              </a:pathLst>
            </a:custGeom>
            <a:ln w="3175">
              <a:solidFill>
                <a:srgbClr val="151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47745" y="3380613"/>
            <a:ext cx="437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libri"/>
                <a:cs typeface="Calibri"/>
              </a:rPr>
              <a:t>ALU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138" y="4319778"/>
            <a:ext cx="913130" cy="1336675"/>
          </a:xfrm>
          <a:prstGeom prst="rect">
            <a:avLst/>
          </a:prstGeom>
          <a:solidFill>
            <a:srgbClr val="D4F6FF"/>
          </a:solidFill>
          <a:ln w="3175">
            <a:solidFill>
              <a:srgbClr val="15111D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65"/>
              </a:spcBef>
            </a:pP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3721" y="4409694"/>
            <a:ext cx="944880" cy="1188720"/>
          </a:xfrm>
          <a:prstGeom prst="rect">
            <a:avLst/>
          </a:prstGeom>
          <a:solidFill>
            <a:srgbClr val="F4D6E2"/>
          </a:solidFill>
          <a:ln w="3175">
            <a:solidFill>
              <a:srgbClr val="15111D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60"/>
              </a:spcBef>
            </a:pPr>
            <a:endParaRPr sz="14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I/O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devices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11489" y="3432047"/>
            <a:ext cx="9095740" cy="2722245"/>
            <a:chOff x="2011489" y="3432047"/>
            <a:chExt cx="9095740" cy="2722245"/>
          </a:xfrm>
        </p:grpSpPr>
        <p:sp>
          <p:nvSpPr>
            <p:cNvPr id="15" name="object 15"/>
            <p:cNvSpPr/>
            <p:nvPr/>
          </p:nvSpPr>
          <p:spPr>
            <a:xfrm>
              <a:off x="3804666" y="4830317"/>
              <a:ext cx="792480" cy="384175"/>
            </a:xfrm>
            <a:custGeom>
              <a:avLst/>
              <a:gdLst/>
              <a:ahLst/>
              <a:cxnLst/>
              <a:rect l="l" t="t" r="r" b="b"/>
              <a:pathLst>
                <a:path w="792479" h="384175">
                  <a:moveTo>
                    <a:pt x="140081" y="0"/>
                  </a:moveTo>
                  <a:lnTo>
                    <a:pt x="0" y="186943"/>
                  </a:lnTo>
                  <a:lnTo>
                    <a:pt x="134112" y="384047"/>
                  </a:lnTo>
                  <a:lnTo>
                    <a:pt x="134112" y="284860"/>
                  </a:lnTo>
                  <a:lnTo>
                    <a:pt x="650621" y="284860"/>
                  </a:lnTo>
                  <a:lnTo>
                    <a:pt x="650621" y="384047"/>
                  </a:lnTo>
                  <a:lnTo>
                    <a:pt x="792480" y="194817"/>
                  </a:lnTo>
                  <a:lnTo>
                    <a:pt x="660146" y="18287"/>
                  </a:lnTo>
                  <a:lnTo>
                    <a:pt x="660146" y="107060"/>
                  </a:lnTo>
                  <a:lnTo>
                    <a:pt x="140081" y="107060"/>
                  </a:lnTo>
                  <a:lnTo>
                    <a:pt x="14008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4666" y="4830317"/>
              <a:ext cx="792480" cy="384175"/>
            </a:xfrm>
            <a:custGeom>
              <a:avLst/>
              <a:gdLst/>
              <a:ahLst/>
              <a:cxnLst/>
              <a:rect l="l" t="t" r="r" b="b"/>
              <a:pathLst>
                <a:path w="792479" h="384175">
                  <a:moveTo>
                    <a:pt x="0" y="186943"/>
                  </a:moveTo>
                  <a:lnTo>
                    <a:pt x="134112" y="384047"/>
                  </a:lnTo>
                  <a:lnTo>
                    <a:pt x="134112" y="284860"/>
                  </a:lnTo>
                  <a:lnTo>
                    <a:pt x="650621" y="284860"/>
                  </a:lnTo>
                  <a:lnTo>
                    <a:pt x="650621" y="384047"/>
                  </a:lnTo>
                  <a:lnTo>
                    <a:pt x="792480" y="194817"/>
                  </a:lnTo>
                  <a:lnTo>
                    <a:pt x="660146" y="18287"/>
                  </a:lnTo>
                  <a:lnTo>
                    <a:pt x="660146" y="107060"/>
                  </a:lnTo>
                  <a:lnTo>
                    <a:pt x="140081" y="107060"/>
                  </a:lnTo>
                  <a:lnTo>
                    <a:pt x="140081" y="0"/>
                  </a:lnTo>
                  <a:lnTo>
                    <a:pt x="0" y="1869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2441" y="4784597"/>
              <a:ext cx="654050" cy="382905"/>
            </a:xfrm>
            <a:custGeom>
              <a:avLst/>
              <a:gdLst/>
              <a:ahLst/>
              <a:cxnLst/>
              <a:rect l="l" t="t" r="r" b="b"/>
              <a:pathLst>
                <a:path w="654050" h="382904">
                  <a:moveTo>
                    <a:pt x="115824" y="0"/>
                  </a:moveTo>
                  <a:lnTo>
                    <a:pt x="0" y="186689"/>
                  </a:lnTo>
                  <a:lnTo>
                    <a:pt x="110362" y="382524"/>
                  </a:lnTo>
                  <a:lnTo>
                    <a:pt x="110362" y="284606"/>
                  </a:lnTo>
                  <a:lnTo>
                    <a:pt x="536828" y="284606"/>
                  </a:lnTo>
                  <a:lnTo>
                    <a:pt x="536828" y="382524"/>
                  </a:lnTo>
                  <a:lnTo>
                    <a:pt x="653795" y="193547"/>
                  </a:lnTo>
                  <a:lnTo>
                    <a:pt x="544576" y="18160"/>
                  </a:lnTo>
                  <a:lnTo>
                    <a:pt x="544576" y="107060"/>
                  </a:lnTo>
                  <a:lnTo>
                    <a:pt x="115824" y="107060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2441" y="4784597"/>
              <a:ext cx="654050" cy="382905"/>
            </a:xfrm>
            <a:custGeom>
              <a:avLst/>
              <a:gdLst/>
              <a:ahLst/>
              <a:cxnLst/>
              <a:rect l="l" t="t" r="r" b="b"/>
              <a:pathLst>
                <a:path w="654050" h="382904">
                  <a:moveTo>
                    <a:pt x="0" y="186689"/>
                  </a:moveTo>
                  <a:lnTo>
                    <a:pt x="110362" y="382524"/>
                  </a:lnTo>
                  <a:lnTo>
                    <a:pt x="110362" y="284606"/>
                  </a:lnTo>
                  <a:lnTo>
                    <a:pt x="536828" y="284606"/>
                  </a:lnTo>
                  <a:lnTo>
                    <a:pt x="536828" y="382524"/>
                  </a:lnTo>
                  <a:lnTo>
                    <a:pt x="653795" y="193547"/>
                  </a:lnTo>
                  <a:lnTo>
                    <a:pt x="544576" y="18160"/>
                  </a:lnTo>
                  <a:lnTo>
                    <a:pt x="544576" y="107060"/>
                  </a:lnTo>
                  <a:lnTo>
                    <a:pt x="115824" y="107060"/>
                  </a:lnTo>
                  <a:lnTo>
                    <a:pt x="115824" y="0"/>
                  </a:lnTo>
                  <a:lnTo>
                    <a:pt x="0" y="1866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5149" y="3874769"/>
              <a:ext cx="203200" cy="628015"/>
            </a:xfrm>
            <a:custGeom>
              <a:avLst/>
              <a:gdLst/>
              <a:ahLst/>
              <a:cxnLst/>
              <a:rect l="l" t="t" r="r" b="b"/>
              <a:pathLst>
                <a:path w="203200" h="628014">
                  <a:moveTo>
                    <a:pt x="103758" y="0"/>
                  </a:moveTo>
                  <a:lnTo>
                    <a:pt x="0" y="104647"/>
                  </a:lnTo>
                  <a:lnTo>
                    <a:pt x="51816" y="104647"/>
                  </a:lnTo>
                  <a:lnTo>
                    <a:pt x="53086" y="515238"/>
                  </a:lnTo>
                  <a:lnTo>
                    <a:pt x="635" y="514095"/>
                  </a:lnTo>
                  <a:lnTo>
                    <a:pt x="101345" y="627887"/>
                  </a:lnTo>
                  <a:lnTo>
                    <a:pt x="194183" y="524382"/>
                  </a:lnTo>
                  <a:lnTo>
                    <a:pt x="147192" y="524382"/>
                  </a:lnTo>
                  <a:lnTo>
                    <a:pt x="145923" y="111505"/>
                  </a:lnTo>
                  <a:lnTo>
                    <a:pt x="202691" y="112648"/>
                  </a:lnTo>
                  <a:lnTo>
                    <a:pt x="10375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5149" y="3874769"/>
              <a:ext cx="203200" cy="628015"/>
            </a:xfrm>
            <a:custGeom>
              <a:avLst/>
              <a:gdLst/>
              <a:ahLst/>
              <a:cxnLst/>
              <a:rect l="l" t="t" r="r" b="b"/>
              <a:pathLst>
                <a:path w="203200" h="628014">
                  <a:moveTo>
                    <a:pt x="103758" y="0"/>
                  </a:moveTo>
                  <a:lnTo>
                    <a:pt x="0" y="104647"/>
                  </a:lnTo>
                  <a:lnTo>
                    <a:pt x="51816" y="104647"/>
                  </a:lnTo>
                  <a:lnTo>
                    <a:pt x="53086" y="515238"/>
                  </a:lnTo>
                  <a:lnTo>
                    <a:pt x="635" y="514095"/>
                  </a:lnTo>
                  <a:lnTo>
                    <a:pt x="101345" y="627887"/>
                  </a:lnTo>
                  <a:lnTo>
                    <a:pt x="194183" y="524382"/>
                  </a:lnTo>
                  <a:lnTo>
                    <a:pt x="147192" y="524382"/>
                  </a:lnTo>
                  <a:lnTo>
                    <a:pt x="145923" y="111505"/>
                  </a:lnTo>
                  <a:lnTo>
                    <a:pt x="202691" y="112648"/>
                  </a:lnTo>
                  <a:lnTo>
                    <a:pt x="1037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01556" y="3432047"/>
              <a:ext cx="1705610" cy="2722245"/>
            </a:xfrm>
            <a:custGeom>
              <a:avLst/>
              <a:gdLst/>
              <a:ahLst/>
              <a:cxnLst/>
              <a:rect l="l" t="t" r="r" b="b"/>
              <a:pathLst>
                <a:path w="1705609" h="2722245">
                  <a:moveTo>
                    <a:pt x="1705355" y="0"/>
                  </a:moveTo>
                  <a:lnTo>
                    <a:pt x="0" y="0"/>
                  </a:lnTo>
                  <a:lnTo>
                    <a:pt x="0" y="2721864"/>
                  </a:lnTo>
                  <a:lnTo>
                    <a:pt x="1705355" y="2721864"/>
                  </a:lnTo>
                  <a:lnTo>
                    <a:pt x="1705355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28632" y="3960875"/>
              <a:ext cx="1193800" cy="530860"/>
            </a:xfrm>
            <a:custGeom>
              <a:avLst/>
              <a:gdLst/>
              <a:ahLst/>
              <a:cxnLst/>
              <a:rect l="l" t="t" r="r" b="b"/>
              <a:pathLst>
                <a:path w="1193800" h="530860">
                  <a:moveTo>
                    <a:pt x="1193292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193292" y="530351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28632" y="3960875"/>
              <a:ext cx="1193800" cy="530860"/>
            </a:xfrm>
            <a:custGeom>
              <a:avLst/>
              <a:gdLst/>
              <a:ahLst/>
              <a:cxnLst/>
              <a:rect l="l" t="t" r="r" b="b"/>
              <a:pathLst>
                <a:path w="1193800" h="530860">
                  <a:moveTo>
                    <a:pt x="0" y="530351"/>
                  </a:moveTo>
                  <a:lnTo>
                    <a:pt x="1193292" y="530351"/>
                  </a:lnTo>
                  <a:lnTo>
                    <a:pt x="1193292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040746" y="4066581"/>
            <a:ext cx="37274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spc="-35" dirty="0">
                <a:latin typeface="Times New Roman"/>
                <a:cs typeface="Times New Roman"/>
              </a:rPr>
              <a:t>PC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81238" y="3858386"/>
            <a:ext cx="1021080" cy="827405"/>
          </a:xfrm>
          <a:custGeom>
            <a:avLst/>
            <a:gdLst/>
            <a:ahLst/>
            <a:cxnLst/>
            <a:rect l="l" t="t" r="r" b="b"/>
            <a:pathLst>
              <a:path w="1021079" h="827404">
                <a:moveTo>
                  <a:pt x="1021080" y="784479"/>
                </a:moveTo>
                <a:lnTo>
                  <a:pt x="992416" y="770128"/>
                </a:lnTo>
                <a:lnTo>
                  <a:pt x="935355" y="741553"/>
                </a:lnTo>
                <a:lnTo>
                  <a:pt x="935355" y="770128"/>
                </a:lnTo>
                <a:lnTo>
                  <a:pt x="85725" y="770128"/>
                </a:lnTo>
                <a:lnTo>
                  <a:pt x="85725" y="741553"/>
                </a:lnTo>
                <a:lnTo>
                  <a:pt x="0" y="784479"/>
                </a:lnTo>
                <a:lnTo>
                  <a:pt x="85725" y="827278"/>
                </a:lnTo>
                <a:lnTo>
                  <a:pt x="85725" y="798703"/>
                </a:lnTo>
                <a:lnTo>
                  <a:pt x="935355" y="798703"/>
                </a:lnTo>
                <a:lnTo>
                  <a:pt x="935355" y="827278"/>
                </a:lnTo>
                <a:lnTo>
                  <a:pt x="992581" y="798703"/>
                </a:lnTo>
                <a:lnTo>
                  <a:pt x="1021080" y="784479"/>
                </a:lnTo>
                <a:close/>
              </a:path>
              <a:path w="1021079" h="827404">
                <a:moveTo>
                  <a:pt x="1021080" y="14224"/>
                </a:moveTo>
                <a:lnTo>
                  <a:pt x="57150" y="14224"/>
                </a:lnTo>
                <a:lnTo>
                  <a:pt x="57150" y="0"/>
                </a:lnTo>
                <a:lnTo>
                  <a:pt x="0" y="28575"/>
                </a:lnTo>
                <a:lnTo>
                  <a:pt x="57150" y="57150"/>
                </a:lnTo>
                <a:lnTo>
                  <a:pt x="57150" y="42799"/>
                </a:lnTo>
                <a:lnTo>
                  <a:pt x="1021080" y="42799"/>
                </a:lnTo>
                <a:lnTo>
                  <a:pt x="1021080" y="1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04681" y="3420871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Addre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1323" y="4177029"/>
            <a:ext cx="60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74275" y="5125126"/>
            <a:ext cx="30607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spc="-25" dirty="0">
                <a:latin typeface="Times New Roman"/>
                <a:cs typeface="Times New Roman"/>
              </a:rPr>
              <a:t>IR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726681" y="2669794"/>
          <a:ext cx="1656714" cy="355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378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Memory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r5,r1,r3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6175628" y="5084191"/>
            <a:ext cx="48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200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970007" y="3960876"/>
            <a:ext cx="660400" cy="462280"/>
          </a:xfrm>
          <a:custGeom>
            <a:avLst/>
            <a:gdLst/>
            <a:ahLst/>
            <a:cxnLst/>
            <a:rect l="l" t="t" r="r" b="b"/>
            <a:pathLst>
              <a:path w="660400" h="462279">
                <a:moveTo>
                  <a:pt x="659892" y="0"/>
                </a:moveTo>
                <a:lnTo>
                  <a:pt x="0" y="0"/>
                </a:lnTo>
                <a:lnTo>
                  <a:pt x="0" y="461772"/>
                </a:lnTo>
                <a:lnTo>
                  <a:pt x="659892" y="461772"/>
                </a:lnTo>
                <a:lnTo>
                  <a:pt x="659892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37626" y="3931538"/>
            <a:ext cx="1478915" cy="1109345"/>
          </a:xfrm>
          <a:custGeom>
            <a:avLst/>
            <a:gdLst/>
            <a:ahLst/>
            <a:cxnLst/>
            <a:rect l="l" t="t" r="r" b="b"/>
            <a:pathLst>
              <a:path w="1478915" h="1109345">
                <a:moveTo>
                  <a:pt x="970788" y="1089279"/>
                </a:moveTo>
                <a:lnTo>
                  <a:pt x="905383" y="1034669"/>
                </a:lnTo>
                <a:lnTo>
                  <a:pt x="900976" y="1053312"/>
                </a:lnTo>
                <a:lnTo>
                  <a:pt x="10414" y="843661"/>
                </a:lnTo>
                <a:lnTo>
                  <a:pt x="1778" y="880745"/>
                </a:lnTo>
                <a:lnTo>
                  <a:pt x="892238" y="1090371"/>
                </a:lnTo>
                <a:lnTo>
                  <a:pt x="887857" y="1108964"/>
                </a:lnTo>
                <a:lnTo>
                  <a:pt x="947775" y="1094740"/>
                </a:lnTo>
                <a:lnTo>
                  <a:pt x="970788" y="1089279"/>
                </a:lnTo>
                <a:close/>
              </a:path>
              <a:path w="1478915" h="1109345">
                <a:moveTo>
                  <a:pt x="1478661" y="163576"/>
                </a:moveTo>
                <a:lnTo>
                  <a:pt x="77774" y="18986"/>
                </a:lnTo>
                <a:lnTo>
                  <a:pt x="77978" y="17018"/>
                </a:lnTo>
                <a:lnTo>
                  <a:pt x="79756" y="0"/>
                </a:lnTo>
                <a:lnTo>
                  <a:pt x="0" y="30099"/>
                </a:lnTo>
                <a:lnTo>
                  <a:pt x="71882" y="75819"/>
                </a:lnTo>
                <a:lnTo>
                  <a:pt x="73850" y="56832"/>
                </a:lnTo>
                <a:lnTo>
                  <a:pt x="1474851" y="201422"/>
                </a:lnTo>
                <a:lnTo>
                  <a:pt x="1478661" y="163576"/>
                </a:lnTo>
                <a:close/>
              </a:path>
            </a:pathLst>
          </a:custGeom>
          <a:solidFill>
            <a:srgbClr val="FF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9395206" y="3425697"/>
          <a:ext cx="1714499" cy="272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7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ss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4295"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CPU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r5,r1,r3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0344" y="2939795"/>
              <a:ext cx="4200144" cy="5044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0344" y="4219955"/>
              <a:ext cx="4200144" cy="505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0344" y="3585971"/>
              <a:ext cx="4200144" cy="504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28909" y="2931414"/>
              <a:ext cx="498475" cy="1786255"/>
            </a:xfrm>
            <a:custGeom>
              <a:avLst/>
              <a:gdLst/>
              <a:ahLst/>
              <a:cxnLst/>
              <a:rect l="l" t="t" r="r" b="b"/>
              <a:pathLst>
                <a:path w="498475" h="1786254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415290" y="0"/>
                  </a:lnTo>
                  <a:lnTo>
                    <a:pt x="447609" y="6530"/>
                  </a:lnTo>
                  <a:lnTo>
                    <a:pt x="474011" y="24336"/>
                  </a:lnTo>
                  <a:lnTo>
                    <a:pt x="491817" y="50738"/>
                  </a:lnTo>
                  <a:lnTo>
                    <a:pt x="498348" y="83058"/>
                  </a:lnTo>
                  <a:lnTo>
                    <a:pt x="498348" y="1703070"/>
                  </a:lnTo>
                  <a:lnTo>
                    <a:pt x="491817" y="1735389"/>
                  </a:lnTo>
                  <a:lnTo>
                    <a:pt x="474011" y="1761791"/>
                  </a:lnTo>
                  <a:lnTo>
                    <a:pt x="447609" y="1779597"/>
                  </a:lnTo>
                  <a:lnTo>
                    <a:pt x="415290" y="1786128"/>
                  </a:lnTo>
                  <a:lnTo>
                    <a:pt x="83058" y="1786128"/>
                  </a:lnTo>
                  <a:lnTo>
                    <a:pt x="50738" y="1779597"/>
                  </a:lnTo>
                  <a:lnTo>
                    <a:pt x="24336" y="1761791"/>
                  </a:lnTo>
                  <a:lnTo>
                    <a:pt x="6530" y="1735389"/>
                  </a:lnTo>
                  <a:lnTo>
                    <a:pt x="0" y="1703070"/>
                  </a:lnTo>
                  <a:lnTo>
                    <a:pt x="0" y="83058"/>
                  </a:lnTo>
                  <a:close/>
                </a:path>
              </a:pathLst>
            </a:custGeom>
            <a:ln w="253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0383" y="3162300"/>
              <a:ext cx="388620" cy="85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0383" y="4439413"/>
              <a:ext cx="390144" cy="85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0383" y="3819145"/>
              <a:ext cx="388620" cy="853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99851" y="2947379"/>
            <a:ext cx="208279" cy="175450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Interconnection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Network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65503" y="2924555"/>
            <a:ext cx="7853680" cy="2284730"/>
            <a:chOff x="1365503" y="2924555"/>
            <a:chExt cx="7853680" cy="22847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207" y="4799076"/>
              <a:ext cx="1318260" cy="134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3263" y="4933188"/>
              <a:ext cx="1184147" cy="2468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0415" y="4799076"/>
              <a:ext cx="1318259" cy="4099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5503" y="2924555"/>
              <a:ext cx="3162300" cy="4754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5503" y="3550919"/>
              <a:ext cx="3162300" cy="4754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5503" y="4177283"/>
              <a:ext cx="3162300" cy="4754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28565" y="2986277"/>
              <a:ext cx="495300" cy="1667510"/>
            </a:xfrm>
            <a:custGeom>
              <a:avLst/>
              <a:gdLst/>
              <a:ahLst/>
              <a:cxnLst/>
              <a:rect l="l" t="t" r="r" b="b"/>
              <a:pathLst>
                <a:path w="495300" h="166751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412750" y="0"/>
                  </a:lnTo>
                  <a:lnTo>
                    <a:pt x="444882" y="6486"/>
                  </a:lnTo>
                  <a:lnTo>
                    <a:pt x="471122" y="24177"/>
                  </a:lnTo>
                  <a:lnTo>
                    <a:pt x="488813" y="50417"/>
                  </a:lnTo>
                  <a:lnTo>
                    <a:pt x="495300" y="82550"/>
                  </a:lnTo>
                  <a:lnTo>
                    <a:pt x="495300" y="1584706"/>
                  </a:lnTo>
                  <a:lnTo>
                    <a:pt x="488813" y="1616838"/>
                  </a:lnTo>
                  <a:lnTo>
                    <a:pt x="471122" y="1643078"/>
                  </a:lnTo>
                  <a:lnTo>
                    <a:pt x="444882" y="1660769"/>
                  </a:lnTo>
                  <a:lnTo>
                    <a:pt x="412750" y="1667256"/>
                  </a:lnTo>
                  <a:lnTo>
                    <a:pt x="82550" y="1667256"/>
                  </a:lnTo>
                  <a:lnTo>
                    <a:pt x="50417" y="1660769"/>
                  </a:lnTo>
                  <a:lnTo>
                    <a:pt x="24177" y="1643078"/>
                  </a:lnTo>
                  <a:lnTo>
                    <a:pt x="6486" y="1616838"/>
                  </a:lnTo>
                  <a:lnTo>
                    <a:pt x="0" y="1584706"/>
                  </a:lnTo>
                  <a:lnTo>
                    <a:pt x="0" y="82550"/>
                  </a:lnTo>
                  <a:close/>
                </a:path>
              </a:pathLst>
            </a:custGeom>
            <a:ln w="254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69447" y="3259073"/>
            <a:ext cx="222885" cy="1174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Shared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29739" y="4724400"/>
            <a:ext cx="3138170" cy="428625"/>
            <a:chOff x="1729739" y="4724400"/>
            <a:chExt cx="3138170" cy="42862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9739" y="4738116"/>
              <a:ext cx="1363980" cy="3992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3675" y="4724400"/>
              <a:ext cx="1363979" cy="42824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882901" y="5322570"/>
            <a:ext cx="2611120" cy="83248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745" marR="113030" indent="1905" algn="ctr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latin typeface="Times New Roman"/>
                <a:cs typeface="Times New Roman"/>
              </a:rPr>
              <a:t>Multiprocessor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Architecture </a:t>
            </a:r>
            <a:r>
              <a:rPr sz="1600" dirty="0">
                <a:latin typeface="Times New Roman"/>
                <a:cs typeface="Times New Roman"/>
              </a:rPr>
              <a:t>Shared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Memory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Architecture Tightly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Coupled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6861" y="5342382"/>
            <a:ext cx="3020695" cy="832485"/>
          </a:xfrm>
          <a:prstGeom prst="rect">
            <a:avLst/>
          </a:prstGeom>
          <a:ln w="19050">
            <a:solidFill>
              <a:srgbClr val="852A4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7955" marR="142240" indent="-1270" algn="ctr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latin typeface="Times New Roman"/>
                <a:cs typeface="Times New Roman"/>
              </a:rPr>
              <a:t>Multicomputer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Architecture </a:t>
            </a:r>
            <a:r>
              <a:rPr sz="1600" dirty="0">
                <a:latin typeface="Times New Roman"/>
                <a:cs typeface="Times New Roman"/>
              </a:rPr>
              <a:t>Distributed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Memory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Architecture </a:t>
            </a:r>
            <a:r>
              <a:rPr sz="1600" dirty="0">
                <a:latin typeface="Times New Roman"/>
                <a:cs typeface="Times New Roman"/>
              </a:rPr>
              <a:t>Loosely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Coupled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Interconnection</a:t>
            </a:r>
            <a:r>
              <a:rPr spc="-220" dirty="0"/>
              <a:t> </a:t>
            </a:r>
            <a:r>
              <a:rPr spc="-20" dirty="0"/>
              <a:t>Topology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38197" y="2823464"/>
            <a:ext cx="7733030" cy="18700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classified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topology.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topology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pattern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connections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processors.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166"/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cost-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tradeoff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topologies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multiprocessor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380" y="2926206"/>
            <a:ext cx="8890000" cy="2955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Whether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parallelism</a:t>
            </a:r>
            <a:r>
              <a:rPr sz="2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achieved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uni-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processor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system?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75"/>
              </a:spcBef>
            </a:pPr>
            <a:r>
              <a:rPr sz="2800" spc="-25" dirty="0">
                <a:solidFill>
                  <a:srgbClr val="C00000"/>
                </a:solidFill>
                <a:latin typeface="Times New Roman"/>
                <a:cs typeface="Times New Roman"/>
              </a:rPr>
              <a:t>Yes</a:t>
            </a:r>
            <a:endParaRPr sz="2800">
              <a:latin typeface="Times New Roman"/>
              <a:cs typeface="Times New Roman"/>
            </a:endParaRPr>
          </a:p>
          <a:p>
            <a:pPr marL="2378075" marR="2370455" algn="ctr">
              <a:lnSpc>
                <a:spcPct val="203600"/>
              </a:lnSpc>
            </a:pP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techniques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there-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Pipelining</a:t>
            </a:r>
            <a:r>
              <a:rPr sz="2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001799"/>
            <a:ext cx="9486265" cy="30594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What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Pipeline?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sub-operations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are-</a:t>
            </a:r>
            <a:endParaRPr sz="2200">
              <a:latin typeface="Times New Roman"/>
              <a:cs typeface="Times New Roman"/>
            </a:endParaRPr>
          </a:p>
          <a:p>
            <a:pPr marL="74358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545"/>
              <a:buFont typeface="Courier New"/>
              <a:buChar char="o"/>
              <a:tabLst>
                <a:tab pos="7435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endParaRPr sz="2200">
              <a:latin typeface="Times New Roman"/>
              <a:cs typeface="Times New Roman"/>
            </a:endParaRPr>
          </a:p>
          <a:p>
            <a:pPr marL="74358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545"/>
              <a:buFont typeface="Courier New"/>
              <a:buChar char="o"/>
              <a:tabLst>
                <a:tab pos="7435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</a:t>
            </a:r>
            <a:endParaRPr sz="2200">
              <a:latin typeface="Times New Roman"/>
              <a:cs typeface="Times New Roman"/>
            </a:endParaRPr>
          </a:p>
          <a:p>
            <a:pPr marL="74358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545"/>
              <a:buFont typeface="Courier New"/>
              <a:buChar char="o"/>
              <a:tabLst>
                <a:tab pos="7435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endParaRPr sz="2200">
              <a:latin typeface="Times New Roman"/>
              <a:cs typeface="Times New Roman"/>
            </a:endParaRPr>
          </a:p>
          <a:p>
            <a:pPr marL="74358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545"/>
              <a:buFont typeface="Courier New"/>
              <a:buChar char="o"/>
              <a:tabLst>
                <a:tab pos="7435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53842" y="5193601"/>
            <a:ext cx="5575300" cy="1381125"/>
            <a:chOff x="3053842" y="5193601"/>
            <a:chExt cx="5575300" cy="1381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1792" y="5198364"/>
              <a:ext cx="2819400" cy="1371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1792" y="5198364"/>
              <a:ext cx="2819400" cy="1371600"/>
            </a:xfrm>
            <a:custGeom>
              <a:avLst/>
              <a:gdLst/>
              <a:ahLst/>
              <a:cxnLst/>
              <a:rect l="l" t="t" r="r" b="b"/>
              <a:pathLst>
                <a:path w="281940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590800" y="0"/>
                  </a:lnTo>
                  <a:lnTo>
                    <a:pt x="2636866" y="4644"/>
                  </a:lnTo>
                  <a:lnTo>
                    <a:pt x="2679775" y="17966"/>
                  </a:lnTo>
                  <a:lnTo>
                    <a:pt x="2718606" y="39045"/>
                  </a:lnTo>
                  <a:lnTo>
                    <a:pt x="2752439" y="66960"/>
                  </a:lnTo>
                  <a:lnTo>
                    <a:pt x="2780354" y="100793"/>
                  </a:lnTo>
                  <a:lnTo>
                    <a:pt x="2801433" y="139624"/>
                  </a:lnTo>
                  <a:lnTo>
                    <a:pt x="2814755" y="182533"/>
                  </a:lnTo>
                  <a:lnTo>
                    <a:pt x="2819400" y="228600"/>
                  </a:lnTo>
                  <a:lnTo>
                    <a:pt x="2819400" y="1143000"/>
                  </a:lnTo>
                  <a:lnTo>
                    <a:pt x="2814755" y="1189070"/>
                  </a:lnTo>
                  <a:lnTo>
                    <a:pt x="2801433" y="1231980"/>
                  </a:lnTo>
                  <a:lnTo>
                    <a:pt x="2780354" y="1270811"/>
                  </a:lnTo>
                  <a:lnTo>
                    <a:pt x="2752439" y="1304644"/>
                  </a:lnTo>
                  <a:lnTo>
                    <a:pt x="2718606" y="1332558"/>
                  </a:lnTo>
                  <a:lnTo>
                    <a:pt x="2679775" y="1353635"/>
                  </a:lnTo>
                  <a:lnTo>
                    <a:pt x="2636866" y="1366955"/>
                  </a:lnTo>
                  <a:lnTo>
                    <a:pt x="259080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5"/>
                  </a:lnTo>
                  <a:lnTo>
                    <a:pt x="100793" y="1332558"/>
                  </a:lnTo>
                  <a:lnTo>
                    <a:pt x="66960" y="1304644"/>
                  </a:lnTo>
                  <a:lnTo>
                    <a:pt x="39045" y="1270811"/>
                  </a:lnTo>
                  <a:lnTo>
                    <a:pt x="17966" y="1231980"/>
                  </a:lnTo>
                  <a:lnTo>
                    <a:pt x="4644" y="1189070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0192" y="5807964"/>
              <a:ext cx="5562600" cy="152400"/>
            </a:xfrm>
            <a:custGeom>
              <a:avLst/>
              <a:gdLst/>
              <a:ahLst/>
              <a:cxnLst/>
              <a:rect l="l" t="t" r="r" b="b"/>
              <a:pathLst>
                <a:path w="5562600" h="152400">
                  <a:moveTo>
                    <a:pt x="0" y="38100"/>
                  </a:moveTo>
                  <a:lnTo>
                    <a:pt x="1295399" y="38100"/>
                  </a:lnTo>
                  <a:lnTo>
                    <a:pt x="1295399" y="0"/>
                  </a:lnTo>
                  <a:lnTo>
                    <a:pt x="1371599" y="76200"/>
                  </a:lnTo>
                  <a:lnTo>
                    <a:pt x="1295399" y="152400"/>
                  </a:lnTo>
                  <a:lnTo>
                    <a:pt x="129539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  <a:path w="5562600" h="152400">
                  <a:moveTo>
                    <a:pt x="4191000" y="38100"/>
                  </a:moveTo>
                  <a:lnTo>
                    <a:pt x="5486400" y="38100"/>
                  </a:lnTo>
                  <a:lnTo>
                    <a:pt x="5486400" y="0"/>
                  </a:lnTo>
                  <a:lnTo>
                    <a:pt x="5562600" y="76200"/>
                  </a:lnTo>
                  <a:lnTo>
                    <a:pt x="5486400" y="152400"/>
                  </a:lnTo>
                  <a:lnTo>
                    <a:pt x="5486400" y="114300"/>
                  </a:lnTo>
                  <a:lnTo>
                    <a:pt x="4191000" y="114300"/>
                  </a:lnTo>
                  <a:lnTo>
                    <a:pt x="4191000" y="38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73548" y="5645607"/>
            <a:ext cx="22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B83C68"/>
                </a:solidFill>
                <a:latin typeface="Arial MT"/>
                <a:cs typeface="Arial MT"/>
              </a:rPr>
              <a:t>IF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9057" y="6065011"/>
            <a:ext cx="25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B83C68"/>
                </a:solidFill>
                <a:latin typeface="Arial MT"/>
                <a:cs typeface="Arial MT"/>
              </a:rPr>
              <a:t>ID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0541" y="5460288"/>
            <a:ext cx="344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B83C68"/>
                </a:solidFill>
                <a:latin typeface="Arial MT"/>
                <a:cs typeface="Arial MT"/>
              </a:rPr>
              <a:t>OF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0857" y="5944920"/>
            <a:ext cx="33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B83C68"/>
                </a:solidFill>
                <a:latin typeface="Arial MT"/>
                <a:cs typeface="Arial MT"/>
              </a:rPr>
              <a:t>EX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452" y="2285492"/>
            <a:ext cx="9426575" cy="44424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6985" indent="-342900">
              <a:lnSpc>
                <a:spcPts val="2380"/>
              </a:lnSpc>
              <a:spcBef>
                <a:spcPts val="390"/>
              </a:spcBef>
              <a:tabLst>
                <a:tab pos="354965" algn="l"/>
                <a:tab pos="1470660" algn="l"/>
                <a:tab pos="1966595" algn="l"/>
                <a:tab pos="3531870" algn="l"/>
                <a:tab pos="3918585" algn="l"/>
                <a:tab pos="4414520" algn="l"/>
                <a:tab pos="5339080" algn="l"/>
                <a:tab pos="6548120" algn="l"/>
                <a:tab pos="6872605" algn="l"/>
                <a:tab pos="7537450" algn="l"/>
                <a:tab pos="922782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Whether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5A11FC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performance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5A11FC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5A11FC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system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enhanced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5A11FC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5A11FC"/>
                </a:solidFill>
                <a:latin typeface="Times New Roman"/>
                <a:cs typeface="Times New Roman"/>
              </a:rPr>
              <a:t>each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sub-operation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	</a:t>
            </a:r>
            <a:r>
              <a:rPr sz="2200" spc="-35" dirty="0">
                <a:solidFill>
                  <a:srgbClr val="5A11FC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performed</a:t>
            </a:r>
            <a:r>
              <a:rPr sz="2200" spc="-30" dirty="0">
                <a:solidFill>
                  <a:srgbClr val="5A11F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5A11F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a</a:t>
            </a:r>
            <a:r>
              <a:rPr sz="2200" spc="-55" dirty="0">
                <a:solidFill>
                  <a:srgbClr val="5A11F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5A11FC"/>
                </a:solidFill>
                <a:latin typeface="Times New Roman"/>
                <a:cs typeface="Times New Roman"/>
              </a:rPr>
              <a:t>dedicated</a:t>
            </a:r>
            <a:r>
              <a:rPr sz="2200" spc="-45" dirty="0">
                <a:solidFill>
                  <a:srgbClr val="5A11F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5A11FC"/>
                </a:solidFill>
                <a:latin typeface="Times New Roman"/>
                <a:cs typeface="Times New Roman"/>
              </a:rPr>
              <a:t>segment?</a:t>
            </a:r>
            <a:endParaRPr sz="22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  <a:spcBef>
                <a:spcPts val="690"/>
              </a:spcBef>
            </a:pP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gives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concept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Times New Roman"/>
                <a:cs typeface="Times New Roman"/>
              </a:rPr>
              <a:t>Pipeline</a:t>
            </a:r>
            <a:endParaRPr sz="220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2380"/>
              </a:lnSpc>
              <a:spcBef>
                <a:spcPts val="104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Pipelining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modern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microprocessors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enhance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overlapped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Analogous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fluid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flow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pipelines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assembly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factories.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technique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decomposing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51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dedicated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segment.</a:t>
            </a:r>
            <a:endParaRPr sz="2200">
              <a:latin typeface="Times New Roman"/>
              <a:cs typeface="Times New Roman"/>
            </a:endParaRPr>
          </a:p>
          <a:p>
            <a:pPr marL="354965" marR="6985" indent="-342900">
              <a:lnSpc>
                <a:spcPts val="238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performs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transferred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segment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  <a:spcBef>
                <a:spcPts val="690"/>
              </a:spcBef>
              <a:tabLst>
                <a:tab pos="354965" algn="l"/>
                <a:tab pos="949325" algn="l"/>
                <a:tab pos="1623060" algn="l"/>
                <a:tab pos="2405380" algn="l"/>
                <a:tab pos="2751455" algn="l"/>
                <a:tab pos="3874770" algn="l"/>
                <a:tab pos="4545330" algn="l"/>
                <a:tab pos="5048250" algn="l"/>
                <a:tab pos="6512559" algn="l"/>
                <a:tab pos="7200265" algn="l"/>
                <a:tab pos="8103870" algn="l"/>
                <a:tab pos="913638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final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obtained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passed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510"/>
              </a:lnSpc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segments.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532" y="2310511"/>
            <a:ext cx="9610090" cy="433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3020" indent="-342900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stages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balanced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slower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another,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entire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throughput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affected.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overlapping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computation</a:t>
            </a:r>
            <a:r>
              <a:rPr sz="22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associating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pipeline.</a:t>
            </a:r>
            <a:endParaRPr sz="2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1010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isolation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operate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distinct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  <a:tab pos="749300" algn="l"/>
                <a:tab pos="1008380" algn="l"/>
                <a:tab pos="1563370" algn="l"/>
                <a:tab pos="2738755" algn="l"/>
                <a:tab pos="3988435" algn="l"/>
                <a:tab pos="4697095" algn="l"/>
                <a:tab pos="5389245" algn="l"/>
                <a:tab pos="6065520" algn="l"/>
                <a:tab pos="6464935" algn="l"/>
                <a:tab pos="7763509" algn="l"/>
                <a:tab pos="8612505" algn="l"/>
                <a:tab pos="909002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non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completed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endParaRPr sz="22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issued.</a:t>
            </a:r>
            <a:endParaRPr sz="2200">
              <a:latin typeface="Times New Roman"/>
              <a:cs typeface="Times New Roman"/>
            </a:endParaRPr>
          </a:p>
          <a:p>
            <a:pPr marL="381000" marR="31750" indent="-342900">
              <a:lnSpc>
                <a:spcPct val="100000"/>
              </a:lnSpc>
              <a:spcBef>
                <a:spcPts val="930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Pipelining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doesn’t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help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latency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helps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throughput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entire workload.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taken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175" baseline="-21072" dirty="0">
                <a:latin typeface="Times New Roman"/>
                <a:cs typeface="Times New Roman"/>
              </a:rPr>
              <a:t>p</a:t>
            </a:r>
            <a:r>
              <a:rPr sz="2175" spc="-37" baseline="-21072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decided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first.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136897" y="2763773"/>
              <a:ext cx="3185160" cy="73660"/>
            </a:xfrm>
            <a:custGeom>
              <a:avLst/>
              <a:gdLst/>
              <a:ahLst/>
              <a:cxnLst/>
              <a:rect l="l" t="t" r="r" b="b"/>
              <a:pathLst>
                <a:path w="3185159" h="73660">
                  <a:moveTo>
                    <a:pt x="0" y="0"/>
                  </a:moveTo>
                  <a:lnTo>
                    <a:pt x="99060" y="73151"/>
                  </a:lnTo>
                </a:path>
                <a:path w="3185159" h="73660">
                  <a:moveTo>
                    <a:pt x="182879" y="0"/>
                  </a:moveTo>
                  <a:lnTo>
                    <a:pt x="83819" y="73151"/>
                  </a:lnTo>
                </a:path>
                <a:path w="3185159" h="73660">
                  <a:moveTo>
                    <a:pt x="1508760" y="0"/>
                  </a:moveTo>
                  <a:lnTo>
                    <a:pt x="1607819" y="73151"/>
                  </a:lnTo>
                </a:path>
                <a:path w="3185159" h="73660">
                  <a:moveTo>
                    <a:pt x="1677924" y="0"/>
                  </a:moveTo>
                  <a:lnTo>
                    <a:pt x="1594103" y="73151"/>
                  </a:lnTo>
                </a:path>
                <a:path w="3185159" h="73660">
                  <a:moveTo>
                    <a:pt x="3017520" y="0"/>
                  </a:moveTo>
                  <a:lnTo>
                    <a:pt x="3101340" y="73151"/>
                  </a:lnTo>
                </a:path>
                <a:path w="3185159" h="73660">
                  <a:moveTo>
                    <a:pt x="3185159" y="0"/>
                  </a:moveTo>
                  <a:lnTo>
                    <a:pt x="3087624" y="73151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0586" y="2359406"/>
              <a:ext cx="81786" cy="772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534" y="2359406"/>
              <a:ext cx="78738" cy="772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4390" y="2359406"/>
              <a:ext cx="81786" cy="772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4314" y="2775966"/>
              <a:ext cx="294131" cy="966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553" y="2775966"/>
              <a:ext cx="292608" cy="9662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3558" y="2775966"/>
              <a:ext cx="277367" cy="96621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355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210" dirty="0"/>
              <a:t> </a:t>
            </a:r>
            <a:r>
              <a:rPr spc="-175" dirty="0"/>
              <a:t>Structure</a:t>
            </a:r>
            <a:r>
              <a:rPr spc="-200" dirty="0"/>
              <a:t> </a:t>
            </a:r>
            <a:r>
              <a:rPr dirty="0"/>
              <a:t>of</a:t>
            </a:r>
            <a:r>
              <a:rPr spc="-220" dirty="0"/>
              <a:t> </a:t>
            </a:r>
            <a:r>
              <a:rPr spc="-10" dirty="0"/>
              <a:t>Pipeline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83558" y="2775966"/>
            <a:ext cx="277495" cy="966469"/>
          </a:xfrm>
          <a:prstGeom prst="rect">
            <a:avLst/>
          </a:prstGeom>
          <a:ln w="2539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200" spc="-25" dirty="0">
                <a:latin typeface="Arial MT"/>
                <a:cs typeface="Arial MT"/>
              </a:rPr>
              <a:t>R1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9344" y="3228593"/>
            <a:ext cx="1196975" cy="59690"/>
          </a:xfrm>
          <a:custGeom>
            <a:avLst/>
            <a:gdLst/>
            <a:ahLst/>
            <a:cxnLst/>
            <a:rect l="l" t="t" r="r" b="b"/>
            <a:pathLst>
              <a:path w="1196975" h="59689">
                <a:moveTo>
                  <a:pt x="302006" y="24384"/>
                </a:moveTo>
                <a:lnTo>
                  <a:pt x="276885" y="12446"/>
                </a:lnTo>
                <a:lnTo>
                  <a:pt x="250698" y="0"/>
                </a:lnTo>
                <a:lnTo>
                  <a:pt x="250939" y="12446"/>
                </a:lnTo>
                <a:lnTo>
                  <a:pt x="250952" y="12712"/>
                </a:lnTo>
                <a:lnTo>
                  <a:pt x="0" y="17780"/>
                </a:lnTo>
                <a:lnTo>
                  <a:pt x="393" y="37846"/>
                </a:lnTo>
                <a:lnTo>
                  <a:pt x="508" y="43180"/>
                </a:lnTo>
                <a:lnTo>
                  <a:pt x="251460" y="38112"/>
                </a:lnTo>
                <a:lnTo>
                  <a:pt x="251714" y="50800"/>
                </a:lnTo>
                <a:lnTo>
                  <a:pt x="302006" y="24384"/>
                </a:lnTo>
                <a:close/>
              </a:path>
              <a:path w="1196975" h="59689">
                <a:moveTo>
                  <a:pt x="1171257" y="47244"/>
                </a:moveTo>
                <a:lnTo>
                  <a:pt x="1158367" y="47244"/>
                </a:lnTo>
                <a:lnTo>
                  <a:pt x="1145590" y="47244"/>
                </a:lnTo>
                <a:lnTo>
                  <a:pt x="1145413" y="59690"/>
                </a:lnTo>
                <a:lnTo>
                  <a:pt x="1171257" y="47244"/>
                </a:lnTo>
                <a:close/>
              </a:path>
              <a:path w="1196975" h="59689">
                <a:moveTo>
                  <a:pt x="1196594" y="35052"/>
                </a:moveTo>
                <a:lnTo>
                  <a:pt x="1146175" y="8890"/>
                </a:lnTo>
                <a:lnTo>
                  <a:pt x="1146035" y="17780"/>
                </a:lnTo>
                <a:lnTo>
                  <a:pt x="1145971" y="21678"/>
                </a:lnTo>
                <a:lnTo>
                  <a:pt x="867537" y="17780"/>
                </a:lnTo>
                <a:lnTo>
                  <a:pt x="867359" y="35052"/>
                </a:lnTo>
                <a:lnTo>
                  <a:pt x="867283" y="43180"/>
                </a:lnTo>
                <a:lnTo>
                  <a:pt x="1145590" y="47066"/>
                </a:lnTo>
                <a:lnTo>
                  <a:pt x="1145921" y="24587"/>
                </a:lnTo>
                <a:lnTo>
                  <a:pt x="1145781" y="35052"/>
                </a:lnTo>
                <a:lnTo>
                  <a:pt x="1145654" y="43180"/>
                </a:lnTo>
                <a:lnTo>
                  <a:pt x="1145590" y="47066"/>
                </a:lnTo>
                <a:lnTo>
                  <a:pt x="1158367" y="47066"/>
                </a:lnTo>
                <a:lnTo>
                  <a:pt x="1171625" y="47066"/>
                </a:lnTo>
                <a:lnTo>
                  <a:pt x="1196594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1161" y="2775966"/>
            <a:ext cx="533400" cy="966469"/>
          </a:xfrm>
          <a:prstGeom prst="rect">
            <a:avLst/>
          </a:prstGeom>
          <a:ln w="25400">
            <a:solidFill>
              <a:srgbClr val="B83C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135" dirty="0">
                <a:latin typeface="Arial MT"/>
                <a:cs typeface="Arial MT"/>
              </a:rPr>
              <a:t> </a:t>
            </a:r>
            <a:r>
              <a:rPr sz="1800" spc="-75" baseline="-18518" dirty="0">
                <a:latin typeface="Arial MT"/>
                <a:cs typeface="Arial MT"/>
              </a:rPr>
              <a:t>1</a:t>
            </a:r>
            <a:endParaRPr sz="1800" baseline="-18518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9921" y="2775966"/>
            <a:ext cx="532130" cy="966469"/>
          </a:xfrm>
          <a:prstGeom prst="rect">
            <a:avLst/>
          </a:prstGeom>
          <a:ln w="25400">
            <a:solidFill>
              <a:srgbClr val="B83C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1200" spc="-25" dirty="0">
                <a:latin typeface="Arial MT"/>
                <a:cs typeface="Arial MT"/>
              </a:rPr>
              <a:t>S</a:t>
            </a:r>
            <a:r>
              <a:rPr sz="1800" spc="-37" baseline="-18518" dirty="0">
                <a:latin typeface="Arial MT"/>
                <a:cs typeface="Arial MT"/>
              </a:rPr>
              <a:t>2</a:t>
            </a:r>
            <a:endParaRPr sz="1800" baseline="-18518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74388" y="3228466"/>
            <a:ext cx="1196975" cy="64135"/>
          </a:xfrm>
          <a:custGeom>
            <a:avLst/>
            <a:gdLst/>
            <a:ahLst/>
            <a:cxnLst/>
            <a:rect l="l" t="t" r="r" b="b"/>
            <a:pathLst>
              <a:path w="1196975" h="64135">
                <a:moveTo>
                  <a:pt x="340106" y="24511"/>
                </a:moveTo>
                <a:lnTo>
                  <a:pt x="314845" y="12446"/>
                </a:lnTo>
                <a:lnTo>
                  <a:pt x="288798" y="0"/>
                </a:lnTo>
                <a:lnTo>
                  <a:pt x="289039" y="12446"/>
                </a:lnTo>
                <a:lnTo>
                  <a:pt x="289039" y="12687"/>
                </a:lnTo>
                <a:lnTo>
                  <a:pt x="0" y="17907"/>
                </a:lnTo>
                <a:lnTo>
                  <a:pt x="393" y="37846"/>
                </a:lnTo>
                <a:lnTo>
                  <a:pt x="508" y="43307"/>
                </a:lnTo>
                <a:lnTo>
                  <a:pt x="289547" y="38087"/>
                </a:lnTo>
                <a:lnTo>
                  <a:pt x="289407" y="30962"/>
                </a:lnTo>
                <a:lnTo>
                  <a:pt x="289547" y="37846"/>
                </a:lnTo>
                <a:lnTo>
                  <a:pt x="289547" y="38087"/>
                </a:lnTo>
                <a:lnTo>
                  <a:pt x="289814" y="50800"/>
                </a:lnTo>
                <a:lnTo>
                  <a:pt x="340106" y="24511"/>
                </a:lnTo>
                <a:close/>
              </a:path>
              <a:path w="1196975" h="64135">
                <a:moveTo>
                  <a:pt x="1171625" y="51308"/>
                </a:moveTo>
                <a:lnTo>
                  <a:pt x="1158113" y="51308"/>
                </a:lnTo>
                <a:lnTo>
                  <a:pt x="1145400" y="51308"/>
                </a:lnTo>
                <a:lnTo>
                  <a:pt x="1145032" y="63627"/>
                </a:lnTo>
                <a:lnTo>
                  <a:pt x="1171625" y="51308"/>
                </a:lnTo>
                <a:close/>
              </a:path>
              <a:path w="1196975" h="64135">
                <a:moveTo>
                  <a:pt x="1196594" y="39751"/>
                </a:moveTo>
                <a:lnTo>
                  <a:pt x="1146556" y="12954"/>
                </a:lnTo>
                <a:lnTo>
                  <a:pt x="1146175" y="25552"/>
                </a:lnTo>
                <a:lnTo>
                  <a:pt x="879983" y="17907"/>
                </a:lnTo>
                <a:lnTo>
                  <a:pt x="879322" y="39751"/>
                </a:lnTo>
                <a:lnTo>
                  <a:pt x="879221" y="43307"/>
                </a:lnTo>
                <a:lnTo>
                  <a:pt x="1145413" y="50952"/>
                </a:lnTo>
                <a:lnTo>
                  <a:pt x="1158113" y="50952"/>
                </a:lnTo>
                <a:lnTo>
                  <a:pt x="1172413" y="50952"/>
                </a:lnTo>
                <a:lnTo>
                  <a:pt x="1196594" y="39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75553" y="2775966"/>
            <a:ext cx="292735" cy="966469"/>
          </a:xfrm>
          <a:prstGeom prst="rect">
            <a:avLst/>
          </a:prstGeom>
          <a:ln w="2539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</a:pPr>
            <a:r>
              <a:rPr sz="1200" spc="-25" dirty="0">
                <a:latin typeface="Arial MT"/>
                <a:cs typeface="Arial MT"/>
              </a:rPr>
              <a:t>R2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158" y="2775966"/>
            <a:ext cx="518159" cy="966469"/>
          </a:xfrm>
          <a:prstGeom prst="rect">
            <a:avLst/>
          </a:prstGeom>
          <a:ln w="25400">
            <a:solidFill>
              <a:srgbClr val="B83C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150" dirty="0">
                <a:latin typeface="Arial MT"/>
                <a:cs typeface="Arial MT"/>
              </a:rPr>
              <a:t> </a:t>
            </a:r>
            <a:r>
              <a:rPr sz="1800" spc="-75" baseline="-18518" dirty="0">
                <a:latin typeface="Arial MT"/>
                <a:cs typeface="Arial MT"/>
              </a:rPr>
              <a:t>3</a:t>
            </a:r>
            <a:endParaRPr sz="1800" baseline="-18518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84926" y="3233673"/>
            <a:ext cx="1190625" cy="50800"/>
          </a:xfrm>
          <a:custGeom>
            <a:avLst/>
            <a:gdLst/>
            <a:ahLst/>
            <a:cxnLst/>
            <a:rect l="l" t="t" r="r" b="b"/>
            <a:pathLst>
              <a:path w="1190625" h="50800">
                <a:moveTo>
                  <a:pt x="323088" y="25400"/>
                </a:moveTo>
                <a:lnTo>
                  <a:pt x="297688" y="12700"/>
                </a:lnTo>
                <a:lnTo>
                  <a:pt x="272288" y="0"/>
                </a:lnTo>
                <a:lnTo>
                  <a:pt x="272288" y="12700"/>
                </a:lnTo>
                <a:lnTo>
                  <a:pt x="0" y="12700"/>
                </a:lnTo>
                <a:lnTo>
                  <a:pt x="0" y="38100"/>
                </a:lnTo>
                <a:lnTo>
                  <a:pt x="272288" y="38100"/>
                </a:lnTo>
                <a:lnTo>
                  <a:pt x="272288" y="50800"/>
                </a:lnTo>
                <a:lnTo>
                  <a:pt x="297688" y="38100"/>
                </a:lnTo>
                <a:lnTo>
                  <a:pt x="323088" y="25400"/>
                </a:lnTo>
                <a:close/>
              </a:path>
              <a:path w="1190625" h="50800">
                <a:moveTo>
                  <a:pt x="1190244" y="25400"/>
                </a:moveTo>
                <a:lnTo>
                  <a:pt x="1164844" y="12700"/>
                </a:lnTo>
                <a:lnTo>
                  <a:pt x="1139444" y="0"/>
                </a:lnTo>
                <a:lnTo>
                  <a:pt x="1139444" y="12700"/>
                </a:lnTo>
                <a:lnTo>
                  <a:pt x="864108" y="12700"/>
                </a:lnTo>
                <a:lnTo>
                  <a:pt x="864108" y="38100"/>
                </a:lnTo>
                <a:lnTo>
                  <a:pt x="1139444" y="38100"/>
                </a:lnTo>
                <a:lnTo>
                  <a:pt x="1139444" y="50800"/>
                </a:lnTo>
                <a:lnTo>
                  <a:pt x="1164844" y="38100"/>
                </a:lnTo>
                <a:lnTo>
                  <a:pt x="119024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84314" y="2775966"/>
            <a:ext cx="294640" cy="966469"/>
          </a:xfrm>
          <a:prstGeom prst="rect">
            <a:avLst/>
          </a:prstGeom>
          <a:ln w="2539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1200" spc="-25" dirty="0">
                <a:latin typeface="Arial MT"/>
                <a:cs typeface="Arial MT"/>
              </a:rPr>
              <a:t>R3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27442" y="2775966"/>
            <a:ext cx="516890" cy="966469"/>
          </a:xfrm>
          <a:prstGeom prst="rect">
            <a:avLst/>
          </a:prstGeom>
          <a:ln w="25400">
            <a:solidFill>
              <a:srgbClr val="B83C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Times New Roman"/>
              <a:cs typeface="Times New Roman"/>
            </a:endParaRPr>
          </a:p>
          <a:p>
            <a:pPr marL="14414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150" dirty="0">
                <a:latin typeface="Arial MT"/>
                <a:cs typeface="Arial MT"/>
              </a:rPr>
              <a:t> </a:t>
            </a:r>
            <a:r>
              <a:rPr sz="1800" spc="-75" baseline="-18518" dirty="0">
                <a:latin typeface="Arial MT"/>
                <a:cs typeface="Arial MT"/>
              </a:rPr>
              <a:t>4</a:t>
            </a:r>
            <a:endParaRPr sz="1800" baseline="-18518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66898" y="2388361"/>
            <a:ext cx="5725160" cy="900430"/>
            <a:chOff x="2866898" y="2388361"/>
            <a:chExt cx="5725160" cy="900430"/>
          </a:xfrm>
        </p:grpSpPr>
        <p:sp>
          <p:nvSpPr>
            <p:cNvPr id="22" name="object 22"/>
            <p:cNvSpPr/>
            <p:nvPr/>
          </p:nvSpPr>
          <p:spPr>
            <a:xfrm>
              <a:off x="7392035" y="3233673"/>
              <a:ext cx="1199515" cy="54610"/>
            </a:xfrm>
            <a:custGeom>
              <a:avLst/>
              <a:gdLst/>
              <a:ahLst/>
              <a:cxnLst/>
              <a:rect l="l" t="t" r="r" b="b"/>
              <a:pathLst>
                <a:path w="1199515" h="54610">
                  <a:moveTo>
                    <a:pt x="287210" y="42164"/>
                  </a:moveTo>
                  <a:lnTo>
                    <a:pt x="274320" y="42164"/>
                  </a:lnTo>
                  <a:lnTo>
                    <a:pt x="261543" y="42164"/>
                  </a:lnTo>
                  <a:lnTo>
                    <a:pt x="261366" y="54610"/>
                  </a:lnTo>
                  <a:lnTo>
                    <a:pt x="287210" y="42164"/>
                  </a:lnTo>
                  <a:close/>
                </a:path>
                <a:path w="1199515" h="54610">
                  <a:moveTo>
                    <a:pt x="312547" y="29972"/>
                  </a:moveTo>
                  <a:lnTo>
                    <a:pt x="262128" y="3810"/>
                  </a:lnTo>
                  <a:lnTo>
                    <a:pt x="261988" y="12700"/>
                  </a:lnTo>
                  <a:lnTo>
                    <a:pt x="261924" y="16586"/>
                  </a:lnTo>
                  <a:lnTo>
                    <a:pt x="254" y="12700"/>
                  </a:lnTo>
                  <a:lnTo>
                    <a:pt x="76" y="29972"/>
                  </a:lnTo>
                  <a:lnTo>
                    <a:pt x="0" y="38100"/>
                  </a:lnTo>
                  <a:lnTo>
                    <a:pt x="261543" y="41986"/>
                  </a:lnTo>
                  <a:lnTo>
                    <a:pt x="261874" y="19659"/>
                  </a:lnTo>
                  <a:lnTo>
                    <a:pt x="261734" y="29972"/>
                  </a:lnTo>
                  <a:lnTo>
                    <a:pt x="261607" y="38100"/>
                  </a:lnTo>
                  <a:lnTo>
                    <a:pt x="261543" y="41986"/>
                  </a:lnTo>
                  <a:lnTo>
                    <a:pt x="274320" y="41986"/>
                  </a:lnTo>
                  <a:lnTo>
                    <a:pt x="287604" y="41986"/>
                  </a:lnTo>
                  <a:lnTo>
                    <a:pt x="312547" y="29972"/>
                  </a:lnTo>
                  <a:close/>
                </a:path>
                <a:path w="1199515" h="54610">
                  <a:moveTo>
                    <a:pt x="1199515" y="25400"/>
                  </a:moveTo>
                  <a:lnTo>
                    <a:pt x="1174115" y="12700"/>
                  </a:lnTo>
                  <a:lnTo>
                    <a:pt x="1148715" y="0"/>
                  </a:lnTo>
                  <a:lnTo>
                    <a:pt x="1148715" y="12700"/>
                  </a:lnTo>
                  <a:lnTo>
                    <a:pt x="865759" y="12700"/>
                  </a:lnTo>
                  <a:lnTo>
                    <a:pt x="865759" y="38100"/>
                  </a:lnTo>
                  <a:lnTo>
                    <a:pt x="1148715" y="38100"/>
                  </a:lnTo>
                  <a:lnTo>
                    <a:pt x="1148715" y="50800"/>
                  </a:lnTo>
                  <a:lnTo>
                    <a:pt x="1174115" y="38100"/>
                  </a:lnTo>
                  <a:lnTo>
                    <a:pt x="1199515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79598" y="2401061"/>
              <a:ext cx="4373880" cy="363220"/>
            </a:xfrm>
            <a:custGeom>
              <a:avLst/>
              <a:gdLst/>
              <a:ahLst/>
              <a:cxnLst/>
              <a:rect l="l" t="t" r="r" b="b"/>
              <a:pathLst>
                <a:path w="4373880" h="363219">
                  <a:moveTo>
                    <a:pt x="0" y="3048"/>
                  </a:moveTo>
                  <a:lnTo>
                    <a:pt x="4373880" y="9143"/>
                  </a:lnTo>
                </a:path>
                <a:path w="4373880" h="363219">
                  <a:moveTo>
                    <a:pt x="1348739" y="362712"/>
                  </a:moveTo>
                  <a:lnTo>
                    <a:pt x="1348739" y="0"/>
                  </a:lnTo>
                </a:path>
                <a:path w="4373880" h="363219">
                  <a:moveTo>
                    <a:pt x="4351020" y="362712"/>
                  </a:moveTo>
                  <a:lnTo>
                    <a:pt x="4351020" y="0"/>
                  </a:lnTo>
                </a:path>
                <a:path w="4373880" h="363219">
                  <a:moveTo>
                    <a:pt x="2836164" y="362712"/>
                  </a:moveTo>
                  <a:lnTo>
                    <a:pt x="2836164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79726" y="3107563"/>
            <a:ext cx="366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Input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19654" y="2246121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 MT"/>
                <a:cs typeface="Arial MT"/>
              </a:rPr>
              <a:t>Clock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481070" y="4084574"/>
          <a:ext cx="1650363" cy="295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131562" y="4462526"/>
          <a:ext cx="167512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817106" y="4817618"/>
          <a:ext cx="1646552" cy="295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3315970" y="4141978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6889" y="4513579"/>
            <a:ext cx="23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i+1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3034" y="4876292"/>
            <a:ext cx="23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i+2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26026" y="5565444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86834" y="5487161"/>
            <a:ext cx="2258695" cy="353695"/>
          </a:xfrm>
          <a:custGeom>
            <a:avLst/>
            <a:gdLst/>
            <a:ahLst/>
            <a:cxnLst/>
            <a:rect l="l" t="t" r="r" b="b"/>
            <a:pathLst>
              <a:path w="2258695" h="353695">
                <a:moveTo>
                  <a:pt x="18287" y="4571"/>
                </a:moveTo>
                <a:lnTo>
                  <a:pt x="2258567" y="4571"/>
                </a:lnTo>
              </a:path>
              <a:path w="2258695" h="353695">
                <a:moveTo>
                  <a:pt x="0" y="330707"/>
                </a:moveTo>
                <a:lnTo>
                  <a:pt x="2238756" y="330707"/>
                </a:lnTo>
              </a:path>
              <a:path w="2258695" h="353695">
                <a:moveTo>
                  <a:pt x="574548" y="0"/>
                </a:moveTo>
                <a:lnTo>
                  <a:pt x="574548" y="330707"/>
                </a:lnTo>
              </a:path>
              <a:path w="2258695" h="353695">
                <a:moveTo>
                  <a:pt x="1127760" y="0"/>
                </a:moveTo>
                <a:lnTo>
                  <a:pt x="1127760" y="330707"/>
                </a:lnTo>
              </a:path>
              <a:path w="2258695" h="353695">
                <a:moveTo>
                  <a:pt x="1702307" y="0"/>
                </a:moveTo>
                <a:lnTo>
                  <a:pt x="1702307" y="330707"/>
                </a:lnTo>
              </a:path>
              <a:path w="2258695" h="353695">
                <a:moveTo>
                  <a:pt x="2258567" y="0"/>
                </a:moveTo>
                <a:lnTo>
                  <a:pt x="2258567" y="353568"/>
                </a:lnTo>
              </a:path>
            </a:pathLst>
          </a:custGeom>
          <a:ln w="2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33264" y="5553252"/>
            <a:ext cx="179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86476" y="5565444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42101" y="5565444"/>
            <a:ext cx="22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EX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76825" y="5951321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41570" y="5872734"/>
            <a:ext cx="2242185" cy="355600"/>
          </a:xfrm>
          <a:custGeom>
            <a:avLst/>
            <a:gdLst/>
            <a:ahLst/>
            <a:cxnLst/>
            <a:rect l="l" t="t" r="r" b="b"/>
            <a:pathLst>
              <a:path w="2242184" h="355600">
                <a:moveTo>
                  <a:pt x="0" y="10667"/>
                </a:moveTo>
                <a:lnTo>
                  <a:pt x="2237231" y="10667"/>
                </a:lnTo>
              </a:path>
              <a:path w="2242184" h="355600">
                <a:moveTo>
                  <a:pt x="0" y="330707"/>
                </a:moveTo>
                <a:lnTo>
                  <a:pt x="2237231" y="330707"/>
                </a:lnTo>
              </a:path>
              <a:path w="2242184" h="355600">
                <a:moveTo>
                  <a:pt x="573024" y="0"/>
                </a:moveTo>
                <a:lnTo>
                  <a:pt x="573024" y="330707"/>
                </a:lnTo>
              </a:path>
              <a:path w="2242184" h="355600">
                <a:moveTo>
                  <a:pt x="1147571" y="0"/>
                </a:moveTo>
                <a:lnTo>
                  <a:pt x="1147571" y="330707"/>
                </a:lnTo>
              </a:path>
              <a:path w="2242184" h="355600">
                <a:moveTo>
                  <a:pt x="1703831" y="0"/>
                </a:moveTo>
                <a:lnTo>
                  <a:pt x="1703831" y="330707"/>
                </a:lnTo>
              </a:path>
              <a:path w="2242184" h="355600">
                <a:moveTo>
                  <a:pt x="2241804" y="0"/>
                </a:moveTo>
                <a:lnTo>
                  <a:pt x="2241804" y="355091"/>
                </a:lnTo>
              </a:path>
            </a:pathLst>
          </a:custGeom>
          <a:ln w="2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27623" y="5951321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3817" y="5951321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21856" y="5951321"/>
            <a:ext cx="22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EX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49214" y="6341161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95978" y="5487161"/>
            <a:ext cx="3378835" cy="1140460"/>
          </a:xfrm>
          <a:custGeom>
            <a:avLst/>
            <a:gdLst/>
            <a:ahLst/>
            <a:cxnLst/>
            <a:rect l="l" t="t" r="r" b="b"/>
            <a:pathLst>
              <a:path w="3378834" h="1140459">
                <a:moveTo>
                  <a:pt x="1098804" y="787908"/>
                </a:moveTo>
                <a:lnTo>
                  <a:pt x="3378707" y="787908"/>
                </a:lnTo>
              </a:path>
              <a:path w="3378834" h="1140459">
                <a:moveTo>
                  <a:pt x="1098804" y="1115568"/>
                </a:moveTo>
                <a:lnTo>
                  <a:pt x="3378707" y="1115568"/>
                </a:lnTo>
              </a:path>
              <a:path w="3378834" h="1140459">
                <a:moveTo>
                  <a:pt x="1106424" y="784860"/>
                </a:moveTo>
                <a:lnTo>
                  <a:pt x="1106424" y="1115568"/>
                </a:lnTo>
              </a:path>
              <a:path w="3378834" h="1140459">
                <a:moveTo>
                  <a:pt x="1693164" y="784860"/>
                </a:moveTo>
                <a:lnTo>
                  <a:pt x="1693164" y="1115568"/>
                </a:lnTo>
              </a:path>
              <a:path w="3378834" h="1140459">
                <a:moveTo>
                  <a:pt x="2249424" y="784860"/>
                </a:moveTo>
                <a:lnTo>
                  <a:pt x="2249424" y="1115568"/>
                </a:lnTo>
              </a:path>
              <a:path w="3378834" h="1140459">
                <a:moveTo>
                  <a:pt x="2801112" y="784860"/>
                </a:moveTo>
                <a:lnTo>
                  <a:pt x="2801112" y="1115568"/>
                </a:lnTo>
              </a:path>
              <a:path w="3378834" h="1140459">
                <a:moveTo>
                  <a:pt x="3378707" y="784860"/>
                </a:moveTo>
                <a:lnTo>
                  <a:pt x="3378707" y="1139952"/>
                </a:lnTo>
              </a:path>
              <a:path w="3378834" h="1140459">
                <a:moveTo>
                  <a:pt x="0" y="0"/>
                </a:moveTo>
                <a:lnTo>
                  <a:pt x="0" y="330707"/>
                </a:lnTo>
              </a:path>
              <a:path w="3378834" h="1140459">
                <a:moveTo>
                  <a:pt x="568451" y="420624"/>
                </a:moveTo>
                <a:lnTo>
                  <a:pt x="568451" y="751332"/>
                </a:lnTo>
              </a:path>
            </a:pathLst>
          </a:custGeom>
          <a:ln w="2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163817" y="6329273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19443" y="6341161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69860" y="6339027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EX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24959" y="5538012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73066" y="5939434"/>
            <a:ext cx="23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i+1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30851" y="6322872"/>
            <a:ext cx="2324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i+2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26235" y="4471161"/>
            <a:ext cx="1329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Non-Pipeline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76425" y="5840679"/>
            <a:ext cx="83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Pipeline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5314" y="4546853"/>
            <a:ext cx="3220720" cy="2059305"/>
          </a:xfrm>
          <a:custGeom>
            <a:avLst/>
            <a:gdLst/>
            <a:ahLst/>
            <a:cxnLst/>
            <a:rect l="l" t="t" r="r" b="b"/>
            <a:pathLst>
              <a:path w="3220720" h="2059304">
                <a:moveTo>
                  <a:pt x="0" y="0"/>
                </a:moveTo>
                <a:lnTo>
                  <a:pt x="0" y="2058924"/>
                </a:lnTo>
              </a:path>
              <a:path w="3220720" h="2059304">
                <a:moveTo>
                  <a:pt x="461772" y="0"/>
                </a:moveTo>
                <a:lnTo>
                  <a:pt x="461772" y="2058924"/>
                </a:lnTo>
              </a:path>
              <a:path w="3220720" h="2059304">
                <a:moveTo>
                  <a:pt x="922020" y="0"/>
                </a:moveTo>
                <a:lnTo>
                  <a:pt x="922020" y="2058924"/>
                </a:lnTo>
              </a:path>
              <a:path w="3220720" h="2059304">
                <a:moveTo>
                  <a:pt x="1839468" y="0"/>
                </a:moveTo>
                <a:lnTo>
                  <a:pt x="1839468" y="2058924"/>
                </a:lnTo>
              </a:path>
              <a:path w="3220720" h="2059304">
                <a:moveTo>
                  <a:pt x="2301240" y="0"/>
                </a:moveTo>
                <a:lnTo>
                  <a:pt x="2301240" y="2058924"/>
                </a:lnTo>
              </a:path>
              <a:path w="3220720" h="2059304">
                <a:moveTo>
                  <a:pt x="2761488" y="0"/>
                </a:moveTo>
                <a:lnTo>
                  <a:pt x="2761488" y="2058924"/>
                </a:lnTo>
              </a:path>
              <a:path w="3220720" h="2059304">
                <a:moveTo>
                  <a:pt x="3220212" y="0"/>
                </a:moveTo>
                <a:lnTo>
                  <a:pt x="3220212" y="2058924"/>
                </a:lnTo>
              </a:path>
            </a:pathLst>
          </a:custGeom>
          <a:ln w="25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Space-</a:t>
            </a:r>
            <a:r>
              <a:rPr spc="-229" dirty="0"/>
              <a:t>Time</a:t>
            </a:r>
            <a:r>
              <a:rPr spc="-204" dirty="0"/>
              <a:t> </a:t>
            </a:r>
            <a:r>
              <a:rPr spc="-10" dirty="0"/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3997" y="4534916"/>
            <a:ext cx="3830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932815" algn="l"/>
                <a:tab pos="1390650" algn="l"/>
                <a:tab pos="1852295" algn="l"/>
                <a:tab pos="2313305" algn="l"/>
                <a:tab pos="2773045" algn="l"/>
                <a:tab pos="3230880" algn="l"/>
                <a:tab pos="3689985" algn="l"/>
              </a:tabLst>
            </a:pPr>
            <a:r>
              <a:rPr sz="1800" spc="-50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3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4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5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6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7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8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9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36517" y="4534153"/>
            <a:ext cx="4508500" cy="2093595"/>
            <a:chOff x="3636517" y="4534153"/>
            <a:chExt cx="4508500" cy="2093595"/>
          </a:xfrm>
        </p:grpSpPr>
        <p:sp>
          <p:nvSpPr>
            <p:cNvPr id="6" name="object 6"/>
            <p:cNvSpPr/>
            <p:nvPr/>
          </p:nvSpPr>
          <p:spPr>
            <a:xfrm>
              <a:off x="7337297" y="4546853"/>
              <a:ext cx="459105" cy="2059305"/>
            </a:xfrm>
            <a:custGeom>
              <a:avLst/>
              <a:gdLst/>
              <a:ahLst/>
              <a:cxnLst/>
              <a:rect l="l" t="t" r="r" b="b"/>
              <a:pathLst>
                <a:path w="459104" h="2059304">
                  <a:moveTo>
                    <a:pt x="0" y="0"/>
                  </a:moveTo>
                  <a:lnTo>
                    <a:pt x="0" y="2058924"/>
                  </a:lnTo>
                </a:path>
                <a:path w="459104" h="2059304">
                  <a:moveTo>
                    <a:pt x="458724" y="0"/>
                  </a:moveTo>
                  <a:lnTo>
                    <a:pt x="458724" y="2058924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9217" y="4794376"/>
              <a:ext cx="4495800" cy="50800"/>
            </a:xfrm>
            <a:custGeom>
              <a:avLst/>
              <a:gdLst/>
              <a:ahLst/>
              <a:cxnLst/>
              <a:rect l="l" t="t" r="r" b="b"/>
              <a:pathLst>
                <a:path w="4495800" h="50800">
                  <a:moveTo>
                    <a:pt x="4470463" y="25273"/>
                  </a:moveTo>
                  <a:lnTo>
                    <a:pt x="4445000" y="50800"/>
                  </a:lnTo>
                  <a:lnTo>
                    <a:pt x="4470491" y="37990"/>
                  </a:lnTo>
                  <a:lnTo>
                    <a:pt x="4470463" y="25273"/>
                  </a:lnTo>
                  <a:close/>
                </a:path>
                <a:path w="4495800" h="50800">
                  <a:moveTo>
                    <a:pt x="4457700" y="12636"/>
                  </a:moveTo>
                  <a:lnTo>
                    <a:pt x="4423717" y="12636"/>
                  </a:lnTo>
                  <a:lnTo>
                    <a:pt x="0" y="18668"/>
                  </a:lnTo>
                  <a:lnTo>
                    <a:pt x="0" y="44068"/>
                  </a:lnTo>
                  <a:lnTo>
                    <a:pt x="4457745" y="37990"/>
                  </a:lnTo>
                  <a:lnTo>
                    <a:pt x="4470400" y="25273"/>
                  </a:lnTo>
                  <a:lnTo>
                    <a:pt x="4457700" y="12636"/>
                  </a:lnTo>
                  <a:close/>
                </a:path>
                <a:path w="4495800" h="50800">
                  <a:moveTo>
                    <a:pt x="4470400" y="12636"/>
                  </a:moveTo>
                  <a:lnTo>
                    <a:pt x="4470527" y="37990"/>
                  </a:lnTo>
                  <a:lnTo>
                    <a:pt x="4495800" y="25273"/>
                  </a:lnTo>
                  <a:lnTo>
                    <a:pt x="4470400" y="12636"/>
                  </a:lnTo>
                  <a:close/>
                </a:path>
                <a:path w="4495800" h="50800">
                  <a:moveTo>
                    <a:pt x="4445000" y="0"/>
                  </a:moveTo>
                  <a:lnTo>
                    <a:pt x="4470400" y="25273"/>
                  </a:lnTo>
                  <a:lnTo>
                    <a:pt x="4470400" y="12636"/>
                  </a:lnTo>
                  <a:lnTo>
                    <a:pt x="4445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9217" y="5267705"/>
              <a:ext cx="4139565" cy="1347470"/>
            </a:xfrm>
            <a:custGeom>
              <a:avLst/>
              <a:gdLst/>
              <a:ahLst/>
              <a:cxnLst/>
              <a:rect l="l" t="t" r="r" b="b"/>
              <a:pathLst>
                <a:path w="4139565" h="1347470">
                  <a:moveTo>
                    <a:pt x="0" y="0"/>
                  </a:moveTo>
                  <a:lnTo>
                    <a:pt x="4139184" y="0"/>
                  </a:lnTo>
                </a:path>
                <a:path w="4139565" h="1347470">
                  <a:moveTo>
                    <a:pt x="0" y="461772"/>
                  </a:moveTo>
                  <a:lnTo>
                    <a:pt x="4139184" y="461772"/>
                  </a:lnTo>
                </a:path>
                <a:path w="4139565" h="1347470">
                  <a:moveTo>
                    <a:pt x="0" y="903732"/>
                  </a:moveTo>
                  <a:lnTo>
                    <a:pt x="4139184" y="903732"/>
                  </a:lnTo>
                </a:path>
                <a:path w="4139565" h="1347470">
                  <a:moveTo>
                    <a:pt x="0" y="1347216"/>
                  </a:moveTo>
                  <a:lnTo>
                    <a:pt x="4139184" y="1347216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1315" y="4910327"/>
              <a:ext cx="377951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71315" y="4910327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20"/>
                  </a:moveTo>
                  <a:lnTo>
                    <a:pt x="377951" y="350520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4611" y="5367527"/>
              <a:ext cx="377951" cy="3505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34611" y="5367527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20"/>
                  </a:moveTo>
                  <a:lnTo>
                    <a:pt x="377951" y="350520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14876" y="5395671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I1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29849" y="4905565"/>
            <a:ext cx="1767205" cy="1707514"/>
            <a:chOff x="4129849" y="4905565"/>
            <a:chExt cx="1767205" cy="1707514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1811" y="5814060"/>
              <a:ext cx="379475" cy="3505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91811" y="5814060"/>
              <a:ext cx="379730" cy="350520"/>
            </a:xfrm>
            <a:custGeom>
              <a:avLst/>
              <a:gdLst/>
              <a:ahLst/>
              <a:cxnLst/>
              <a:rect l="l" t="t" r="r" b="b"/>
              <a:pathLst>
                <a:path w="379729" h="350520">
                  <a:moveTo>
                    <a:pt x="0" y="350519"/>
                  </a:moveTo>
                  <a:lnTo>
                    <a:pt x="379475" y="350519"/>
                  </a:lnTo>
                  <a:lnTo>
                    <a:pt x="379475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4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3583" y="6257544"/>
              <a:ext cx="377951" cy="3505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53583" y="6257544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4611" y="4910328"/>
              <a:ext cx="377951" cy="3505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34611" y="4910328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20"/>
                  </a:moveTo>
                  <a:lnTo>
                    <a:pt x="377951" y="350520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811" y="5369052"/>
              <a:ext cx="379475" cy="3520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91811" y="5369052"/>
              <a:ext cx="379730" cy="352425"/>
            </a:xfrm>
            <a:custGeom>
              <a:avLst/>
              <a:gdLst/>
              <a:ahLst/>
              <a:cxnLst/>
              <a:rect l="l" t="t" r="r" b="b"/>
              <a:pathLst>
                <a:path w="379729" h="352425">
                  <a:moveTo>
                    <a:pt x="0" y="352044"/>
                  </a:moveTo>
                  <a:lnTo>
                    <a:pt x="379475" y="352044"/>
                  </a:lnTo>
                  <a:lnTo>
                    <a:pt x="379475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3583" y="5814060"/>
              <a:ext cx="377951" cy="3505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053583" y="5814060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3831" y="6257544"/>
              <a:ext cx="377951" cy="3505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13831" y="6257544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1811" y="4910328"/>
              <a:ext cx="379475" cy="3505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91811" y="4910328"/>
              <a:ext cx="379730" cy="350520"/>
            </a:xfrm>
            <a:custGeom>
              <a:avLst/>
              <a:gdLst/>
              <a:ahLst/>
              <a:cxnLst/>
              <a:rect l="l" t="t" r="r" b="b"/>
              <a:pathLst>
                <a:path w="379729" h="350520">
                  <a:moveTo>
                    <a:pt x="0" y="350520"/>
                  </a:moveTo>
                  <a:lnTo>
                    <a:pt x="379475" y="350520"/>
                  </a:lnTo>
                  <a:lnTo>
                    <a:pt x="379475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3583" y="5369052"/>
              <a:ext cx="377951" cy="3520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53583" y="5369052"/>
              <a:ext cx="378460" cy="352425"/>
            </a:xfrm>
            <a:custGeom>
              <a:avLst/>
              <a:gdLst/>
              <a:ahLst/>
              <a:cxnLst/>
              <a:rect l="l" t="t" r="r" b="b"/>
              <a:pathLst>
                <a:path w="378460" h="352425">
                  <a:moveTo>
                    <a:pt x="0" y="352044"/>
                  </a:moveTo>
                  <a:lnTo>
                    <a:pt x="377951" y="352044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72329" y="5398109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</a:tabLst>
            </a:pPr>
            <a:r>
              <a:rPr sz="1800" spc="-25" dirty="0">
                <a:latin typeface="Arial MT"/>
                <a:cs typeface="Arial MT"/>
              </a:rPr>
              <a:t>I2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I3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09069" y="5352097"/>
            <a:ext cx="1308100" cy="1261110"/>
            <a:chOff x="5509069" y="5352097"/>
            <a:chExt cx="1308100" cy="126111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13832" y="5814059"/>
              <a:ext cx="377951" cy="3505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513832" y="5814059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4080" y="6257543"/>
              <a:ext cx="377951" cy="35052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974080" y="6257543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34328" y="6257543"/>
              <a:ext cx="377951" cy="35052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434328" y="6257543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59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4080" y="5814059"/>
              <a:ext cx="377951" cy="3505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74080" y="5814059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3832" y="5356859"/>
              <a:ext cx="377951" cy="3505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13832" y="5356859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593207" y="5384698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I4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048821" y="4891849"/>
            <a:ext cx="387985" cy="360045"/>
            <a:chOff x="5048821" y="4891849"/>
            <a:chExt cx="387985" cy="360045"/>
          </a:xfrm>
        </p:grpSpPr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53584" y="4896611"/>
              <a:ext cx="377951" cy="3505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053584" y="4896611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133847" y="4925059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I4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509069" y="4905565"/>
            <a:ext cx="847725" cy="820419"/>
            <a:chOff x="5509069" y="4905565"/>
            <a:chExt cx="847725" cy="820419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13832" y="4910328"/>
              <a:ext cx="377951" cy="3505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513832" y="4910328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20"/>
                  </a:moveTo>
                  <a:lnTo>
                    <a:pt x="377951" y="350520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CF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4080" y="5369052"/>
              <a:ext cx="377951" cy="35204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974080" y="5369052"/>
              <a:ext cx="378460" cy="352425"/>
            </a:xfrm>
            <a:custGeom>
              <a:avLst/>
              <a:gdLst/>
              <a:ahLst/>
              <a:cxnLst/>
              <a:rect l="l" t="t" r="r" b="b"/>
              <a:pathLst>
                <a:path w="378460" h="352425">
                  <a:moveTo>
                    <a:pt x="0" y="352044"/>
                  </a:moveTo>
                  <a:lnTo>
                    <a:pt x="377951" y="352044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CF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054597" y="5398109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I5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429565" y="5809297"/>
            <a:ext cx="1308100" cy="803910"/>
            <a:chOff x="6429565" y="5809297"/>
            <a:chExt cx="1308100" cy="803910"/>
          </a:xfrm>
        </p:grpSpPr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4328" y="5814059"/>
              <a:ext cx="377951" cy="35052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434328" y="5814059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59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CF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91528" y="6257543"/>
              <a:ext cx="377951" cy="3505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91528" y="6257543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59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CF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54824" y="6257543"/>
              <a:ext cx="377951" cy="35052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354824" y="6257543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59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133847" y="6285687"/>
            <a:ext cx="251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805" algn="l"/>
                <a:tab pos="932815" algn="l"/>
                <a:tab pos="1392555" algn="l"/>
                <a:tab pos="1850389" algn="l"/>
                <a:tab pos="2313305" algn="l"/>
              </a:tabLst>
            </a:pPr>
            <a:r>
              <a:rPr sz="1800" spc="-25" dirty="0">
                <a:latin typeface="Arial MT"/>
                <a:cs typeface="Arial MT"/>
              </a:rPr>
              <a:t>I1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I3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I4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I5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I6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886765" y="5809297"/>
            <a:ext cx="387985" cy="360045"/>
            <a:chOff x="6886765" y="5809297"/>
            <a:chExt cx="387985" cy="360045"/>
          </a:xfrm>
        </p:grpSpPr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91528" y="5814059"/>
              <a:ext cx="377951" cy="3505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91528" y="5814059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59" h="350520">
                  <a:moveTo>
                    <a:pt x="0" y="350519"/>
                  </a:moveTo>
                  <a:lnTo>
                    <a:pt x="377951" y="350519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672329" y="5841898"/>
            <a:ext cx="2516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  <a:tab pos="933450" algn="l"/>
                <a:tab pos="1394460" algn="l"/>
                <a:tab pos="1854200" algn="l"/>
                <a:tab pos="2312035" algn="l"/>
              </a:tabLst>
            </a:pPr>
            <a:r>
              <a:rPr sz="1800" spc="-25" dirty="0">
                <a:latin typeface="Arial MT"/>
                <a:cs typeface="Arial MT"/>
              </a:rPr>
              <a:t>I1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I3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I4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I5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I6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426517" y="5352097"/>
            <a:ext cx="389255" cy="360045"/>
            <a:chOff x="6426517" y="5352097"/>
            <a:chExt cx="389255" cy="360045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31279" y="5356859"/>
              <a:ext cx="379475" cy="3505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431279" y="5356859"/>
              <a:ext cx="379730" cy="350520"/>
            </a:xfrm>
            <a:custGeom>
              <a:avLst/>
              <a:gdLst/>
              <a:ahLst/>
              <a:cxnLst/>
              <a:rect l="l" t="t" r="r" b="b"/>
              <a:pathLst>
                <a:path w="379729" h="350520">
                  <a:moveTo>
                    <a:pt x="0" y="350519"/>
                  </a:moveTo>
                  <a:lnTo>
                    <a:pt x="379475" y="350519"/>
                  </a:lnTo>
                  <a:lnTo>
                    <a:pt x="379475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512179" y="5384698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I6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969317" y="4905565"/>
            <a:ext cx="387985" cy="360045"/>
            <a:chOff x="5969317" y="4905565"/>
            <a:chExt cx="387985" cy="360045"/>
          </a:xfrm>
        </p:grpSpPr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74079" y="4910328"/>
              <a:ext cx="377951" cy="35052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974079" y="4910328"/>
              <a:ext cx="378460" cy="350520"/>
            </a:xfrm>
            <a:custGeom>
              <a:avLst/>
              <a:gdLst/>
              <a:ahLst/>
              <a:cxnLst/>
              <a:rect l="l" t="t" r="r" b="b"/>
              <a:pathLst>
                <a:path w="378460" h="350520">
                  <a:moveTo>
                    <a:pt x="0" y="350520"/>
                  </a:moveTo>
                  <a:lnTo>
                    <a:pt x="377951" y="350520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505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593207" y="4938521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</a:tabLst>
            </a:pPr>
            <a:r>
              <a:rPr sz="1800" spc="-25" dirty="0">
                <a:latin typeface="Arial MT"/>
                <a:cs typeface="Arial MT"/>
              </a:rPr>
              <a:t>I5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12328" y="4628515"/>
            <a:ext cx="129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Clock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cycles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75713" y="4922901"/>
            <a:ext cx="93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Segment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66694" y="4938521"/>
            <a:ext cx="1623060" cy="166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960755" algn="l"/>
                <a:tab pos="1417955" algn="l"/>
              </a:tabLst>
            </a:pPr>
            <a:r>
              <a:rPr sz="1800" spc="-25" dirty="0">
                <a:latin typeface="Arial MT"/>
                <a:cs typeface="Arial MT"/>
              </a:rPr>
              <a:t>IF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I1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I3</a:t>
            </a:r>
            <a:endParaRPr sz="1800">
              <a:latin typeface="Arial MT"/>
              <a:cs typeface="Arial MT"/>
            </a:endParaRPr>
          </a:p>
          <a:p>
            <a:pPr marL="12700" marR="1283335" indent="76200">
              <a:lnSpc>
                <a:spcPts val="3600"/>
              </a:lnSpc>
              <a:spcBef>
                <a:spcPts val="270"/>
              </a:spcBef>
            </a:pPr>
            <a:r>
              <a:rPr sz="1800" spc="-25" dirty="0">
                <a:latin typeface="Arial MT"/>
                <a:cs typeface="Arial MT"/>
              </a:rPr>
              <a:t>ID OF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spc="-25" dirty="0">
                <a:latin typeface="Arial MT"/>
                <a:cs typeface="Arial MT"/>
              </a:rPr>
              <a:t>EX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644646" y="2558669"/>
            <a:ext cx="4495800" cy="4060825"/>
            <a:chOff x="3644646" y="2558669"/>
            <a:chExt cx="4495800" cy="4060825"/>
          </a:xfrm>
        </p:grpSpPr>
        <p:sp>
          <p:nvSpPr>
            <p:cNvPr id="78" name="object 78"/>
            <p:cNvSpPr/>
            <p:nvPr/>
          </p:nvSpPr>
          <p:spPr>
            <a:xfrm>
              <a:off x="5033010" y="4560570"/>
              <a:ext cx="0" cy="2059305"/>
            </a:xfrm>
            <a:custGeom>
              <a:avLst/>
              <a:gdLst/>
              <a:ahLst/>
              <a:cxnLst/>
              <a:rect l="l" t="t" r="r" b="b"/>
              <a:pathLst>
                <a:path h="2059304">
                  <a:moveTo>
                    <a:pt x="0" y="0"/>
                  </a:moveTo>
                  <a:lnTo>
                    <a:pt x="0" y="2058923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44646" y="2558669"/>
              <a:ext cx="4495800" cy="50800"/>
            </a:xfrm>
            <a:custGeom>
              <a:avLst/>
              <a:gdLst/>
              <a:ahLst/>
              <a:cxnLst/>
              <a:rect l="l" t="t" r="r" b="b"/>
              <a:pathLst>
                <a:path w="4495800" h="50800">
                  <a:moveTo>
                    <a:pt x="4470463" y="25272"/>
                  </a:moveTo>
                  <a:lnTo>
                    <a:pt x="4445000" y="50800"/>
                  </a:lnTo>
                  <a:lnTo>
                    <a:pt x="4470491" y="37990"/>
                  </a:lnTo>
                  <a:lnTo>
                    <a:pt x="4470463" y="25272"/>
                  </a:lnTo>
                  <a:close/>
                </a:path>
                <a:path w="4495800" h="50800">
                  <a:moveTo>
                    <a:pt x="4457700" y="12636"/>
                  </a:moveTo>
                  <a:lnTo>
                    <a:pt x="4423717" y="12636"/>
                  </a:lnTo>
                  <a:lnTo>
                    <a:pt x="0" y="18668"/>
                  </a:lnTo>
                  <a:lnTo>
                    <a:pt x="0" y="44068"/>
                  </a:lnTo>
                  <a:lnTo>
                    <a:pt x="4457745" y="37990"/>
                  </a:lnTo>
                  <a:lnTo>
                    <a:pt x="4470400" y="25272"/>
                  </a:lnTo>
                  <a:lnTo>
                    <a:pt x="4457700" y="12636"/>
                  </a:lnTo>
                  <a:close/>
                </a:path>
                <a:path w="4495800" h="50800">
                  <a:moveTo>
                    <a:pt x="4470400" y="12636"/>
                  </a:moveTo>
                  <a:lnTo>
                    <a:pt x="4470527" y="37990"/>
                  </a:lnTo>
                  <a:lnTo>
                    <a:pt x="4495800" y="25272"/>
                  </a:lnTo>
                  <a:lnTo>
                    <a:pt x="4470400" y="12636"/>
                  </a:lnTo>
                  <a:close/>
                </a:path>
                <a:path w="4495800" h="50800">
                  <a:moveTo>
                    <a:pt x="4445000" y="0"/>
                  </a:moveTo>
                  <a:lnTo>
                    <a:pt x="4470400" y="25272"/>
                  </a:lnTo>
                  <a:lnTo>
                    <a:pt x="4470400" y="12636"/>
                  </a:lnTo>
                  <a:lnTo>
                    <a:pt x="4445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687889" y="2624137"/>
            <a:ext cx="387985" cy="334645"/>
            <a:chOff x="3687889" y="2624137"/>
            <a:chExt cx="387985" cy="334645"/>
          </a:xfrm>
        </p:grpSpPr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92652" y="2628900"/>
              <a:ext cx="377951" cy="32461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692652" y="2628900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19">
                  <a:moveTo>
                    <a:pt x="0" y="324612"/>
                  </a:moveTo>
                  <a:lnTo>
                    <a:pt x="377951" y="324612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151185" y="3009709"/>
            <a:ext cx="387985" cy="334645"/>
            <a:chOff x="4151185" y="3009709"/>
            <a:chExt cx="387985" cy="334645"/>
          </a:xfrm>
        </p:grpSpPr>
        <p:pic>
          <p:nvPicPr>
            <p:cNvPr id="84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5947" y="3014472"/>
              <a:ext cx="377951" cy="32461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155947" y="3014472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20">
                  <a:moveTo>
                    <a:pt x="0" y="324612"/>
                  </a:moveTo>
                  <a:lnTo>
                    <a:pt x="377951" y="324612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600765" y="3412045"/>
            <a:ext cx="387985" cy="334645"/>
            <a:chOff x="4600765" y="3412045"/>
            <a:chExt cx="387985" cy="334645"/>
          </a:xfrm>
        </p:grpSpPr>
        <p:pic>
          <p:nvPicPr>
            <p:cNvPr id="87" name="object 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5528" y="3416808"/>
              <a:ext cx="377951" cy="32461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605528" y="3416808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20">
                  <a:moveTo>
                    <a:pt x="0" y="324611"/>
                  </a:moveTo>
                  <a:lnTo>
                    <a:pt x="377951" y="324611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061013" y="3779329"/>
            <a:ext cx="387985" cy="334645"/>
            <a:chOff x="5061013" y="3779329"/>
            <a:chExt cx="387985" cy="334645"/>
          </a:xfrm>
        </p:grpSpPr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5776" y="3784091"/>
              <a:ext cx="377951" cy="32461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065776" y="3784091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20">
                  <a:moveTo>
                    <a:pt x="0" y="324611"/>
                  </a:moveTo>
                  <a:lnTo>
                    <a:pt x="377951" y="324611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207756" y="2422397"/>
            <a:ext cx="129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Clock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cycles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58439" y="2580075"/>
            <a:ext cx="344170" cy="15322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65"/>
              </a:spcBef>
            </a:pPr>
            <a:r>
              <a:rPr sz="1800" spc="-25" dirty="0">
                <a:latin typeface="Arial MT"/>
                <a:cs typeface="Arial MT"/>
              </a:rPr>
              <a:t>IF</a:t>
            </a:r>
            <a:endParaRPr sz="1800">
              <a:latin typeface="Arial MT"/>
              <a:cs typeface="Arial MT"/>
            </a:endParaRPr>
          </a:p>
          <a:p>
            <a:pPr marL="12700" marR="5080" indent="76200" algn="just">
              <a:lnSpc>
                <a:spcPct val="134400"/>
              </a:lnSpc>
              <a:spcBef>
                <a:spcPts val="130"/>
              </a:spcBef>
            </a:pPr>
            <a:r>
              <a:rPr sz="1800" spc="-25" dirty="0">
                <a:latin typeface="Arial MT"/>
                <a:cs typeface="Arial MT"/>
              </a:rPr>
              <a:t>ID OF EX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522785" y="2611945"/>
            <a:ext cx="387985" cy="334645"/>
            <a:chOff x="5522785" y="2611945"/>
            <a:chExt cx="387985" cy="334645"/>
          </a:xfrm>
        </p:grpSpPr>
        <p:pic>
          <p:nvPicPr>
            <p:cNvPr id="95" name="object 9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27547" y="2616707"/>
              <a:ext cx="377951" cy="32461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527547" y="2616707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19">
                  <a:moveTo>
                    <a:pt x="0" y="324612"/>
                  </a:moveTo>
                  <a:lnTo>
                    <a:pt x="377951" y="324612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979985" y="3003613"/>
            <a:ext cx="387985" cy="334645"/>
            <a:chOff x="5979985" y="3003613"/>
            <a:chExt cx="387985" cy="334645"/>
          </a:xfrm>
        </p:grpSpPr>
        <p:pic>
          <p:nvPicPr>
            <p:cNvPr id="98" name="object 9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84747" y="3008376"/>
              <a:ext cx="377951" cy="32461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984747" y="3008376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60" h="325120">
                  <a:moveTo>
                    <a:pt x="0" y="324612"/>
                  </a:moveTo>
                  <a:lnTo>
                    <a:pt x="377951" y="324612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6444805" y="3395281"/>
            <a:ext cx="387985" cy="334645"/>
            <a:chOff x="6444805" y="3395281"/>
            <a:chExt cx="387985" cy="334645"/>
          </a:xfrm>
        </p:grpSpPr>
        <p:pic>
          <p:nvPicPr>
            <p:cNvPr id="101" name="object 10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9567" y="3400044"/>
              <a:ext cx="377952" cy="32461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449567" y="3400044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59" h="325120">
                  <a:moveTo>
                    <a:pt x="0" y="324611"/>
                  </a:moveTo>
                  <a:lnTo>
                    <a:pt x="377952" y="324611"/>
                  </a:lnTo>
                  <a:lnTo>
                    <a:pt x="377952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911149" y="3777805"/>
            <a:ext cx="387985" cy="334645"/>
            <a:chOff x="6911149" y="3777805"/>
            <a:chExt cx="387985" cy="334645"/>
          </a:xfrm>
        </p:grpSpPr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15911" y="3782567"/>
              <a:ext cx="377951" cy="324612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915911" y="3782567"/>
              <a:ext cx="378460" cy="325120"/>
            </a:xfrm>
            <a:custGeom>
              <a:avLst/>
              <a:gdLst/>
              <a:ahLst/>
              <a:cxnLst/>
              <a:rect l="l" t="t" r="r" b="b"/>
              <a:pathLst>
                <a:path w="378459" h="325120">
                  <a:moveTo>
                    <a:pt x="0" y="324611"/>
                  </a:moveTo>
                  <a:lnTo>
                    <a:pt x="377951" y="324611"/>
                  </a:lnTo>
                  <a:lnTo>
                    <a:pt x="377951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952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3639566" y="2336546"/>
          <a:ext cx="4141468" cy="178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5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98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I2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11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object 107"/>
          <p:cNvSpPr txBox="1"/>
          <p:nvPr/>
        </p:nvSpPr>
        <p:spPr>
          <a:xfrm>
            <a:off x="2263267" y="3133725"/>
            <a:ext cx="93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Segment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41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Non-</a:t>
            </a:r>
            <a:r>
              <a:rPr spc="-20" dirty="0"/>
              <a:t>pipeline</a:t>
            </a:r>
            <a:r>
              <a:rPr spc="-225" dirty="0"/>
              <a:t> </a:t>
            </a:r>
            <a:r>
              <a:rPr spc="-320" dirty="0"/>
              <a:t>vs.</a:t>
            </a:r>
            <a:r>
              <a:rPr spc="-229" dirty="0"/>
              <a:t> </a:t>
            </a:r>
            <a:r>
              <a:rPr spc="-10" dirty="0"/>
              <a:t>Pipeline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7442" y="2140076"/>
            <a:ext cx="5727065" cy="3767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1681480" indent="571500">
              <a:lnSpc>
                <a:spcPct val="144400"/>
              </a:lnSpc>
              <a:spcBef>
                <a:spcPts val="100"/>
              </a:spcBef>
              <a:tabLst>
                <a:tab pos="1009015" algn="l"/>
              </a:tabLst>
            </a:pPr>
            <a:r>
              <a:rPr sz="1800" spc="-25" dirty="0">
                <a:latin typeface="Times New Roman"/>
                <a:cs typeface="Times New Roman"/>
              </a:rPr>
              <a:t>n:</a:t>
            </a:r>
            <a:r>
              <a:rPr sz="1800" dirty="0">
                <a:latin typeface="Times New Roman"/>
                <a:cs typeface="Times New Roman"/>
              </a:rPr>
              <a:t>	Number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tasks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performed </a:t>
            </a:r>
            <a:r>
              <a:rPr sz="1800" dirty="0">
                <a:latin typeface="Times New Roman"/>
                <a:cs typeface="Times New Roman"/>
              </a:rPr>
              <a:t>Conventional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Machine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(Non-Pipelined)</a:t>
            </a:r>
            <a:endParaRPr sz="18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tabLst>
                <a:tab pos="1092200" algn="l"/>
              </a:tabLst>
            </a:pP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n</a:t>
            </a:r>
            <a:r>
              <a:rPr sz="1800" spc="-25" dirty="0">
                <a:latin typeface="Times New Roman"/>
                <a:cs typeface="Times New Roman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	Clock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cycle</a:t>
            </a:r>
            <a:endParaRPr sz="18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tabLst>
                <a:tab pos="1088390" algn="l"/>
              </a:tabLst>
            </a:pP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1</a:t>
            </a:r>
            <a:r>
              <a:rPr sz="1800" spc="-25" dirty="0">
                <a:latin typeface="Times New Roman"/>
                <a:cs typeface="Times New Roman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	Time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baseline="-20833" dirty="0">
                <a:latin typeface="Times New Roman"/>
                <a:cs typeface="Times New Roman"/>
              </a:rPr>
              <a:t>1</a:t>
            </a:r>
            <a:r>
              <a:rPr sz="1800" spc="209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 n * </a:t>
            </a: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n</a:t>
            </a:r>
            <a:endParaRPr sz="1800" baseline="-20833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260"/>
              </a:spcBef>
            </a:pPr>
            <a:r>
              <a:rPr sz="1800" dirty="0">
                <a:latin typeface="Times New Roman"/>
                <a:cs typeface="Times New Roman"/>
              </a:rPr>
              <a:t>Pipelined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Machine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stages)</a:t>
            </a:r>
            <a:endParaRPr sz="1800">
              <a:latin typeface="Times New Roman"/>
              <a:cs typeface="Times New Roman"/>
            </a:endParaRPr>
          </a:p>
          <a:p>
            <a:pPr marL="660400" marR="81280">
              <a:lnSpc>
                <a:spcPct val="100000"/>
              </a:lnSpc>
              <a:tabLst>
                <a:tab pos="1030605" algn="l"/>
              </a:tabLst>
            </a:pP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p</a:t>
            </a:r>
            <a:r>
              <a:rPr sz="1800" spc="-25" dirty="0">
                <a:latin typeface="Times New Roman"/>
                <a:cs typeface="Times New Roman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Clock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cycle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(time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operation) </a:t>
            </a: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k</a:t>
            </a:r>
            <a:r>
              <a:rPr sz="1800" spc="-25" dirty="0">
                <a:latin typeface="Times New Roman"/>
                <a:cs typeface="Times New Roman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	Time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baseline="-20833" dirty="0">
                <a:latin typeface="Times New Roman"/>
                <a:cs typeface="Times New Roman"/>
              </a:rPr>
              <a:t>k</a:t>
            </a:r>
            <a:r>
              <a:rPr sz="1800" spc="202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 -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1) *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latin typeface="Times New Roman"/>
                <a:cs typeface="Times New Roman"/>
              </a:rPr>
              <a:t>p</a:t>
            </a:r>
            <a:endParaRPr sz="1800" baseline="-20833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325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Speedup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(S</a:t>
            </a:r>
            <a:r>
              <a:rPr sz="1800" u="sng" spc="-30" baseline="-2083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60198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baseline="-20833" dirty="0">
                <a:latin typeface="Times New Roman"/>
                <a:cs typeface="Times New Roman"/>
              </a:rPr>
              <a:t>k</a:t>
            </a:r>
            <a:r>
              <a:rPr sz="1800" spc="225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n*t</a:t>
            </a:r>
            <a:r>
              <a:rPr sz="1800" baseline="-20833" dirty="0">
                <a:latin typeface="Times New Roman"/>
                <a:cs typeface="Times New Roman"/>
              </a:rPr>
              <a:t>n</a:t>
            </a:r>
            <a:r>
              <a:rPr sz="1800" spc="202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 (k +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1)*t</a:t>
            </a:r>
            <a:r>
              <a:rPr sz="1800" spc="-15" baseline="-20833" dirty="0">
                <a:latin typeface="Times New Roman"/>
                <a:cs typeface="Times New Roman"/>
              </a:rPr>
              <a:t>p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5960" y="6319824"/>
            <a:ext cx="596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Symbol"/>
                <a:cs typeface="Symbol"/>
              </a:rPr>
              <a:t>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Symbol"/>
                <a:cs typeface="Symbol"/>
              </a:rPr>
              <a:t>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2461" y="627471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7452" y="6289547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9014" y="5986373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t</a:t>
            </a:r>
            <a:r>
              <a:rPr sz="1800" spc="-37" baseline="-20833" dirty="0">
                <a:latin typeface="Arial MT"/>
                <a:cs typeface="Arial MT"/>
              </a:rPr>
              <a:t>n</a:t>
            </a:r>
            <a:endParaRPr sz="1800" baseline="-20833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411" y="6277152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t</a:t>
            </a:r>
            <a:r>
              <a:rPr sz="1800" spc="-37" baseline="-20833" dirty="0">
                <a:latin typeface="Arial MT"/>
                <a:cs typeface="Arial MT"/>
              </a:rPr>
              <a:t>p</a:t>
            </a:r>
            <a:endParaRPr sz="1800" baseline="-20833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5185" y="62731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2997" y="6140602"/>
            <a:ext cx="1506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</a:tabLst>
            </a:pPr>
            <a:r>
              <a:rPr sz="1800" dirty="0">
                <a:latin typeface="Arial MT"/>
                <a:cs typeface="Arial MT"/>
              </a:rPr>
              <a:t>= k,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	= k *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4326" y="62731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3735" y="6142126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  <a:tab pos="943610" algn="l"/>
              </a:tabLst>
            </a:pPr>
            <a:r>
              <a:rPr sz="1800" spc="-25" dirty="0">
                <a:latin typeface="Arial MT"/>
                <a:cs typeface="Arial MT"/>
              </a:rPr>
              <a:t>lim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60" dirty="0">
                <a:latin typeface="Arial MT"/>
                <a:cs typeface="Arial MT"/>
              </a:rPr>
              <a:t>=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2896" y="5908040"/>
            <a:ext cx="3634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1800" spc="217" baseline="-2083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k,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this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theoretical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Speed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up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Pipeline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can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achieve.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1836" y="2194052"/>
            <a:ext cx="156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Efficiency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sz="1800" i="1" spc="-80" dirty="0">
                <a:latin typeface="Verdana"/>
                <a:cs typeface="Verdana"/>
              </a:rPr>
              <a:t>E</a:t>
            </a:r>
            <a:r>
              <a:rPr sz="1800" i="1" spc="-120" baseline="-20833" dirty="0">
                <a:latin typeface="Verdana"/>
                <a:cs typeface="Verdana"/>
              </a:rPr>
              <a:t>k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1817" y="2981959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baseline="-20833" dirty="0">
                <a:latin typeface="Arial"/>
                <a:cs typeface="Arial"/>
              </a:rPr>
              <a:t>k</a:t>
            </a:r>
            <a:r>
              <a:rPr sz="1800" b="1" i="1" spc="232" baseline="-20833" dirty="0">
                <a:latin typeface="Arial"/>
                <a:cs typeface="Arial"/>
              </a:rPr>
              <a:t> </a:t>
            </a:r>
            <a:r>
              <a:rPr sz="1800" b="1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3770" y="31569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47617" y="2800858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25" dirty="0">
                <a:latin typeface="Arial"/>
                <a:cs typeface="Arial"/>
              </a:rPr>
              <a:t>S</a:t>
            </a:r>
            <a:r>
              <a:rPr sz="1800" b="1" i="1" spc="-37" baseline="-20833" dirty="0">
                <a:latin typeface="Arial"/>
                <a:cs typeface="Arial"/>
              </a:rPr>
              <a:t>k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017" y="31818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8817" y="30294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9170" y="3156966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2057400" y="0"/>
                </a:moveTo>
                <a:lnTo>
                  <a:pt x="3124200" y="0"/>
                </a:lnTo>
              </a:path>
              <a:path w="31242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0871" y="2724658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0080" y="3258058"/>
            <a:ext cx="907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k +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(n-</a:t>
            </a:r>
            <a:r>
              <a:rPr sz="1800" b="1" i="1" spc="-25" dirty="0"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7609" y="2726182"/>
            <a:ext cx="474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n*t</a:t>
            </a:r>
            <a:r>
              <a:rPr sz="1800" b="1" spc="-30" baseline="-20833" dirty="0">
                <a:latin typeface="Arial"/>
                <a:cs typeface="Arial"/>
              </a:rPr>
              <a:t>n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0617" y="3274821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1)*t</a:t>
            </a:r>
            <a:r>
              <a:rPr sz="1800" b="1" spc="-30" baseline="-20833" dirty="0">
                <a:latin typeface="Arial"/>
                <a:cs typeface="Arial"/>
              </a:rPr>
              <a:t>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6471" y="29532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4384" y="3957573"/>
            <a:ext cx="1410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If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Calibri"/>
                <a:cs typeface="Calibri"/>
              </a:rPr>
              <a:t>&gt;&gt;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0546" y="557824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4163" y="5571540"/>
            <a:ext cx="1426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[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k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+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(n-</a:t>
            </a:r>
            <a:r>
              <a:rPr sz="1800" b="1" i="1" dirty="0">
                <a:latin typeface="Arial"/>
                <a:cs typeface="Arial"/>
              </a:rPr>
              <a:t>1)]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</a:t>
            </a:r>
            <a:r>
              <a:rPr sz="1950" b="1" spc="-37" baseline="-21367" dirty="0">
                <a:latin typeface="Arial"/>
                <a:cs typeface="Arial"/>
              </a:rPr>
              <a:t>p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9173" y="5445658"/>
            <a:ext cx="159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45016" y="52616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8991" y="564652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75191" y="5779109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29478" y="5599938"/>
            <a:ext cx="3733800" cy="56515"/>
          </a:xfrm>
          <a:custGeom>
            <a:avLst/>
            <a:gdLst/>
            <a:ahLst/>
            <a:cxnLst/>
            <a:rect l="l" t="t" r="r" b="b"/>
            <a:pathLst>
              <a:path w="3733800" h="56514">
                <a:moveTo>
                  <a:pt x="3288792" y="1524"/>
                </a:moveTo>
                <a:lnTo>
                  <a:pt x="3733800" y="0"/>
                </a:lnTo>
              </a:path>
              <a:path w="3733800" h="56514">
                <a:moveTo>
                  <a:pt x="0" y="56387"/>
                </a:moveTo>
                <a:lnTo>
                  <a:pt x="445008" y="5486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88335" y="6291478"/>
            <a:ext cx="578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Pipelined</a:t>
            </a:r>
            <a:r>
              <a:rPr sz="18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0000"/>
                </a:solidFill>
                <a:latin typeface="Verdana"/>
                <a:cs typeface="Verdana"/>
              </a:rPr>
              <a:t>system</a:t>
            </a: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0000"/>
                </a:solidFill>
                <a:latin typeface="Verdana"/>
                <a:cs typeface="Verdana"/>
              </a:rPr>
              <a:t>is</a:t>
            </a:r>
            <a:r>
              <a:rPr sz="18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Verdana"/>
                <a:cs typeface="Verdana"/>
              </a:rPr>
              <a:t>better</a:t>
            </a:r>
            <a:r>
              <a:rPr sz="1800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than</a:t>
            </a:r>
            <a:r>
              <a:rPr sz="1800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Verdana"/>
                <a:cs typeface="Verdana"/>
              </a:rPr>
              <a:t>non-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pipelined</a:t>
            </a:r>
            <a:r>
              <a:rPr sz="18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system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5313" y="3948429"/>
            <a:ext cx="701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baseline="-20833" dirty="0">
                <a:latin typeface="Arial"/>
                <a:cs typeface="Arial"/>
              </a:rPr>
              <a:t>k</a:t>
            </a:r>
            <a:r>
              <a:rPr sz="1800" b="1" i="1" spc="232" baseline="-20833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= </a:t>
            </a:r>
            <a:r>
              <a:rPr sz="1800" b="1" i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88717" y="4310633"/>
            <a:ext cx="521970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Throughput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(</a:t>
            </a:r>
            <a:r>
              <a:rPr sz="1800" i="1" spc="-20" dirty="0">
                <a:latin typeface="Arial"/>
                <a:cs typeface="Arial"/>
              </a:rPr>
              <a:t>H</a:t>
            </a:r>
            <a:r>
              <a:rPr sz="1800" i="1" spc="-30" baseline="-20833" dirty="0">
                <a:latin typeface="Arial"/>
                <a:cs typeface="Arial"/>
              </a:rPr>
              <a:t>k</a:t>
            </a:r>
            <a:r>
              <a:rPr sz="1800" spc="-2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725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number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instructions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unit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time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7854" y="5302072"/>
            <a:ext cx="2989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645160" algn="l"/>
                <a:tab pos="1116965" algn="l"/>
                <a:tab pos="2016760" algn="l"/>
                <a:tab pos="2700655" algn="l"/>
              </a:tabLst>
            </a:pPr>
            <a:r>
              <a:rPr sz="2700" b="1" i="1" spc="-75" baseline="-35493" dirty="0">
                <a:latin typeface="Arial"/>
                <a:cs typeface="Arial"/>
              </a:rPr>
              <a:t>H</a:t>
            </a:r>
            <a:r>
              <a:rPr sz="2700" b="1" i="1" baseline="-35493" dirty="0">
                <a:latin typeface="Arial"/>
                <a:cs typeface="Arial"/>
              </a:rPr>
              <a:t>	</a:t>
            </a:r>
            <a:r>
              <a:rPr sz="2700" b="1" i="1" spc="-75" baseline="-35493" dirty="0">
                <a:latin typeface="Arial"/>
                <a:cs typeface="Arial"/>
              </a:rPr>
              <a:t>=</a:t>
            </a:r>
            <a:r>
              <a:rPr sz="2700" b="1" i="1" baseline="-35493" dirty="0">
                <a:latin typeface="Arial"/>
                <a:cs typeface="Arial"/>
              </a:rPr>
              <a:t>	</a:t>
            </a:r>
            <a:r>
              <a:rPr sz="2700" b="1" i="1" u="sng" baseline="154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700" b="1" i="1" u="sng" spc="-75" baseline="154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700" b="1" i="1" u="sng" baseline="154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700" b="1" i="1" baseline="1543" dirty="0">
                <a:latin typeface="Arial"/>
                <a:cs typeface="Arial"/>
              </a:rPr>
              <a:t>	</a:t>
            </a:r>
            <a:r>
              <a:rPr sz="1800" b="1" i="1" spc="-25" dirty="0">
                <a:latin typeface="Arial"/>
                <a:cs typeface="Arial"/>
              </a:rPr>
              <a:t>E</a:t>
            </a:r>
            <a:r>
              <a:rPr sz="1800" b="1" i="1" spc="-37" baseline="-20833" dirty="0">
                <a:latin typeface="Arial"/>
                <a:cs typeface="Arial"/>
              </a:rPr>
              <a:t>k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71717" y="5740400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t</a:t>
            </a:r>
            <a:r>
              <a:rPr sz="1800" b="1" spc="-37" baseline="-20833" dirty="0">
                <a:latin typeface="Arial"/>
                <a:cs typeface="Arial"/>
              </a:rPr>
              <a:t>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46468" y="561726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1685" y="5467908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675" algn="l"/>
                <a:tab pos="1059180" algn="l"/>
              </a:tabLst>
            </a:pPr>
            <a:r>
              <a:rPr sz="2000" dirty="0">
                <a:latin typeface="Arial MT"/>
                <a:cs typeface="Arial MT"/>
              </a:rPr>
              <a:t>If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700" b="1" i="1" spc="-89" baseline="1543" dirty="0">
                <a:latin typeface="Arial"/>
                <a:cs typeface="Arial"/>
              </a:rPr>
              <a:t>E</a:t>
            </a:r>
            <a:r>
              <a:rPr sz="2700" b="1" i="1" baseline="1543" dirty="0">
                <a:latin typeface="Arial"/>
                <a:cs typeface="Arial"/>
              </a:rPr>
              <a:t>	= </a:t>
            </a:r>
            <a:r>
              <a:rPr sz="2700" b="1" i="1" spc="-75" baseline="1543" dirty="0">
                <a:latin typeface="Arial"/>
                <a:cs typeface="Arial"/>
              </a:rPr>
              <a:t>1</a:t>
            </a:r>
            <a:r>
              <a:rPr sz="2700" b="1" i="1" baseline="1543" dirty="0">
                <a:latin typeface="Arial"/>
                <a:cs typeface="Arial"/>
              </a:rPr>
              <a:t>	</a:t>
            </a:r>
            <a:r>
              <a:rPr sz="2000" spc="-20" dirty="0">
                <a:latin typeface="Calibri"/>
                <a:cs typeface="Calibri"/>
              </a:rPr>
              <a:t>then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97569" y="559226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32978" y="5459679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485" algn="l"/>
              </a:tabLst>
            </a:pPr>
            <a:r>
              <a:rPr sz="1800" b="1" i="1" spc="-50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	</a:t>
            </a:r>
            <a:r>
              <a:rPr sz="1800" b="1" i="1" spc="-50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IAS</a:t>
            </a:r>
            <a:r>
              <a:rPr spc="-260" dirty="0"/>
              <a:t> </a:t>
            </a:r>
            <a:r>
              <a:rPr spc="-1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0361" y="2244852"/>
            <a:ext cx="8375015" cy="362775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IAS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Fundamental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approach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Attributed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mathematician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John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von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Neumann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publication of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idea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1945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began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Institute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Advanced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Studies,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Princeton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Completed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1952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Prototype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subsequent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general-purpose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7225" y="2214194"/>
            <a:ext cx="87750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areas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computer design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mostly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applicable.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7225" y="2502179"/>
            <a:ext cx="5665470" cy="118999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926465" indent="-357505">
              <a:lnSpc>
                <a:spcPct val="100000"/>
              </a:lnSpc>
              <a:spcBef>
                <a:spcPts val="88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926465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9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endParaRPr sz="1900">
              <a:latin typeface="Times New Roman"/>
              <a:cs typeface="Times New Roman"/>
            </a:endParaRPr>
          </a:p>
          <a:p>
            <a:pPr marL="911225" indent="-342265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Font typeface="Wingdings"/>
              <a:buChar char=""/>
              <a:tabLst>
                <a:tab pos="911225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discussed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Instruction</a:t>
            </a:r>
            <a:r>
              <a:rPr sz="19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Times New Roman"/>
                <a:cs typeface="Times New Roman"/>
              </a:rPr>
              <a:t>pipeline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225" y="4927853"/>
            <a:ext cx="9172575" cy="1738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Arithmetic</a:t>
            </a:r>
            <a:r>
              <a:rPr sz="1900" spc="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pipeline</a:t>
            </a:r>
            <a:r>
              <a:rPr sz="1900" spc="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divides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9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sub-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165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segments.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Pipelined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found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high</a:t>
            </a:r>
            <a:r>
              <a:rPr sz="19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speed</a:t>
            </a:r>
            <a:r>
              <a:rPr sz="19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special</a:t>
            </a:r>
            <a:r>
              <a:rPr sz="19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C00000"/>
                </a:solidFill>
                <a:latin typeface="Times New Roman"/>
                <a:cs typeface="Times New Roman"/>
              </a:rPr>
              <a:t>purpose</a:t>
            </a:r>
            <a:r>
              <a:rPr sz="19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solve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scientific,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complex problems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pipelined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multiplier.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714" y="3834510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28286" y="3775202"/>
          <a:ext cx="3380740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i+1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 gridSpan="2"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i+2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OF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Example</a:t>
            </a:r>
            <a:r>
              <a:rPr spc="-250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-75" dirty="0"/>
              <a:t>Arithmetic</a:t>
            </a:r>
            <a:r>
              <a:rPr spc="-220" dirty="0"/>
              <a:t> </a:t>
            </a:r>
            <a:r>
              <a:rPr spc="-30" dirty="0"/>
              <a:t>Pipeline</a:t>
            </a:r>
          </a:p>
        </p:txBody>
      </p:sp>
      <p:sp>
        <p:nvSpPr>
          <p:cNvPr id="3" name="object 3"/>
          <p:cNvSpPr/>
          <p:nvPr/>
        </p:nvSpPr>
        <p:spPr>
          <a:xfrm>
            <a:off x="2251710" y="3182873"/>
            <a:ext cx="5349240" cy="2481580"/>
          </a:xfrm>
          <a:custGeom>
            <a:avLst/>
            <a:gdLst/>
            <a:ahLst/>
            <a:cxnLst/>
            <a:rect l="l" t="t" r="r" b="b"/>
            <a:pathLst>
              <a:path w="5349240" h="248157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5" y="0"/>
                </a:lnTo>
                <a:lnTo>
                  <a:pt x="1341881" y="0"/>
                </a:lnTo>
                <a:lnTo>
                  <a:pt x="1366498" y="4970"/>
                </a:lnTo>
                <a:lnTo>
                  <a:pt x="1386601" y="18526"/>
                </a:lnTo>
                <a:lnTo>
                  <a:pt x="1400157" y="38629"/>
                </a:lnTo>
                <a:lnTo>
                  <a:pt x="1405127" y="63246"/>
                </a:lnTo>
                <a:lnTo>
                  <a:pt x="1405127" y="316229"/>
                </a:lnTo>
                <a:lnTo>
                  <a:pt x="1400157" y="340846"/>
                </a:lnTo>
                <a:lnTo>
                  <a:pt x="1386601" y="360949"/>
                </a:lnTo>
                <a:lnTo>
                  <a:pt x="1366498" y="374505"/>
                </a:lnTo>
                <a:lnTo>
                  <a:pt x="1341881" y="379475"/>
                </a:lnTo>
                <a:lnTo>
                  <a:pt x="63245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29"/>
                </a:lnTo>
                <a:lnTo>
                  <a:pt x="0" y="63246"/>
                </a:lnTo>
                <a:close/>
              </a:path>
              <a:path w="5349240" h="2481579">
                <a:moveTo>
                  <a:pt x="702563" y="765809"/>
                </a:moveTo>
                <a:lnTo>
                  <a:pt x="707534" y="741193"/>
                </a:lnTo>
                <a:lnTo>
                  <a:pt x="721090" y="721090"/>
                </a:lnTo>
                <a:lnTo>
                  <a:pt x="741193" y="707534"/>
                </a:lnTo>
                <a:lnTo>
                  <a:pt x="765809" y="702563"/>
                </a:lnTo>
                <a:lnTo>
                  <a:pt x="2804922" y="702563"/>
                </a:lnTo>
                <a:lnTo>
                  <a:pt x="2829538" y="707534"/>
                </a:lnTo>
                <a:lnTo>
                  <a:pt x="2849641" y="721090"/>
                </a:lnTo>
                <a:lnTo>
                  <a:pt x="2863197" y="741193"/>
                </a:lnTo>
                <a:lnTo>
                  <a:pt x="2868167" y="765809"/>
                </a:lnTo>
                <a:lnTo>
                  <a:pt x="2868167" y="1018794"/>
                </a:lnTo>
                <a:lnTo>
                  <a:pt x="2863197" y="1043410"/>
                </a:lnTo>
                <a:lnTo>
                  <a:pt x="2849641" y="1063513"/>
                </a:lnTo>
                <a:lnTo>
                  <a:pt x="2829538" y="1077069"/>
                </a:lnTo>
                <a:lnTo>
                  <a:pt x="2804922" y="1082039"/>
                </a:lnTo>
                <a:lnTo>
                  <a:pt x="765809" y="1082039"/>
                </a:lnTo>
                <a:lnTo>
                  <a:pt x="741193" y="1077069"/>
                </a:lnTo>
                <a:lnTo>
                  <a:pt x="721090" y="1063513"/>
                </a:lnTo>
                <a:lnTo>
                  <a:pt x="707534" y="1043410"/>
                </a:lnTo>
                <a:lnTo>
                  <a:pt x="702563" y="1018794"/>
                </a:lnTo>
                <a:lnTo>
                  <a:pt x="702563" y="765809"/>
                </a:lnTo>
                <a:close/>
              </a:path>
              <a:path w="5349240" h="2481579">
                <a:moveTo>
                  <a:pt x="3944112" y="1468374"/>
                </a:moveTo>
                <a:lnTo>
                  <a:pt x="3949082" y="1443757"/>
                </a:lnTo>
                <a:lnTo>
                  <a:pt x="3962638" y="1423654"/>
                </a:lnTo>
                <a:lnTo>
                  <a:pt x="3982741" y="1410098"/>
                </a:lnTo>
                <a:lnTo>
                  <a:pt x="4007357" y="1405127"/>
                </a:lnTo>
                <a:lnTo>
                  <a:pt x="5285994" y="1405127"/>
                </a:lnTo>
                <a:lnTo>
                  <a:pt x="5310610" y="1410098"/>
                </a:lnTo>
                <a:lnTo>
                  <a:pt x="5330713" y="1423654"/>
                </a:lnTo>
                <a:lnTo>
                  <a:pt x="5344269" y="1443757"/>
                </a:lnTo>
                <a:lnTo>
                  <a:pt x="5349240" y="1468374"/>
                </a:lnTo>
                <a:lnTo>
                  <a:pt x="5349240" y="1721358"/>
                </a:lnTo>
                <a:lnTo>
                  <a:pt x="5344269" y="1745974"/>
                </a:lnTo>
                <a:lnTo>
                  <a:pt x="5330713" y="1766077"/>
                </a:lnTo>
                <a:lnTo>
                  <a:pt x="5310610" y="1779633"/>
                </a:lnTo>
                <a:lnTo>
                  <a:pt x="5285994" y="1784603"/>
                </a:lnTo>
                <a:lnTo>
                  <a:pt x="4007357" y="1784603"/>
                </a:lnTo>
                <a:lnTo>
                  <a:pt x="3982741" y="1779633"/>
                </a:lnTo>
                <a:lnTo>
                  <a:pt x="3962638" y="1766077"/>
                </a:lnTo>
                <a:lnTo>
                  <a:pt x="3949082" y="1745974"/>
                </a:lnTo>
                <a:lnTo>
                  <a:pt x="3944112" y="1721358"/>
                </a:lnTo>
                <a:lnTo>
                  <a:pt x="3944112" y="1468374"/>
                </a:lnTo>
                <a:close/>
              </a:path>
              <a:path w="5349240" h="2481579">
                <a:moveTo>
                  <a:pt x="1114043" y="1468374"/>
                </a:moveTo>
                <a:lnTo>
                  <a:pt x="1119014" y="1443757"/>
                </a:lnTo>
                <a:lnTo>
                  <a:pt x="1132570" y="1423654"/>
                </a:lnTo>
                <a:lnTo>
                  <a:pt x="1152673" y="1410098"/>
                </a:lnTo>
                <a:lnTo>
                  <a:pt x="1177289" y="1405127"/>
                </a:lnTo>
                <a:lnTo>
                  <a:pt x="2455926" y="1405127"/>
                </a:lnTo>
                <a:lnTo>
                  <a:pt x="2480542" y="1410098"/>
                </a:lnTo>
                <a:lnTo>
                  <a:pt x="2500645" y="1423654"/>
                </a:lnTo>
                <a:lnTo>
                  <a:pt x="2514201" y="1443757"/>
                </a:lnTo>
                <a:lnTo>
                  <a:pt x="2519172" y="1468374"/>
                </a:lnTo>
                <a:lnTo>
                  <a:pt x="2519172" y="1721358"/>
                </a:lnTo>
                <a:lnTo>
                  <a:pt x="2514201" y="1745974"/>
                </a:lnTo>
                <a:lnTo>
                  <a:pt x="2500645" y="1766077"/>
                </a:lnTo>
                <a:lnTo>
                  <a:pt x="2480542" y="1779633"/>
                </a:lnTo>
                <a:lnTo>
                  <a:pt x="2455926" y="1784603"/>
                </a:lnTo>
                <a:lnTo>
                  <a:pt x="1177289" y="1784603"/>
                </a:lnTo>
                <a:lnTo>
                  <a:pt x="1152673" y="1779633"/>
                </a:lnTo>
                <a:lnTo>
                  <a:pt x="1132570" y="1766077"/>
                </a:lnTo>
                <a:lnTo>
                  <a:pt x="1119014" y="1745974"/>
                </a:lnTo>
                <a:lnTo>
                  <a:pt x="1114043" y="1721358"/>
                </a:lnTo>
                <a:lnTo>
                  <a:pt x="1114043" y="1468374"/>
                </a:lnTo>
                <a:close/>
              </a:path>
              <a:path w="5349240" h="2481579">
                <a:moveTo>
                  <a:pt x="1786127" y="2164841"/>
                </a:moveTo>
                <a:lnTo>
                  <a:pt x="1791098" y="2140225"/>
                </a:lnTo>
                <a:lnTo>
                  <a:pt x="1804654" y="2120122"/>
                </a:lnTo>
                <a:lnTo>
                  <a:pt x="1824757" y="2106566"/>
                </a:lnTo>
                <a:lnTo>
                  <a:pt x="1849374" y="2101596"/>
                </a:lnTo>
                <a:lnTo>
                  <a:pt x="4533138" y="2101596"/>
                </a:lnTo>
                <a:lnTo>
                  <a:pt x="4557754" y="2106566"/>
                </a:lnTo>
                <a:lnTo>
                  <a:pt x="4577857" y="2120122"/>
                </a:lnTo>
                <a:lnTo>
                  <a:pt x="4591413" y="2140225"/>
                </a:lnTo>
                <a:lnTo>
                  <a:pt x="4596384" y="2164841"/>
                </a:lnTo>
                <a:lnTo>
                  <a:pt x="4596384" y="2417826"/>
                </a:lnTo>
                <a:lnTo>
                  <a:pt x="4591413" y="2442442"/>
                </a:lnTo>
                <a:lnTo>
                  <a:pt x="4577857" y="2462545"/>
                </a:lnTo>
                <a:lnTo>
                  <a:pt x="4557754" y="2476101"/>
                </a:lnTo>
                <a:lnTo>
                  <a:pt x="4533138" y="2481072"/>
                </a:lnTo>
                <a:lnTo>
                  <a:pt x="1849374" y="2481072"/>
                </a:lnTo>
                <a:lnTo>
                  <a:pt x="1824757" y="2476101"/>
                </a:lnTo>
                <a:lnTo>
                  <a:pt x="1804654" y="2462545"/>
                </a:lnTo>
                <a:lnTo>
                  <a:pt x="1791098" y="2442442"/>
                </a:lnTo>
                <a:lnTo>
                  <a:pt x="1786127" y="2417826"/>
                </a:lnTo>
                <a:lnTo>
                  <a:pt x="1786127" y="2164841"/>
                </a:lnTo>
                <a:close/>
              </a:path>
              <a:path w="5349240" h="2481579">
                <a:moveTo>
                  <a:pt x="2279904" y="63246"/>
                </a:moveTo>
                <a:lnTo>
                  <a:pt x="2284874" y="38629"/>
                </a:lnTo>
                <a:lnTo>
                  <a:pt x="2298430" y="18526"/>
                </a:lnTo>
                <a:lnTo>
                  <a:pt x="2318533" y="4970"/>
                </a:lnTo>
                <a:lnTo>
                  <a:pt x="2343150" y="0"/>
                </a:lnTo>
                <a:lnTo>
                  <a:pt x="3621786" y="0"/>
                </a:lnTo>
                <a:lnTo>
                  <a:pt x="3646402" y="4970"/>
                </a:lnTo>
                <a:lnTo>
                  <a:pt x="3666505" y="18526"/>
                </a:lnTo>
                <a:lnTo>
                  <a:pt x="3680061" y="38629"/>
                </a:lnTo>
                <a:lnTo>
                  <a:pt x="3685031" y="63246"/>
                </a:lnTo>
                <a:lnTo>
                  <a:pt x="3685031" y="316229"/>
                </a:lnTo>
                <a:lnTo>
                  <a:pt x="3680061" y="340846"/>
                </a:lnTo>
                <a:lnTo>
                  <a:pt x="3666505" y="360949"/>
                </a:lnTo>
                <a:lnTo>
                  <a:pt x="3646402" y="374505"/>
                </a:lnTo>
                <a:lnTo>
                  <a:pt x="3621786" y="379475"/>
                </a:lnTo>
                <a:lnTo>
                  <a:pt x="2343150" y="379475"/>
                </a:lnTo>
                <a:lnTo>
                  <a:pt x="2318533" y="374505"/>
                </a:lnTo>
                <a:lnTo>
                  <a:pt x="2298430" y="360949"/>
                </a:lnTo>
                <a:lnTo>
                  <a:pt x="2284874" y="340846"/>
                </a:lnTo>
                <a:lnTo>
                  <a:pt x="2279904" y="316229"/>
                </a:lnTo>
                <a:lnTo>
                  <a:pt x="2279904" y="63246"/>
                </a:lnTo>
                <a:close/>
              </a:path>
            </a:pathLst>
          </a:custGeom>
          <a:ln w="38100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8172" y="4614748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R3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8485" y="4648580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R4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3329" y="3243833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R2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4442" y="3219957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R1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2123" y="3935348"/>
            <a:ext cx="9156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Multiplier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429" y="5345938"/>
            <a:ext cx="577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Adder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932" y="2306192"/>
            <a:ext cx="7586980" cy="76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Suppose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want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Ai</a:t>
            </a:r>
            <a:r>
              <a:rPr sz="22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×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Bi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Ci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2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1,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2,</a:t>
            </a:r>
            <a:r>
              <a:rPr sz="22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3,</a:t>
            </a:r>
            <a:r>
              <a:rPr sz="22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C00000"/>
                </a:solidFill>
                <a:latin typeface="Times New Roman"/>
                <a:cs typeface="Times New Roman"/>
              </a:rPr>
              <a:t>…,</a:t>
            </a:r>
            <a:r>
              <a:rPr sz="22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R="257810" algn="ctr">
              <a:lnSpc>
                <a:spcPct val="100000"/>
              </a:lnSpc>
              <a:spcBef>
                <a:spcPts val="1290"/>
              </a:spcBef>
              <a:tabLst>
                <a:tab pos="1908810" algn="l"/>
                <a:tab pos="3579495" algn="l"/>
              </a:tabLst>
            </a:pPr>
            <a:r>
              <a:rPr sz="2400" b="1" i="1" spc="-37" baseline="5208" dirty="0">
                <a:latin typeface="Times New Roman"/>
                <a:cs typeface="Times New Roman"/>
              </a:rPr>
              <a:t>Ai</a:t>
            </a:r>
            <a:r>
              <a:rPr sz="2400" b="1" i="1" baseline="5208" dirty="0">
                <a:latin typeface="Times New Roman"/>
                <a:cs typeface="Times New Roman"/>
              </a:rPr>
              <a:t>	</a:t>
            </a:r>
            <a:r>
              <a:rPr sz="2400" b="1" i="1" spc="-37" baseline="1736" dirty="0">
                <a:latin typeface="Times New Roman"/>
                <a:cs typeface="Times New Roman"/>
              </a:rPr>
              <a:t>Bi</a:t>
            </a:r>
            <a:r>
              <a:rPr sz="2400" b="1" i="1" baseline="1736" dirty="0">
                <a:latin typeface="Times New Roman"/>
                <a:cs typeface="Times New Roman"/>
              </a:rPr>
              <a:t>	</a:t>
            </a:r>
            <a:r>
              <a:rPr sz="1600" b="1" i="1" spc="-25" dirty="0">
                <a:latin typeface="Times New Roman"/>
                <a:cs typeface="Times New Roman"/>
              </a:rPr>
              <a:t>Ci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72739" y="2840735"/>
            <a:ext cx="4107179" cy="3540760"/>
            <a:chOff x="2872739" y="2840735"/>
            <a:chExt cx="4107179" cy="3540760"/>
          </a:xfrm>
        </p:grpSpPr>
        <p:sp>
          <p:nvSpPr>
            <p:cNvPr id="12" name="object 12"/>
            <p:cNvSpPr/>
            <p:nvPr/>
          </p:nvSpPr>
          <p:spPr>
            <a:xfrm>
              <a:off x="2872740" y="2840735"/>
              <a:ext cx="4107179" cy="3146425"/>
            </a:xfrm>
            <a:custGeom>
              <a:avLst/>
              <a:gdLst/>
              <a:ahLst/>
              <a:cxnLst/>
              <a:rect l="l" t="t" r="r" b="b"/>
              <a:pathLst>
                <a:path w="4107179" h="3146425">
                  <a:moveTo>
                    <a:pt x="114300" y="227838"/>
                  </a:moveTo>
                  <a:lnTo>
                    <a:pt x="76200" y="227838"/>
                  </a:lnTo>
                  <a:lnTo>
                    <a:pt x="76200" y="19050"/>
                  </a:lnTo>
                  <a:lnTo>
                    <a:pt x="74701" y="11633"/>
                  </a:lnTo>
                  <a:lnTo>
                    <a:pt x="70624" y="5575"/>
                  </a:lnTo>
                  <a:lnTo>
                    <a:pt x="64566" y="1498"/>
                  </a:lnTo>
                  <a:lnTo>
                    <a:pt x="57150" y="0"/>
                  </a:lnTo>
                  <a:lnTo>
                    <a:pt x="49720" y="1498"/>
                  </a:lnTo>
                  <a:lnTo>
                    <a:pt x="43662" y="5575"/>
                  </a:lnTo>
                  <a:lnTo>
                    <a:pt x="39585" y="11633"/>
                  </a:lnTo>
                  <a:lnTo>
                    <a:pt x="38100" y="19050"/>
                  </a:lnTo>
                  <a:lnTo>
                    <a:pt x="38100" y="227838"/>
                  </a:lnTo>
                  <a:lnTo>
                    <a:pt x="0" y="227838"/>
                  </a:lnTo>
                  <a:lnTo>
                    <a:pt x="57150" y="342138"/>
                  </a:lnTo>
                  <a:lnTo>
                    <a:pt x="95250" y="265938"/>
                  </a:lnTo>
                  <a:lnTo>
                    <a:pt x="114300" y="227838"/>
                  </a:lnTo>
                  <a:close/>
                </a:path>
                <a:path w="4107179" h="3146425">
                  <a:moveTo>
                    <a:pt x="550164" y="930402"/>
                  </a:moveTo>
                  <a:lnTo>
                    <a:pt x="512064" y="930402"/>
                  </a:lnTo>
                  <a:lnTo>
                    <a:pt x="512064" y="721614"/>
                  </a:lnTo>
                  <a:lnTo>
                    <a:pt x="510565" y="714197"/>
                  </a:lnTo>
                  <a:lnTo>
                    <a:pt x="506488" y="708139"/>
                  </a:lnTo>
                  <a:lnTo>
                    <a:pt x="500430" y="704062"/>
                  </a:lnTo>
                  <a:lnTo>
                    <a:pt x="493014" y="702564"/>
                  </a:lnTo>
                  <a:lnTo>
                    <a:pt x="485584" y="704062"/>
                  </a:lnTo>
                  <a:lnTo>
                    <a:pt x="479526" y="708139"/>
                  </a:lnTo>
                  <a:lnTo>
                    <a:pt x="475449" y="714197"/>
                  </a:lnTo>
                  <a:lnTo>
                    <a:pt x="473964" y="721614"/>
                  </a:lnTo>
                  <a:lnTo>
                    <a:pt x="473964" y="930402"/>
                  </a:lnTo>
                  <a:lnTo>
                    <a:pt x="435851" y="930402"/>
                  </a:lnTo>
                  <a:lnTo>
                    <a:pt x="493014" y="1044702"/>
                  </a:lnTo>
                  <a:lnTo>
                    <a:pt x="531114" y="968502"/>
                  </a:lnTo>
                  <a:lnTo>
                    <a:pt x="550164" y="930402"/>
                  </a:lnTo>
                  <a:close/>
                </a:path>
                <a:path w="4107179" h="3146425">
                  <a:moveTo>
                    <a:pt x="1252728" y="1632966"/>
                  </a:moveTo>
                  <a:lnTo>
                    <a:pt x="1214628" y="1632966"/>
                  </a:lnTo>
                  <a:lnTo>
                    <a:pt x="1214628" y="1424178"/>
                  </a:lnTo>
                  <a:lnTo>
                    <a:pt x="1213129" y="1416761"/>
                  </a:lnTo>
                  <a:lnTo>
                    <a:pt x="1209052" y="1410703"/>
                  </a:lnTo>
                  <a:lnTo>
                    <a:pt x="1202994" y="1406626"/>
                  </a:lnTo>
                  <a:lnTo>
                    <a:pt x="1195578" y="1405128"/>
                  </a:lnTo>
                  <a:lnTo>
                    <a:pt x="1188148" y="1406626"/>
                  </a:lnTo>
                  <a:lnTo>
                    <a:pt x="1182090" y="1410703"/>
                  </a:lnTo>
                  <a:lnTo>
                    <a:pt x="1178013" y="1416761"/>
                  </a:lnTo>
                  <a:lnTo>
                    <a:pt x="1176528" y="1424178"/>
                  </a:lnTo>
                  <a:lnTo>
                    <a:pt x="1176528" y="1632966"/>
                  </a:lnTo>
                  <a:lnTo>
                    <a:pt x="1138428" y="1632966"/>
                  </a:lnTo>
                  <a:lnTo>
                    <a:pt x="1195578" y="1747266"/>
                  </a:lnTo>
                  <a:lnTo>
                    <a:pt x="1233678" y="1671066"/>
                  </a:lnTo>
                  <a:lnTo>
                    <a:pt x="1252728" y="1632966"/>
                  </a:lnTo>
                  <a:close/>
                </a:path>
                <a:path w="4107179" h="3146425">
                  <a:moveTo>
                    <a:pt x="1716024" y="2335530"/>
                  </a:moveTo>
                  <a:lnTo>
                    <a:pt x="1677924" y="2335530"/>
                  </a:lnTo>
                  <a:lnTo>
                    <a:pt x="1677924" y="2126742"/>
                  </a:lnTo>
                  <a:lnTo>
                    <a:pt x="1676425" y="2119325"/>
                  </a:lnTo>
                  <a:lnTo>
                    <a:pt x="1672348" y="2113267"/>
                  </a:lnTo>
                  <a:lnTo>
                    <a:pt x="1666290" y="2109190"/>
                  </a:lnTo>
                  <a:lnTo>
                    <a:pt x="1658874" y="2107692"/>
                  </a:lnTo>
                  <a:lnTo>
                    <a:pt x="1651444" y="2109190"/>
                  </a:lnTo>
                  <a:lnTo>
                    <a:pt x="1645386" y="2113267"/>
                  </a:lnTo>
                  <a:lnTo>
                    <a:pt x="1641309" y="2119325"/>
                  </a:lnTo>
                  <a:lnTo>
                    <a:pt x="1639824" y="2126742"/>
                  </a:lnTo>
                  <a:lnTo>
                    <a:pt x="1639824" y="2335530"/>
                  </a:lnTo>
                  <a:lnTo>
                    <a:pt x="1601724" y="2335530"/>
                  </a:lnTo>
                  <a:lnTo>
                    <a:pt x="1658874" y="2449830"/>
                  </a:lnTo>
                  <a:lnTo>
                    <a:pt x="1696974" y="2373642"/>
                  </a:lnTo>
                  <a:lnTo>
                    <a:pt x="1716024" y="2335530"/>
                  </a:lnTo>
                  <a:close/>
                </a:path>
                <a:path w="4107179" h="3146425">
                  <a:moveTo>
                    <a:pt x="2033016" y="951738"/>
                  </a:moveTo>
                  <a:lnTo>
                    <a:pt x="1994916" y="951738"/>
                  </a:lnTo>
                  <a:lnTo>
                    <a:pt x="1994916" y="742950"/>
                  </a:lnTo>
                  <a:lnTo>
                    <a:pt x="1993417" y="735533"/>
                  </a:lnTo>
                  <a:lnTo>
                    <a:pt x="1989340" y="729475"/>
                  </a:lnTo>
                  <a:lnTo>
                    <a:pt x="1983282" y="725398"/>
                  </a:lnTo>
                  <a:lnTo>
                    <a:pt x="1975866" y="723900"/>
                  </a:lnTo>
                  <a:lnTo>
                    <a:pt x="1968436" y="725398"/>
                  </a:lnTo>
                  <a:lnTo>
                    <a:pt x="1962378" y="729475"/>
                  </a:lnTo>
                  <a:lnTo>
                    <a:pt x="1958301" y="735533"/>
                  </a:lnTo>
                  <a:lnTo>
                    <a:pt x="1956816" y="742950"/>
                  </a:lnTo>
                  <a:lnTo>
                    <a:pt x="1956816" y="951738"/>
                  </a:lnTo>
                  <a:lnTo>
                    <a:pt x="1918716" y="951738"/>
                  </a:lnTo>
                  <a:lnTo>
                    <a:pt x="1975866" y="1066038"/>
                  </a:lnTo>
                  <a:lnTo>
                    <a:pt x="2013966" y="989838"/>
                  </a:lnTo>
                  <a:lnTo>
                    <a:pt x="2033016" y="951738"/>
                  </a:lnTo>
                  <a:close/>
                </a:path>
                <a:path w="4107179" h="3146425">
                  <a:moveTo>
                    <a:pt x="2423160" y="238506"/>
                  </a:moveTo>
                  <a:lnTo>
                    <a:pt x="2385060" y="238506"/>
                  </a:lnTo>
                  <a:lnTo>
                    <a:pt x="2385060" y="29718"/>
                  </a:lnTo>
                  <a:lnTo>
                    <a:pt x="2383561" y="22301"/>
                  </a:lnTo>
                  <a:lnTo>
                    <a:pt x="2379484" y="16243"/>
                  </a:lnTo>
                  <a:lnTo>
                    <a:pt x="2373426" y="12166"/>
                  </a:lnTo>
                  <a:lnTo>
                    <a:pt x="2366010" y="10668"/>
                  </a:lnTo>
                  <a:lnTo>
                    <a:pt x="2358580" y="12166"/>
                  </a:lnTo>
                  <a:lnTo>
                    <a:pt x="2352522" y="16243"/>
                  </a:lnTo>
                  <a:lnTo>
                    <a:pt x="2348446" y="22301"/>
                  </a:lnTo>
                  <a:lnTo>
                    <a:pt x="2346960" y="29718"/>
                  </a:lnTo>
                  <a:lnTo>
                    <a:pt x="2346960" y="238506"/>
                  </a:lnTo>
                  <a:lnTo>
                    <a:pt x="2308860" y="238506"/>
                  </a:lnTo>
                  <a:lnTo>
                    <a:pt x="2366010" y="352806"/>
                  </a:lnTo>
                  <a:lnTo>
                    <a:pt x="2404110" y="276606"/>
                  </a:lnTo>
                  <a:lnTo>
                    <a:pt x="2423160" y="238506"/>
                  </a:lnTo>
                  <a:close/>
                </a:path>
                <a:path w="4107179" h="3146425">
                  <a:moveTo>
                    <a:pt x="2680716" y="3031998"/>
                  </a:moveTo>
                  <a:lnTo>
                    <a:pt x="2642616" y="3031998"/>
                  </a:lnTo>
                  <a:lnTo>
                    <a:pt x="2642616" y="2823210"/>
                  </a:lnTo>
                  <a:lnTo>
                    <a:pt x="2641117" y="2815793"/>
                  </a:lnTo>
                  <a:lnTo>
                    <a:pt x="2637040" y="2809748"/>
                  </a:lnTo>
                  <a:lnTo>
                    <a:pt x="2630982" y="2805658"/>
                  </a:lnTo>
                  <a:lnTo>
                    <a:pt x="2623566" y="2804160"/>
                  </a:lnTo>
                  <a:lnTo>
                    <a:pt x="2616136" y="2805658"/>
                  </a:lnTo>
                  <a:lnTo>
                    <a:pt x="2610078" y="2809748"/>
                  </a:lnTo>
                  <a:lnTo>
                    <a:pt x="2606002" y="2815793"/>
                  </a:lnTo>
                  <a:lnTo>
                    <a:pt x="2604516" y="2823210"/>
                  </a:lnTo>
                  <a:lnTo>
                    <a:pt x="2604516" y="3031998"/>
                  </a:lnTo>
                  <a:lnTo>
                    <a:pt x="2566416" y="3031998"/>
                  </a:lnTo>
                  <a:lnTo>
                    <a:pt x="2623566" y="3146298"/>
                  </a:lnTo>
                  <a:lnTo>
                    <a:pt x="2661666" y="3070098"/>
                  </a:lnTo>
                  <a:lnTo>
                    <a:pt x="2680716" y="3031998"/>
                  </a:lnTo>
                  <a:close/>
                </a:path>
                <a:path w="4107179" h="3146425">
                  <a:moveTo>
                    <a:pt x="3710940" y="2347722"/>
                  </a:moveTo>
                  <a:lnTo>
                    <a:pt x="3672840" y="2347722"/>
                  </a:lnTo>
                  <a:lnTo>
                    <a:pt x="3672840" y="2138934"/>
                  </a:lnTo>
                  <a:lnTo>
                    <a:pt x="3671341" y="2131517"/>
                  </a:lnTo>
                  <a:lnTo>
                    <a:pt x="3667264" y="2125459"/>
                  </a:lnTo>
                  <a:lnTo>
                    <a:pt x="3661206" y="2121382"/>
                  </a:lnTo>
                  <a:lnTo>
                    <a:pt x="3653790" y="2119884"/>
                  </a:lnTo>
                  <a:lnTo>
                    <a:pt x="3646360" y="2121382"/>
                  </a:lnTo>
                  <a:lnTo>
                    <a:pt x="3640302" y="2125459"/>
                  </a:lnTo>
                  <a:lnTo>
                    <a:pt x="3636226" y="2131517"/>
                  </a:lnTo>
                  <a:lnTo>
                    <a:pt x="3634740" y="2138934"/>
                  </a:lnTo>
                  <a:lnTo>
                    <a:pt x="3634740" y="2347722"/>
                  </a:lnTo>
                  <a:lnTo>
                    <a:pt x="3596640" y="2347722"/>
                  </a:lnTo>
                  <a:lnTo>
                    <a:pt x="3653790" y="2462022"/>
                  </a:lnTo>
                  <a:lnTo>
                    <a:pt x="3691890" y="2385822"/>
                  </a:lnTo>
                  <a:lnTo>
                    <a:pt x="3710940" y="2347722"/>
                  </a:lnTo>
                  <a:close/>
                </a:path>
                <a:path w="4107179" h="3146425">
                  <a:moveTo>
                    <a:pt x="4107180" y="1633601"/>
                  </a:moveTo>
                  <a:lnTo>
                    <a:pt x="4069080" y="1633601"/>
                  </a:lnTo>
                  <a:lnTo>
                    <a:pt x="4069080" y="48006"/>
                  </a:lnTo>
                  <a:lnTo>
                    <a:pt x="4067581" y="40589"/>
                  </a:lnTo>
                  <a:lnTo>
                    <a:pt x="4063504" y="34531"/>
                  </a:lnTo>
                  <a:lnTo>
                    <a:pt x="4057446" y="30454"/>
                  </a:lnTo>
                  <a:lnTo>
                    <a:pt x="4050030" y="28956"/>
                  </a:lnTo>
                  <a:lnTo>
                    <a:pt x="4042600" y="30454"/>
                  </a:lnTo>
                  <a:lnTo>
                    <a:pt x="4036542" y="34531"/>
                  </a:lnTo>
                  <a:lnTo>
                    <a:pt x="4032466" y="40589"/>
                  </a:lnTo>
                  <a:lnTo>
                    <a:pt x="4030980" y="48006"/>
                  </a:lnTo>
                  <a:lnTo>
                    <a:pt x="4030980" y="1633601"/>
                  </a:lnTo>
                  <a:lnTo>
                    <a:pt x="3992880" y="1633601"/>
                  </a:lnTo>
                  <a:lnTo>
                    <a:pt x="4050030" y="1747901"/>
                  </a:lnTo>
                  <a:lnTo>
                    <a:pt x="4088130" y="1671701"/>
                  </a:lnTo>
                  <a:lnTo>
                    <a:pt x="4107180" y="1633601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78501" y="5982461"/>
              <a:ext cx="1405255" cy="379730"/>
            </a:xfrm>
            <a:custGeom>
              <a:avLst/>
              <a:gdLst/>
              <a:ahLst/>
              <a:cxnLst/>
              <a:rect l="l" t="t" r="r" b="b"/>
              <a:pathLst>
                <a:path w="1405254" h="379729">
                  <a:moveTo>
                    <a:pt x="0" y="63245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1341882" y="0"/>
                  </a:lnTo>
                  <a:lnTo>
                    <a:pt x="1366498" y="4970"/>
                  </a:lnTo>
                  <a:lnTo>
                    <a:pt x="1386601" y="18526"/>
                  </a:lnTo>
                  <a:lnTo>
                    <a:pt x="1400157" y="38629"/>
                  </a:lnTo>
                  <a:lnTo>
                    <a:pt x="1405127" y="63245"/>
                  </a:lnTo>
                  <a:lnTo>
                    <a:pt x="1405127" y="316230"/>
                  </a:lnTo>
                  <a:lnTo>
                    <a:pt x="1400157" y="340846"/>
                  </a:lnTo>
                  <a:lnTo>
                    <a:pt x="1386601" y="360949"/>
                  </a:lnTo>
                  <a:lnTo>
                    <a:pt x="1366498" y="374505"/>
                  </a:lnTo>
                  <a:lnTo>
                    <a:pt x="1341882" y="379475"/>
                  </a:lnTo>
                  <a:lnTo>
                    <a:pt x="63246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30"/>
                  </a:lnTo>
                  <a:lnTo>
                    <a:pt x="0" y="63245"/>
                  </a:lnTo>
                  <a:close/>
                </a:path>
              </a:pathLst>
            </a:custGeom>
            <a:ln w="381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69178" y="6009843"/>
            <a:ext cx="273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R5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4584" y="6342888"/>
            <a:ext cx="114300" cy="342265"/>
          </a:xfrm>
          <a:custGeom>
            <a:avLst/>
            <a:gdLst/>
            <a:ahLst/>
            <a:cxnLst/>
            <a:rect l="l" t="t" r="r" b="b"/>
            <a:pathLst>
              <a:path w="114300" h="342265">
                <a:moveTo>
                  <a:pt x="38100" y="227838"/>
                </a:moveTo>
                <a:lnTo>
                  <a:pt x="0" y="227838"/>
                </a:lnTo>
                <a:lnTo>
                  <a:pt x="57150" y="342138"/>
                </a:lnTo>
                <a:lnTo>
                  <a:pt x="95250" y="265938"/>
                </a:lnTo>
                <a:lnTo>
                  <a:pt x="57150" y="265938"/>
                </a:lnTo>
                <a:lnTo>
                  <a:pt x="49726" y="264441"/>
                </a:lnTo>
                <a:lnTo>
                  <a:pt x="43672" y="260361"/>
                </a:lnTo>
                <a:lnTo>
                  <a:pt x="39594" y="254306"/>
                </a:lnTo>
                <a:lnTo>
                  <a:pt x="38100" y="246888"/>
                </a:lnTo>
                <a:lnTo>
                  <a:pt x="38100" y="227838"/>
                </a:lnTo>
                <a:close/>
              </a:path>
              <a:path w="114300" h="342265">
                <a:moveTo>
                  <a:pt x="57150" y="0"/>
                </a:moveTo>
                <a:lnTo>
                  <a:pt x="49726" y="1496"/>
                </a:lnTo>
                <a:lnTo>
                  <a:pt x="43672" y="5576"/>
                </a:lnTo>
                <a:lnTo>
                  <a:pt x="39594" y="11631"/>
                </a:lnTo>
                <a:lnTo>
                  <a:pt x="38100" y="19050"/>
                </a:lnTo>
                <a:lnTo>
                  <a:pt x="38100" y="246888"/>
                </a:lnTo>
                <a:lnTo>
                  <a:pt x="39594" y="254306"/>
                </a:lnTo>
                <a:lnTo>
                  <a:pt x="43672" y="260361"/>
                </a:lnTo>
                <a:lnTo>
                  <a:pt x="49726" y="264441"/>
                </a:lnTo>
                <a:lnTo>
                  <a:pt x="57150" y="265938"/>
                </a:lnTo>
                <a:lnTo>
                  <a:pt x="64573" y="264441"/>
                </a:lnTo>
                <a:lnTo>
                  <a:pt x="70627" y="260361"/>
                </a:lnTo>
                <a:lnTo>
                  <a:pt x="74705" y="254306"/>
                </a:lnTo>
                <a:lnTo>
                  <a:pt x="76200" y="246888"/>
                </a:lnTo>
                <a:lnTo>
                  <a:pt x="76200" y="19050"/>
                </a:lnTo>
                <a:lnTo>
                  <a:pt x="74705" y="11631"/>
                </a:lnTo>
                <a:lnTo>
                  <a:pt x="70627" y="5576"/>
                </a:lnTo>
                <a:lnTo>
                  <a:pt x="64573" y="1496"/>
                </a:lnTo>
                <a:lnTo>
                  <a:pt x="57150" y="0"/>
                </a:lnTo>
                <a:close/>
              </a:path>
              <a:path w="114300" h="342265">
                <a:moveTo>
                  <a:pt x="114300" y="227838"/>
                </a:moveTo>
                <a:lnTo>
                  <a:pt x="76200" y="227838"/>
                </a:lnTo>
                <a:lnTo>
                  <a:pt x="76200" y="246888"/>
                </a:lnTo>
                <a:lnTo>
                  <a:pt x="74705" y="254306"/>
                </a:lnTo>
                <a:lnTo>
                  <a:pt x="70627" y="260361"/>
                </a:lnTo>
                <a:lnTo>
                  <a:pt x="64573" y="264441"/>
                </a:lnTo>
                <a:lnTo>
                  <a:pt x="57150" y="265938"/>
                </a:lnTo>
                <a:lnTo>
                  <a:pt x="95250" y="265938"/>
                </a:lnTo>
                <a:lnTo>
                  <a:pt x="114300" y="227838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74560" y="6033008"/>
            <a:ext cx="4605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1916430" algn="l"/>
                <a:tab pos="2816860" algn="l"/>
                <a:tab pos="3246755" algn="l"/>
                <a:tab pos="4123054" algn="l"/>
              </a:tabLst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Design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arithmetic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pipeline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floating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addition/subtraction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multiplication/division.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630" y="2732532"/>
              <a:ext cx="91440" cy="2529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630" y="3113227"/>
              <a:ext cx="91440" cy="253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630" y="3967226"/>
              <a:ext cx="91440" cy="252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Comments</a:t>
            </a:r>
            <a:r>
              <a:rPr spc="-220" dirty="0"/>
              <a:t> </a:t>
            </a:r>
            <a:r>
              <a:rPr spc="60" dirty="0"/>
              <a:t>about</a:t>
            </a:r>
            <a:r>
              <a:rPr spc="-229" dirty="0"/>
              <a:t> </a:t>
            </a:r>
            <a:r>
              <a:rPr spc="-10" dirty="0"/>
              <a:t>Pipeline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9205" y="2212949"/>
            <a:ext cx="10182860" cy="4202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5755" indent="-287655">
              <a:lnSpc>
                <a:spcPct val="100000"/>
              </a:lnSpc>
              <a:spcBef>
                <a:spcPts val="700"/>
              </a:spcBef>
              <a:buClr>
                <a:srgbClr val="B83C68"/>
              </a:buClr>
              <a:buSzPct val="75000"/>
              <a:buFont typeface="Wingdings"/>
              <a:buChar char=""/>
              <a:tabLst>
                <a:tab pos="32575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news</a:t>
            </a:r>
            <a:endParaRPr sz="200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Multiple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 same </a:t>
            </a:r>
            <a:r>
              <a:rPr sz="2000" spc="-20" dirty="0"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Best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speedup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stages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pipeline</a:t>
            </a:r>
            <a:endParaRPr sz="2000">
              <a:latin typeface="Times New Roman"/>
              <a:cs typeface="Times New Roman"/>
            </a:endParaRPr>
          </a:p>
          <a:p>
            <a:pPr marL="325755" indent="-287655" algn="just">
              <a:lnSpc>
                <a:spcPct val="100000"/>
              </a:lnSpc>
              <a:spcBef>
                <a:spcPts val="1320"/>
              </a:spcBef>
              <a:buClr>
                <a:srgbClr val="B83C68"/>
              </a:buClr>
              <a:buSzPct val="75000"/>
              <a:buFont typeface="Wingdings"/>
              <a:buChar char=""/>
              <a:tabLst>
                <a:tab pos="32575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news</a:t>
            </a:r>
            <a:endParaRPr sz="2000">
              <a:latin typeface="Times New Roman"/>
              <a:cs typeface="Times New Roman"/>
            </a:endParaRPr>
          </a:p>
          <a:p>
            <a:pPr marL="779780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interfere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 each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unable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designated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1950" b="1" baseline="-21367" dirty="0">
                <a:latin typeface="Times New Roman"/>
                <a:cs typeface="Times New Roman"/>
              </a:rPr>
              <a:t>p</a:t>
            </a:r>
            <a:r>
              <a:rPr sz="1950" b="1" spc="127" baseline="-21367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Hazard</a:t>
            </a:r>
            <a:endParaRPr sz="2000">
              <a:latin typeface="Times New Roman"/>
              <a:cs typeface="Times New Roman"/>
            </a:endParaRPr>
          </a:p>
          <a:p>
            <a:pPr marL="1183005" lvl="1" indent="-175895" algn="just">
              <a:lnSpc>
                <a:spcPts val="2220"/>
              </a:lnSpc>
              <a:spcBef>
                <a:spcPts val="600"/>
              </a:spcBef>
              <a:buClr>
                <a:srgbClr val="B83C68"/>
              </a:buClr>
              <a:buChar char="-"/>
              <a:tabLst>
                <a:tab pos="1183005" algn="l"/>
              </a:tabLst>
            </a:pPr>
            <a:r>
              <a:rPr sz="2000" dirty="0">
                <a:latin typeface="Times New Roman"/>
                <a:cs typeface="Times New Roman"/>
              </a:rPr>
              <a:t>Example: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 need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piece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hardware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(e.g.,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184275" algn="just">
              <a:lnSpc>
                <a:spcPts val="2220"/>
              </a:lnSpc>
            </a:pP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clock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cycle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Structural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Hazard</a:t>
            </a:r>
            <a:endParaRPr sz="2000">
              <a:latin typeface="Times New Roman"/>
              <a:cs typeface="Times New Roman"/>
            </a:endParaRPr>
          </a:p>
          <a:p>
            <a:pPr marL="1183005" marR="244475" lvl="1" indent="-175895" algn="just">
              <a:lnSpc>
                <a:spcPts val="2039"/>
              </a:lnSpc>
              <a:spcBef>
                <a:spcPts val="969"/>
              </a:spcBef>
              <a:buClr>
                <a:srgbClr val="B83C68"/>
              </a:buClr>
              <a:buChar char="-"/>
              <a:tabLst>
                <a:tab pos="1184275" algn="l"/>
              </a:tabLst>
            </a:pPr>
            <a:r>
              <a:rPr sz="2000" dirty="0">
                <a:latin typeface="Times New Roman"/>
                <a:cs typeface="Times New Roman"/>
              </a:rPr>
              <a:t>Example: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 require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earlier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not 	</a:t>
            </a:r>
            <a:r>
              <a:rPr sz="2000" dirty="0">
                <a:latin typeface="Times New Roman"/>
                <a:cs typeface="Times New Roman"/>
              </a:rPr>
              <a:t>yet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Hazard</a:t>
            </a:r>
            <a:endParaRPr sz="2000">
              <a:latin typeface="Times New Roman"/>
              <a:cs typeface="Times New Roman"/>
            </a:endParaRPr>
          </a:p>
          <a:p>
            <a:pPr marL="1183005" marR="30480" lvl="1" indent="-175895" algn="just">
              <a:lnSpc>
                <a:spcPts val="2039"/>
              </a:lnSpc>
              <a:spcBef>
                <a:spcPts val="960"/>
              </a:spcBef>
              <a:buClr>
                <a:srgbClr val="B83C68"/>
              </a:buClr>
              <a:buChar char="-"/>
              <a:tabLst>
                <a:tab pos="1184275" algn="l"/>
              </a:tabLst>
            </a:pPr>
            <a:r>
              <a:rPr sz="2000" dirty="0">
                <a:latin typeface="Times New Roman"/>
                <a:cs typeface="Times New Roman"/>
              </a:rPr>
              <a:t>Example: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branch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makes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fetch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exact 	</a:t>
            </a:r>
            <a:r>
              <a:rPr sz="2000" dirty="0">
                <a:latin typeface="Times New Roman"/>
                <a:cs typeface="Times New Roman"/>
              </a:rPr>
              <a:t>instruction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delayed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wrong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instructions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entered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pipeline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Control 	Hazard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261" y="2398522"/>
            <a:ext cx="9301480" cy="422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aspect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chosen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language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constructed.</a:t>
            </a:r>
            <a:endParaRPr sz="22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became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cheaper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advancement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integrated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circuits,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tended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complexity.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approach,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2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tasks.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follows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approach</a:t>
            </a:r>
            <a:r>
              <a:rPr sz="22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(CISC).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CPU</a:t>
            </a:r>
            <a:r>
              <a:rPr spc="-200" dirty="0"/>
              <a:t> </a:t>
            </a:r>
            <a:r>
              <a:rPr spc="-20" dirty="0"/>
              <a:t>Architecture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100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CISC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2229" y="2337561"/>
            <a:ext cx="829055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014094" algn="l"/>
                <a:tab pos="2434590" algn="l"/>
                <a:tab pos="2966085" algn="l"/>
                <a:tab pos="3423920" algn="l"/>
                <a:tab pos="3771265" algn="l"/>
                <a:tab pos="4615180" algn="l"/>
                <a:tab pos="5610860" algn="l"/>
                <a:tab pos="6022340" algn="l"/>
                <a:tab pos="6849745" algn="l"/>
                <a:tab pos="799909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CISC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efficient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2229" y="2545740"/>
            <a:ext cx="8289925" cy="384238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2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incorporating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powerful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length.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statement.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60"/>
              </a:lnSpc>
              <a:spcBef>
                <a:spcPts val="107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goal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 reduce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size of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compiled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 and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improve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performance.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Algorithms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concise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2560"/>
              </a:lnSpc>
              <a:spcBef>
                <a:spcPts val="108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limited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compiled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program,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requirement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small.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249195"/>
            <a:ext cx="9377045" cy="424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68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lesser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compiled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program,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lesser</a:t>
            </a:r>
            <a:r>
              <a:rPr sz="22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spend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fetch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decreases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considerably.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68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highly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efficient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compiler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powerful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frequently.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software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(compiler)</a:t>
            </a:r>
            <a:r>
              <a:rPr sz="22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becomes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huge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22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generate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8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object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code.</a:t>
            </a:r>
            <a:endParaRPr sz="22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68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statements</a:t>
            </a:r>
            <a:r>
              <a:rPr sz="22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implemented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decoding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Thus,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emphasis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hardware.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Motorola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68000,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VAX,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IBM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370,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Intel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Pentium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9316" y="2324760"/>
            <a:ext cx="8777605" cy="424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68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varieties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instructions,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length instructions,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modes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eases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compiler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writer.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Improved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efficiency,</a:t>
            </a:r>
            <a:r>
              <a:rPr sz="22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8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implemented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microcode.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6800"/>
              </a:lnSpc>
              <a:spcBef>
                <a:spcPts val="1010"/>
              </a:spcBef>
              <a:tabLst>
                <a:tab pos="354965" algn="l"/>
                <a:tab pos="1484630" algn="l"/>
                <a:tab pos="2473960" algn="l"/>
                <a:tab pos="2950845" algn="l"/>
                <a:tab pos="3629660" algn="l"/>
                <a:tab pos="4353560" algn="l"/>
                <a:tab pos="5467350" algn="l"/>
                <a:tab pos="6022340" algn="l"/>
                <a:tab pos="7630159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support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sophisticated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high-level language.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shorter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Fewer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fewer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bytes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fetched.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68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paging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environment,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programs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occupy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fewer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pages,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reducing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faults.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Disadvantages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66569"/>
            <a:ext cx="9571355" cy="44418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5715" indent="-342900">
              <a:lnSpc>
                <a:spcPts val="1980"/>
              </a:lnSpc>
              <a:spcBef>
                <a:spcPts val="22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(mainly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decoding)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becomes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heavily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encoded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98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circuitry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complexity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CPU.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increases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consumption.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98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increased circuits,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delays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more, and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 large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hence,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reduced.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heavy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prone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 frequent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failures.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Troubleshooting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detecting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fault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 a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big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task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spcBef>
                <a:spcPts val="935"/>
              </a:spcBef>
              <a:tabLst>
                <a:tab pos="354965" algn="l"/>
              </a:tabLst>
            </a:pPr>
            <a:r>
              <a:rPr sz="13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compete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reduction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2010"/>
              </a:lnSpc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number of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general-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registers.</a:t>
            </a:r>
            <a:endParaRPr sz="170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1980"/>
              </a:lnSpc>
              <a:spcBef>
                <a:spcPts val="1055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Reduction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general-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leads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17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memory-to-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7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7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increases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average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cycles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7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suitable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7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implementation</a:t>
            </a:r>
            <a:r>
              <a:rPr sz="17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length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7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balancing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2010"/>
              </a:lnSpc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stages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becomes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difficult.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RISC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3694" y="2222347"/>
            <a:ext cx="7716520" cy="44411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second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approach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60"/>
              </a:lnSpc>
              <a:spcBef>
                <a:spcPts val="102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observed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80%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frequently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20%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20%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 frequently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80%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time.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Keeping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RISC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developed.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length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remains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 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Emphasis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register-to-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485" y="2204728"/>
            <a:ext cx="8739505" cy="44786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 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limited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modes.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makes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easy.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Almost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 except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  <a:spcBef>
                <a:spcPts val="68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Additional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implied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immediate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45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included.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090"/>
              </a:lnSpc>
              <a:spcBef>
                <a:spcPts val="1015"/>
              </a:spcBef>
              <a:tabLst>
                <a:tab pos="355600" algn="l"/>
                <a:tab pos="1486535" algn="l"/>
                <a:tab pos="2371725" algn="l"/>
                <a:tab pos="2865755" algn="l"/>
                <a:tab pos="3248660" algn="l"/>
                <a:tab pos="4403725" algn="l"/>
                <a:tab pos="4754245" algn="l"/>
                <a:tab pos="5290820" algn="l"/>
                <a:tab pos="5642610" algn="l"/>
                <a:tab pos="6095365" algn="l"/>
                <a:tab pos="6731000" algn="l"/>
                <a:tab pos="7372984" algn="l"/>
                <a:tab pos="796417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integrated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chip.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enables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decoding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Suitable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processing.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Emphasis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optimizing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pipeline.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combine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LOAD/STORE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arithmetic.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addressed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instruction.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Hardwired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rather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microprogrammed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Motorola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88000,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i860,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PC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0"/>
            <a:ext cx="11324844" cy="6696456"/>
          </a:xfrm>
          <a:prstGeom prst="rect">
            <a:avLst/>
          </a:prstGeom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496" y="2172995"/>
            <a:ext cx="9159875" cy="39109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makes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cycles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lead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generated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making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execution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simplify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unit.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Suitable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implementation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easier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balance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pipeline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stages.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Disadvantages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0188" y="2717671"/>
            <a:ext cx="6518909" cy="232664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larger.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bytes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fetched.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6900"/>
              </a:lnSpc>
              <a:spcBef>
                <a:spcPts val="1005"/>
              </a:spcBef>
              <a:tabLst>
                <a:tab pos="354965" algn="l"/>
                <a:tab pos="762635" algn="l"/>
                <a:tab pos="1059815" algn="l"/>
                <a:tab pos="1993900" algn="l"/>
                <a:tab pos="3650615" algn="l"/>
                <a:tab pos="4470400" algn="l"/>
                <a:tab pos="569912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paging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environment,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occupy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pages,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increasing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page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faults.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695" y="1316736"/>
            <a:ext cx="7909559" cy="52776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44" y="2322576"/>
            <a:ext cx="9659112" cy="4325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67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IAS</a:t>
            </a:r>
            <a:r>
              <a:rPr spc="-265" dirty="0"/>
              <a:t> </a:t>
            </a:r>
            <a:r>
              <a:rPr spc="-190" dirty="0"/>
              <a:t>Instruction</a:t>
            </a:r>
            <a:r>
              <a:rPr spc="-229" dirty="0"/>
              <a:t> </a:t>
            </a:r>
            <a:r>
              <a:rPr spc="-30" dirty="0"/>
              <a:t>format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215128" y="1763267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671822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4671822" y="644652"/>
                  </a:lnTo>
                  <a:lnTo>
                    <a:pt x="4713630" y="636204"/>
                  </a:lnTo>
                  <a:lnTo>
                    <a:pt x="4747783" y="613171"/>
                  </a:lnTo>
                  <a:lnTo>
                    <a:pt x="4770816" y="579018"/>
                  </a:lnTo>
                  <a:lnTo>
                    <a:pt x="4779264" y="537210"/>
                  </a:lnTo>
                  <a:lnTo>
                    <a:pt x="4779264" y="107442"/>
                  </a:lnTo>
                  <a:lnTo>
                    <a:pt x="4770816" y="65633"/>
                  </a:lnTo>
                  <a:lnTo>
                    <a:pt x="4747783" y="31480"/>
                  </a:lnTo>
                  <a:lnTo>
                    <a:pt x="4713630" y="8447"/>
                  </a:lnTo>
                  <a:lnTo>
                    <a:pt x="4671822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5128" y="1763267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779264" y="107442"/>
                  </a:moveTo>
                  <a:lnTo>
                    <a:pt x="4779264" y="537210"/>
                  </a:lnTo>
                  <a:lnTo>
                    <a:pt x="4770816" y="579018"/>
                  </a:lnTo>
                  <a:lnTo>
                    <a:pt x="4747783" y="613171"/>
                  </a:lnTo>
                  <a:lnTo>
                    <a:pt x="4713630" y="636204"/>
                  </a:lnTo>
                  <a:lnTo>
                    <a:pt x="4671822" y="644652"/>
                  </a:lnTo>
                  <a:lnTo>
                    <a:pt x="0" y="644652"/>
                  </a:lnTo>
                  <a:lnTo>
                    <a:pt x="0" y="0"/>
                  </a:lnTo>
                  <a:lnTo>
                    <a:pt x="4671822" y="0"/>
                  </a:lnTo>
                  <a:lnTo>
                    <a:pt x="4713630" y="8447"/>
                  </a:lnTo>
                  <a:lnTo>
                    <a:pt x="4747783" y="31480"/>
                  </a:lnTo>
                  <a:lnTo>
                    <a:pt x="4770816" y="65633"/>
                  </a:lnTo>
                  <a:lnTo>
                    <a:pt x="4779264" y="107442"/>
                  </a:lnTo>
                  <a:close/>
                </a:path>
              </a:pathLst>
            </a:custGeom>
            <a:ln w="9524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1788" y="1748040"/>
              <a:ext cx="304038" cy="3512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6088" y="1748040"/>
              <a:ext cx="4563618" cy="3512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6088" y="1917204"/>
              <a:ext cx="476262" cy="3512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1788" y="2112276"/>
              <a:ext cx="304038" cy="3512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8" y="2112276"/>
              <a:ext cx="4744973" cy="35126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1532" y="820292"/>
            <a:ext cx="1943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FFFFFF"/>
                </a:solidFill>
              </a:rPr>
              <a:t>Registers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48783" y="1788667"/>
            <a:ext cx="4674235" cy="5727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0" marR="227329" indent="-114300">
              <a:lnSpc>
                <a:spcPts val="13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200" spc="-25" dirty="0">
                <a:latin typeface="Verdana"/>
                <a:cs typeface="Verdana"/>
              </a:rPr>
              <a:t>Contains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90" dirty="0">
                <a:latin typeface="Verdana"/>
                <a:cs typeface="Verdana"/>
              </a:rPr>
              <a:t>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word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be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stored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in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memory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or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sent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the</a:t>
            </a:r>
            <a:r>
              <a:rPr sz="1200" spc="26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I/O </a:t>
            </a:r>
            <a:r>
              <a:rPr sz="1200" spc="-20" dirty="0"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  <a:p>
            <a:pPr marL="127000" indent="-114300">
              <a:lnSpc>
                <a:spcPct val="100000"/>
              </a:lnSpc>
              <a:spcBef>
                <a:spcPts val="70"/>
              </a:spcBef>
              <a:buChar char="•"/>
              <a:tabLst>
                <a:tab pos="127000" algn="l"/>
              </a:tabLst>
            </a:pPr>
            <a:r>
              <a:rPr sz="1200" spc="-45" dirty="0">
                <a:latin typeface="Verdana"/>
                <a:cs typeface="Verdana"/>
              </a:rPr>
              <a:t>Or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30" dirty="0">
                <a:latin typeface="Verdana"/>
                <a:cs typeface="Verdana"/>
              </a:rPr>
              <a:t>is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used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receive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90" dirty="0">
                <a:latin typeface="Verdana"/>
                <a:cs typeface="Verdana"/>
              </a:rPr>
              <a:t>a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word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from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memory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or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from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50" dirty="0">
                <a:latin typeface="Verdana"/>
                <a:cs typeface="Verdana"/>
              </a:rPr>
              <a:t> I/O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87167" y="1668767"/>
            <a:ext cx="2814955" cy="881380"/>
            <a:chOff x="2487167" y="1668767"/>
            <a:chExt cx="2814955" cy="8813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1668767"/>
              <a:ext cx="2763011" cy="880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4599" y="1734299"/>
              <a:ext cx="2787396" cy="8062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6791" y="1682496"/>
              <a:ext cx="2688335" cy="806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2699" y="1746504"/>
              <a:ext cx="2713481" cy="4960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5951" y="1984248"/>
              <a:ext cx="906018" cy="49606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79573" y="1809114"/>
            <a:ext cx="2383790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85825" marR="5080" indent="-873760">
              <a:lnSpc>
                <a:spcPts val="1870"/>
              </a:lnSpc>
              <a:spcBef>
                <a:spcPts val="305"/>
              </a:spcBef>
            </a:pP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buffer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register </a:t>
            </a:r>
            <a:r>
              <a:rPr sz="1700" b="1" spc="-20" dirty="0">
                <a:solidFill>
                  <a:srgbClr val="FFFFFF"/>
                </a:solidFill>
                <a:latin typeface="Tahoma"/>
                <a:cs typeface="Tahoma"/>
              </a:rPr>
              <a:t>(MBR)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61788" y="2605849"/>
            <a:ext cx="4837430" cy="654685"/>
            <a:chOff x="5161788" y="2605849"/>
            <a:chExt cx="4837430" cy="654685"/>
          </a:xfrm>
        </p:grpSpPr>
        <p:sp>
          <p:nvSpPr>
            <p:cNvPr id="20" name="object 20"/>
            <p:cNvSpPr/>
            <p:nvPr/>
          </p:nvSpPr>
          <p:spPr>
            <a:xfrm>
              <a:off x="5215128" y="2610611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671822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4671822" y="644651"/>
                  </a:lnTo>
                  <a:lnTo>
                    <a:pt x="4713630" y="636204"/>
                  </a:lnTo>
                  <a:lnTo>
                    <a:pt x="4747783" y="613171"/>
                  </a:lnTo>
                  <a:lnTo>
                    <a:pt x="4770816" y="579018"/>
                  </a:lnTo>
                  <a:lnTo>
                    <a:pt x="4779264" y="537210"/>
                  </a:lnTo>
                  <a:lnTo>
                    <a:pt x="4779264" y="107441"/>
                  </a:lnTo>
                  <a:lnTo>
                    <a:pt x="4770816" y="65633"/>
                  </a:lnTo>
                  <a:lnTo>
                    <a:pt x="4747783" y="31480"/>
                  </a:lnTo>
                  <a:lnTo>
                    <a:pt x="4713630" y="8447"/>
                  </a:lnTo>
                  <a:lnTo>
                    <a:pt x="4671822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15128" y="2610611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779264" y="107441"/>
                  </a:moveTo>
                  <a:lnTo>
                    <a:pt x="4779264" y="537210"/>
                  </a:lnTo>
                  <a:lnTo>
                    <a:pt x="4770816" y="579018"/>
                  </a:lnTo>
                  <a:lnTo>
                    <a:pt x="4747783" y="613171"/>
                  </a:lnTo>
                  <a:lnTo>
                    <a:pt x="4713630" y="636204"/>
                  </a:lnTo>
                  <a:lnTo>
                    <a:pt x="4671822" y="644651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4671822" y="0"/>
                  </a:lnTo>
                  <a:lnTo>
                    <a:pt x="4713630" y="8447"/>
                  </a:lnTo>
                  <a:lnTo>
                    <a:pt x="4747783" y="31480"/>
                  </a:lnTo>
                  <a:lnTo>
                    <a:pt x="4770816" y="65633"/>
                  </a:lnTo>
                  <a:lnTo>
                    <a:pt x="4779264" y="107441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1788" y="2694431"/>
              <a:ext cx="304038" cy="3497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6088" y="2694431"/>
              <a:ext cx="4495038" cy="3497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76088" y="2863595"/>
              <a:ext cx="2097786" cy="34975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48783" y="2734183"/>
            <a:ext cx="437578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0" marR="5080" indent="-114300">
              <a:lnSpc>
                <a:spcPts val="13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200" spc="-35" dirty="0">
                <a:latin typeface="Verdana"/>
                <a:cs typeface="Verdana"/>
              </a:rPr>
              <a:t>Specifies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address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in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memory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word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be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written </a:t>
            </a:r>
            <a:r>
              <a:rPr sz="1200" spc="-55" dirty="0">
                <a:latin typeface="Verdana"/>
                <a:cs typeface="Verdana"/>
              </a:rPr>
              <a:t>from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or </a:t>
            </a:r>
            <a:r>
              <a:rPr sz="1200" dirty="0">
                <a:latin typeface="Verdana"/>
                <a:cs typeface="Verdana"/>
              </a:rPr>
              <a:t>read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into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MBR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87167" y="2516111"/>
            <a:ext cx="2763520" cy="881380"/>
            <a:chOff x="2487167" y="2516111"/>
            <a:chExt cx="2763520" cy="88138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2516111"/>
              <a:ext cx="2763011" cy="8808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16351" y="2581643"/>
              <a:ext cx="2183892" cy="806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6791" y="2529840"/>
              <a:ext cx="2688335" cy="8061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4451" y="2593848"/>
              <a:ext cx="2109978" cy="4960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94659" y="2831592"/>
              <a:ext cx="1770126" cy="49606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81325" y="2656458"/>
            <a:ext cx="1780539" cy="523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55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endParaRPr sz="1700">
              <a:latin typeface="Tahoma"/>
              <a:cs typeface="Tahoma"/>
            </a:endParaRPr>
          </a:p>
          <a:p>
            <a:pPr algn="ctr">
              <a:lnSpc>
                <a:spcPts val="1955"/>
              </a:lnSpc>
            </a:pPr>
            <a:r>
              <a:rPr sz="1700" b="1" spc="-8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17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(MAR)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61788" y="3453193"/>
            <a:ext cx="4837430" cy="654685"/>
            <a:chOff x="5161788" y="3453193"/>
            <a:chExt cx="4837430" cy="654685"/>
          </a:xfrm>
        </p:grpSpPr>
        <p:sp>
          <p:nvSpPr>
            <p:cNvPr id="34" name="object 34"/>
            <p:cNvSpPr/>
            <p:nvPr/>
          </p:nvSpPr>
          <p:spPr>
            <a:xfrm>
              <a:off x="5215128" y="3457955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671822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4671822" y="644652"/>
                  </a:lnTo>
                  <a:lnTo>
                    <a:pt x="4713630" y="636204"/>
                  </a:lnTo>
                  <a:lnTo>
                    <a:pt x="4747783" y="613171"/>
                  </a:lnTo>
                  <a:lnTo>
                    <a:pt x="4770816" y="579018"/>
                  </a:lnTo>
                  <a:lnTo>
                    <a:pt x="4779264" y="537210"/>
                  </a:lnTo>
                  <a:lnTo>
                    <a:pt x="4779264" y="107442"/>
                  </a:lnTo>
                  <a:lnTo>
                    <a:pt x="4770816" y="65633"/>
                  </a:lnTo>
                  <a:lnTo>
                    <a:pt x="4747783" y="31480"/>
                  </a:lnTo>
                  <a:lnTo>
                    <a:pt x="4713630" y="8447"/>
                  </a:lnTo>
                  <a:lnTo>
                    <a:pt x="4671822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15128" y="3457955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779264" y="107442"/>
                  </a:moveTo>
                  <a:lnTo>
                    <a:pt x="4779264" y="537210"/>
                  </a:lnTo>
                  <a:lnTo>
                    <a:pt x="4770816" y="579018"/>
                  </a:lnTo>
                  <a:lnTo>
                    <a:pt x="4747783" y="613171"/>
                  </a:lnTo>
                  <a:lnTo>
                    <a:pt x="4713630" y="636204"/>
                  </a:lnTo>
                  <a:lnTo>
                    <a:pt x="4671822" y="644652"/>
                  </a:lnTo>
                  <a:lnTo>
                    <a:pt x="0" y="644652"/>
                  </a:lnTo>
                  <a:lnTo>
                    <a:pt x="0" y="0"/>
                  </a:lnTo>
                  <a:lnTo>
                    <a:pt x="4671822" y="0"/>
                  </a:lnTo>
                  <a:lnTo>
                    <a:pt x="4713630" y="8447"/>
                  </a:lnTo>
                  <a:lnTo>
                    <a:pt x="4747783" y="31480"/>
                  </a:lnTo>
                  <a:lnTo>
                    <a:pt x="4770816" y="65633"/>
                  </a:lnTo>
                  <a:lnTo>
                    <a:pt x="4779264" y="107442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61788" y="3625595"/>
              <a:ext cx="304038" cy="34975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76088" y="3625595"/>
              <a:ext cx="1277873" cy="3497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42888" y="3625595"/>
              <a:ext cx="261378" cy="34975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93180" y="3625595"/>
              <a:ext cx="3064002" cy="34975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248783" y="3665601"/>
            <a:ext cx="410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25" dirty="0">
                <a:latin typeface="Verdana"/>
                <a:cs typeface="Verdana"/>
              </a:rPr>
              <a:t>Contains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40" dirty="0">
                <a:latin typeface="Verdana"/>
                <a:cs typeface="Verdana"/>
              </a:rPr>
              <a:t>8-</a:t>
            </a:r>
            <a:r>
              <a:rPr sz="1200" spc="-35" dirty="0">
                <a:latin typeface="Verdana"/>
                <a:cs typeface="Verdana"/>
              </a:rPr>
              <a:t>bit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70" dirty="0">
                <a:latin typeface="Verdana"/>
                <a:cs typeface="Verdana"/>
              </a:rPr>
              <a:t>opcode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instruction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being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executed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87167" y="3363455"/>
            <a:ext cx="2763520" cy="881380"/>
            <a:chOff x="2487167" y="3363455"/>
            <a:chExt cx="2763520" cy="88138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3363455"/>
              <a:ext cx="2763011" cy="8808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37459" y="3547859"/>
              <a:ext cx="2680716" cy="5699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26791" y="3377183"/>
              <a:ext cx="2688335" cy="80619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5559" y="3560063"/>
              <a:ext cx="2606802" cy="49606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702432" y="3622624"/>
            <a:ext cx="233616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14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85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75" dirty="0">
                <a:solidFill>
                  <a:srgbClr val="FFFFFF"/>
                </a:solidFill>
                <a:latin typeface="Tahoma"/>
                <a:cs typeface="Tahoma"/>
              </a:rPr>
              <a:t>(IR)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61788" y="4300537"/>
            <a:ext cx="4837430" cy="654685"/>
            <a:chOff x="5161788" y="4300537"/>
            <a:chExt cx="4837430" cy="654685"/>
          </a:xfrm>
        </p:grpSpPr>
        <p:sp>
          <p:nvSpPr>
            <p:cNvPr id="48" name="object 48"/>
            <p:cNvSpPr/>
            <p:nvPr/>
          </p:nvSpPr>
          <p:spPr>
            <a:xfrm>
              <a:off x="5215128" y="4305300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671822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4671822" y="644651"/>
                  </a:lnTo>
                  <a:lnTo>
                    <a:pt x="4713630" y="636204"/>
                  </a:lnTo>
                  <a:lnTo>
                    <a:pt x="4747783" y="613171"/>
                  </a:lnTo>
                  <a:lnTo>
                    <a:pt x="4770816" y="579018"/>
                  </a:lnTo>
                  <a:lnTo>
                    <a:pt x="4779264" y="537210"/>
                  </a:lnTo>
                  <a:lnTo>
                    <a:pt x="4779264" y="107442"/>
                  </a:lnTo>
                  <a:lnTo>
                    <a:pt x="4770816" y="65633"/>
                  </a:lnTo>
                  <a:lnTo>
                    <a:pt x="4747783" y="31480"/>
                  </a:lnTo>
                  <a:lnTo>
                    <a:pt x="4713630" y="8447"/>
                  </a:lnTo>
                  <a:lnTo>
                    <a:pt x="4671822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5128" y="4305300"/>
              <a:ext cx="4779645" cy="645160"/>
            </a:xfrm>
            <a:custGeom>
              <a:avLst/>
              <a:gdLst/>
              <a:ahLst/>
              <a:cxnLst/>
              <a:rect l="l" t="t" r="r" b="b"/>
              <a:pathLst>
                <a:path w="4779645" h="645160">
                  <a:moveTo>
                    <a:pt x="4779264" y="107442"/>
                  </a:moveTo>
                  <a:lnTo>
                    <a:pt x="4779264" y="537210"/>
                  </a:lnTo>
                  <a:lnTo>
                    <a:pt x="4770816" y="579018"/>
                  </a:lnTo>
                  <a:lnTo>
                    <a:pt x="4747783" y="613171"/>
                  </a:lnTo>
                  <a:lnTo>
                    <a:pt x="4713630" y="636204"/>
                  </a:lnTo>
                  <a:lnTo>
                    <a:pt x="4671822" y="644651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4671822" y="0"/>
                  </a:lnTo>
                  <a:lnTo>
                    <a:pt x="4713630" y="8447"/>
                  </a:lnTo>
                  <a:lnTo>
                    <a:pt x="4747783" y="31480"/>
                  </a:lnTo>
                  <a:lnTo>
                    <a:pt x="4770816" y="65633"/>
                  </a:lnTo>
                  <a:lnTo>
                    <a:pt x="4779264" y="107442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61788" y="4389119"/>
              <a:ext cx="304038" cy="34975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76088" y="4389119"/>
              <a:ext cx="3922014" cy="34975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87028" y="4389119"/>
              <a:ext cx="261378" cy="34975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37320" y="4389119"/>
              <a:ext cx="651509" cy="34975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76088" y="4558284"/>
              <a:ext cx="2722625" cy="34975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248783" y="4429125"/>
            <a:ext cx="429577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0" marR="5080" indent="-114300">
              <a:lnSpc>
                <a:spcPts val="13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Verdana"/>
                <a:cs typeface="Verdana"/>
              </a:rPr>
              <a:t>Employed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temporarily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hold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temporarily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right-</a:t>
            </a:r>
            <a:r>
              <a:rPr sz="1200" spc="-20" dirty="0">
                <a:latin typeface="Verdana"/>
                <a:cs typeface="Verdana"/>
              </a:rPr>
              <a:t>hand </a:t>
            </a:r>
            <a:r>
              <a:rPr sz="1200" spc="-55" dirty="0">
                <a:latin typeface="Verdana"/>
                <a:cs typeface="Verdana"/>
              </a:rPr>
              <a:t>instruction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from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90" dirty="0">
                <a:latin typeface="Verdana"/>
                <a:cs typeface="Verdana"/>
              </a:rPr>
              <a:t>a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word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in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memory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487167" y="4210799"/>
            <a:ext cx="2763520" cy="881380"/>
            <a:chOff x="2487167" y="4210799"/>
            <a:chExt cx="2763520" cy="881380"/>
          </a:xfrm>
        </p:grpSpPr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4210799"/>
              <a:ext cx="2763011" cy="8808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7019" y="4276331"/>
              <a:ext cx="2161032" cy="8062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6791" y="4224527"/>
              <a:ext cx="2688335" cy="80619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65119" y="4288535"/>
              <a:ext cx="2087118" cy="4960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78479" y="4526279"/>
              <a:ext cx="1600962" cy="496062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2991992" y="4351401"/>
            <a:ext cx="1758950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25425" marR="5080" indent="-213360">
              <a:lnSpc>
                <a:spcPts val="1870"/>
              </a:lnSpc>
              <a:spcBef>
                <a:spcPts val="305"/>
              </a:spcBef>
            </a:pP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buffer 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sz="17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(IBR)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161788" y="5146357"/>
            <a:ext cx="4837430" cy="655955"/>
            <a:chOff x="5161788" y="5146357"/>
            <a:chExt cx="4837430" cy="655955"/>
          </a:xfrm>
        </p:grpSpPr>
        <p:sp>
          <p:nvSpPr>
            <p:cNvPr id="64" name="object 64"/>
            <p:cNvSpPr/>
            <p:nvPr/>
          </p:nvSpPr>
          <p:spPr>
            <a:xfrm>
              <a:off x="5215128" y="5151120"/>
              <a:ext cx="4779645" cy="646430"/>
            </a:xfrm>
            <a:custGeom>
              <a:avLst/>
              <a:gdLst/>
              <a:ahLst/>
              <a:cxnLst/>
              <a:rect l="l" t="t" r="r" b="b"/>
              <a:pathLst>
                <a:path w="4779645" h="646429">
                  <a:moveTo>
                    <a:pt x="467156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4671568" y="646175"/>
                  </a:lnTo>
                  <a:lnTo>
                    <a:pt x="4713470" y="637712"/>
                  </a:lnTo>
                  <a:lnTo>
                    <a:pt x="4747704" y="614630"/>
                  </a:lnTo>
                  <a:lnTo>
                    <a:pt x="4770794" y="580398"/>
                  </a:lnTo>
                  <a:lnTo>
                    <a:pt x="4779264" y="538479"/>
                  </a:lnTo>
                  <a:lnTo>
                    <a:pt x="4779264" y="107695"/>
                  </a:lnTo>
                  <a:lnTo>
                    <a:pt x="4770794" y="65793"/>
                  </a:lnTo>
                  <a:lnTo>
                    <a:pt x="4747704" y="31559"/>
                  </a:lnTo>
                  <a:lnTo>
                    <a:pt x="4713470" y="8469"/>
                  </a:lnTo>
                  <a:lnTo>
                    <a:pt x="4671568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15128" y="5151120"/>
              <a:ext cx="4779645" cy="646430"/>
            </a:xfrm>
            <a:custGeom>
              <a:avLst/>
              <a:gdLst/>
              <a:ahLst/>
              <a:cxnLst/>
              <a:rect l="l" t="t" r="r" b="b"/>
              <a:pathLst>
                <a:path w="4779645" h="646429">
                  <a:moveTo>
                    <a:pt x="4779264" y="107695"/>
                  </a:moveTo>
                  <a:lnTo>
                    <a:pt x="4779264" y="538479"/>
                  </a:lnTo>
                  <a:lnTo>
                    <a:pt x="4770794" y="580398"/>
                  </a:lnTo>
                  <a:lnTo>
                    <a:pt x="4747704" y="614630"/>
                  </a:lnTo>
                  <a:lnTo>
                    <a:pt x="4713470" y="637712"/>
                  </a:lnTo>
                  <a:lnTo>
                    <a:pt x="4671568" y="646175"/>
                  </a:lnTo>
                  <a:lnTo>
                    <a:pt x="0" y="646175"/>
                  </a:lnTo>
                  <a:lnTo>
                    <a:pt x="0" y="0"/>
                  </a:lnTo>
                  <a:lnTo>
                    <a:pt x="4671568" y="0"/>
                  </a:lnTo>
                  <a:lnTo>
                    <a:pt x="4713470" y="8469"/>
                  </a:lnTo>
                  <a:lnTo>
                    <a:pt x="4747704" y="31559"/>
                  </a:lnTo>
                  <a:lnTo>
                    <a:pt x="4770794" y="65793"/>
                  </a:lnTo>
                  <a:lnTo>
                    <a:pt x="4779264" y="107695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61788" y="5236464"/>
              <a:ext cx="304038" cy="34975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76088" y="5236464"/>
              <a:ext cx="4200906" cy="3497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76088" y="5405628"/>
              <a:ext cx="1840230" cy="349757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5248783" y="5276469"/>
            <a:ext cx="408622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0" marR="5080" indent="-114300">
              <a:lnSpc>
                <a:spcPts val="13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200" spc="-25" dirty="0">
                <a:latin typeface="Verdana"/>
                <a:cs typeface="Verdana"/>
              </a:rPr>
              <a:t>Contains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address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55" dirty="0">
                <a:latin typeface="Verdana"/>
                <a:cs typeface="Verdana"/>
              </a:rPr>
              <a:t> next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instruction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pair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to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be </a:t>
            </a:r>
            <a:r>
              <a:rPr sz="1200" dirty="0">
                <a:latin typeface="Verdana"/>
                <a:cs typeface="Verdana"/>
              </a:rPr>
              <a:t>fetched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from</a:t>
            </a:r>
            <a:r>
              <a:rPr sz="1200" spc="-10" dirty="0">
                <a:latin typeface="Verdana"/>
                <a:cs typeface="Verdana"/>
              </a:rPr>
              <a:t> memory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487167" y="5058155"/>
            <a:ext cx="2763520" cy="881380"/>
            <a:chOff x="2487167" y="5058155"/>
            <a:chExt cx="2763520" cy="881380"/>
          </a:xfrm>
        </p:grpSpPr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7167" y="5058155"/>
              <a:ext cx="2763011" cy="88088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58795" y="5242559"/>
              <a:ext cx="2639568" cy="56847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26791" y="5071871"/>
              <a:ext cx="2688335" cy="80619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96895" y="5254751"/>
              <a:ext cx="2565654" cy="496062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2723769" y="5317997"/>
            <a:ext cx="2294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counter</a:t>
            </a:r>
            <a:r>
              <a:rPr sz="1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ahoma"/>
                <a:cs typeface="Tahoma"/>
              </a:rPr>
              <a:t>(PC)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161788" y="5993701"/>
            <a:ext cx="4837430" cy="655955"/>
            <a:chOff x="5161788" y="5993701"/>
            <a:chExt cx="4837430" cy="655955"/>
          </a:xfrm>
        </p:grpSpPr>
        <p:sp>
          <p:nvSpPr>
            <p:cNvPr id="77" name="object 77"/>
            <p:cNvSpPr/>
            <p:nvPr/>
          </p:nvSpPr>
          <p:spPr>
            <a:xfrm>
              <a:off x="5215128" y="5998464"/>
              <a:ext cx="4779645" cy="646430"/>
            </a:xfrm>
            <a:custGeom>
              <a:avLst/>
              <a:gdLst/>
              <a:ahLst/>
              <a:cxnLst/>
              <a:rect l="l" t="t" r="r" b="b"/>
              <a:pathLst>
                <a:path w="4779645" h="646429">
                  <a:moveTo>
                    <a:pt x="467156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4671568" y="646176"/>
                  </a:lnTo>
                  <a:lnTo>
                    <a:pt x="4713470" y="637712"/>
                  </a:lnTo>
                  <a:lnTo>
                    <a:pt x="4747704" y="614630"/>
                  </a:lnTo>
                  <a:lnTo>
                    <a:pt x="4770794" y="580398"/>
                  </a:lnTo>
                  <a:lnTo>
                    <a:pt x="4779264" y="538480"/>
                  </a:lnTo>
                  <a:lnTo>
                    <a:pt x="4779264" y="107696"/>
                  </a:lnTo>
                  <a:lnTo>
                    <a:pt x="4770794" y="65777"/>
                  </a:lnTo>
                  <a:lnTo>
                    <a:pt x="4747704" y="31545"/>
                  </a:lnTo>
                  <a:lnTo>
                    <a:pt x="4713470" y="8463"/>
                  </a:lnTo>
                  <a:lnTo>
                    <a:pt x="4671568" y="0"/>
                  </a:lnTo>
                  <a:close/>
                </a:path>
              </a:pathLst>
            </a:custGeom>
            <a:solidFill>
              <a:srgbClr val="E6CE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5128" y="5998464"/>
              <a:ext cx="4779645" cy="646430"/>
            </a:xfrm>
            <a:custGeom>
              <a:avLst/>
              <a:gdLst/>
              <a:ahLst/>
              <a:cxnLst/>
              <a:rect l="l" t="t" r="r" b="b"/>
              <a:pathLst>
                <a:path w="4779645" h="646429">
                  <a:moveTo>
                    <a:pt x="4779264" y="107696"/>
                  </a:moveTo>
                  <a:lnTo>
                    <a:pt x="4779264" y="538480"/>
                  </a:lnTo>
                  <a:lnTo>
                    <a:pt x="4770794" y="580398"/>
                  </a:lnTo>
                  <a:lnTo>
                    <a:pt x="4747704" y="614630"/>
                  </a:lnTo>
                  <a:lnTo>
                    <a:pt x="4713470" y="637712"/>
                  </a:lnTo>
                  <a:lnTo>
                    <a:pt x="4671568" y="646176"/>
                  </a:lnTo>
                  <a:lnTo>
                    <a:pt x="0" y="646176"/>
                  </a:lnTo>
                  <a:lnTo>
                    <a:pt x="0" y="0"/>
                  </a:lnTo>
                  <a:lnTo>
                    <a:pt x="4671568" y="0"/>
                  </a:lnTo>
                  <a:lnTo>
                    <a:pt x="4713470" y="8463"/>
                  </a:lnTo>
                  <a:lnTo>
                    <a:pt x="4747704" y="31545"/>
                  </a:lnTo>
                  <a:lnTo>
                    <a:pt x="4770794" y="65777"/>
                  </a:lnTo>
                  <a:lnTo>
                    <a:pt x="4779264" y="107696"/>
                  </a:lnTo>
                  <a:close/>
                </a:path>
              </a:pathLst>
            </a:custGeom>
            <a:ln w="9525">
              <a:solidFill>
                <a:srgbClr val="DE6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61788" y="5998464"/>
              <a:ext cx="304038" cy="35126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76088" y="5998464"/>
              <a:ext cx="3617214" cy="35126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82228" y="5998464"/>
              <a:ext cx="842009" cy="35126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276088" y="6167628"/>
              <a:ext cx="4031741" cy="35126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5248783" y="6039713"/>
            <a:ext cx="4135754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0" marR="5080" indent="-114300">
              <a:lnSpc>
                <a:spcPts val="13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Verdana"/>
                <a:cs typeface="Verdana"/>
              </a:rPr>
              <a:t>Hold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operands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results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ALU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operations.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The </a:t>
            </a:r>
            <a:r>
              <a:rPr sz="1200" spc="-20" dirty="0">
                <a:latin typeface="Verdana"/>
                <a:cs typeface="Verdana"/>
              </a:rPr>
              <a:t>most </a:t>
            </a:r>
            <a:r>
              <a:rPr sz="1200" spc="-35" dirty="0">
                <a:latin typeface="Verdana"/>
                <a:cs typeface="Verdana"/>
              </a:rPr>
              <a:t>significant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10" dirty="0">
                <a:latin typeface="Verdana"/>
                <a:cs typeface="Verdana"/>
              </a:rPr>
              <a:t>40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bits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are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stored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65" dirty="0">
                <a:latin typeface="Verdana"/>
                <a:cs typeface="Verdana"/>
              </a:rPr>
              <a:t>in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95" dirty="0">
                <a:latin typeface="Verdana"/>
                <a:cs typeface="Verdana"/>
              </a:rPr>
              <a:t>AC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the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least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4" name="object 8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276088" y="6335267"/>
            <a:ext cx="1719834" cy="351269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5363083" y="6376212"/>
            <a:ext cx="15341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significant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in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the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70" dirty="0">
                <a:latin typeface="Verdana"/>
                <a:cs typeface="Verdana"/>
              </a:rPr>
              <a:t>MQ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455164" y="5903976"/>
            <a:ext cx="2863850" cy="882650"/>
            <a:chOff x="2455164" y="5903976"/>
            <a:chExt cx="2863850" cy="882650"/>
          </a:xfrm>
        </p:grpSpPr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87168" y="5903976"/>
              <a:ext cx="2763011" cy="88239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55164" y="5971035"/>
              <a:ext cx="2863595" cy="80620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26792" y="5917692"/>
              <a:ext cx="2688335" cy="80772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34412" y="5983224"/>
              <a:ext cx="2748534" cy="49606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93264" y="6220968"/>
              <a:ext cx="2771393" cy="496062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2620136" y="6046419"/>
            <a:ext cx="2501265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40640">
              <a:lnSpc>
                <a:spcPts val="1870"/>
              </a:lnSpc>
              <a:spcBef>
                <a:spcPts val="305"/>
              </a:spcBef>
            </a:pP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Accumulator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(AC)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multiplier</a:t>
            </a:r>
            <a:r>
              <a:rPr sz="17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quotient</a:t>
            </a:r>
            <a:r>
              <a:rPr sz="17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Tahoma"/>
                <a:cs typeface="Tahoma"/>
              </a:rPr>
              <a:t>(MQ)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-1"/>
            <a:ext cx="11353800" cy="6743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8991" y="766376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102806" y="767911"/>
                  </a:lnTo>
                  <a:lnTo>
                    <a:pt x="145093" y="767911"/>
                  </a:lnTo>
                  <a:lnTo>
                    <a:pt x="229009" y="766376"/>
                  </a:lnTo>
                  <a:lnTo>
                    <a:pt x="346764" y="762156"/>
                  </a:lnTo>
                  <a:lnTo>
                    <a:pt x="571566" y="749671"/>
                  </a:lnTo>
                  <a:lnTo>
                    <a:pt x="934431" y="722221"/>
                  </a:lnTo>
                  <a:lnTo>
                    <a:pt x="1575466" y="660907"/>
                  </a:lnTo>
                  <a:lnTo>
                    <a:pt x="2295940" y="578375"/>
                  </a:lnTo>
                  <a:lnTo>
                    <a:pt x="2845201" y="505624"/>
                  </a:lnTo>
                  <a:lnTo>
                    <a:pt x="3127267" y="463386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7876" y="0"/>
              <a:ext cx="685800" cy="760730"/>
            </a:xfrm>
            <a:custGeom>
              <a:avLst/>
              <a:gdLst/>
              <a:ahLst/>
              <a:cxnLst/>
              <a:rect l="l" t="t" r="r" b="b"/>
              <a:pathLst>
                <a:path w="685800" h="760730">
                  <a:moveTo>
                    <a:pt x="685800" y="755878"/>
                  </a:moveTo>
                  <a:lnTo>
                    <a:pt x="0" y="755878"/>
                  </a:lnTo>
                  <a:lnTo>
                    <a:pt x="0" y="760704"/>
                  </a:lnTo>
                  <a:lnTo>
                    <a:pt x="685800" y="760704"/>
                  </a:lnTo>
                  <a:lnTo>
                    <a:pt x="685800" y="755878"/>
                  </a:lnTo>
                  <a:close/>
                </a:path>
                <a:path w="685800" h="760730">
                  <a:moveTo>
                    <a:pt x="685800" y="0"/>
                  </a:moveTo>
                  <a:lnTo>
                    <a:pt x="0" y="0"/>
                  </a:lnTo>
                  <a:lnTo>
                    <a:pt x="0" y="472262"/>
                  </a:lnTo>
                  <a:lnTo>
                    <a:pt x="685800" y="47226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3876" y="472261"/>
              <a:ext cx="1718945" cy="283845"/>
            </a:xfrm>
            <a:custGeom>
              <a:avLst/>
              <a:gdLst/>
              <a:ahLst/>
              <a:cxnLst/>
              <a:rect l="l" t="t" r="r" b="b"/>
              <a:pathLst>
                <a:path w="1718945" h="283845">
                  <a:moveTo>
                    <a:pt x="1718716" y="0"/>
                  </a:moveTo>
                  <a:lnTo>
                    <a:pt x="0" y="0"/>
                  </a:lnTo>
                  <a:lnTo>
                    <a:pt x="0" y="277456"/>
                  </a:lnTo>
                  <a:lnTo>
                    <a:pt x="86042" y="277456"/>
                  </a:lnTo>
                  <a:lnTo>
                    <a:pt x="86042" y="283616"/>
                  </a:lnTo>
                  <a:lnTo>
                    <a:pt x="1614627" y="283616"/>
                  </a:lnTo>
                  <a:lnTo>
                    <a:pt x="1614627" y="277456"/>
                  </a:lnTo>
                  <a:lnTo>
                    <a:pt x="1718716" y="277456"/>
                  </a:lnTo>
                  <a:lnTo>
                    <a:pt x="171871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0473" y="944625"/>
            <a:ext cx="2683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20" dirty="0">
                <a:solidFill>
                  <a:srgbClr val="F4E7EC"/>
                </a:solidFill>
                <a:latin typeface="Verdana"/>
                <a:cs typeface="Verdana"/>
              </a:rPr>
              <a:t>IAS</a:t>
            </a:r>
            <a:r>
              <a:rPr sz="2800" spc="-155" dirty="0">
                <a:solidFill>
                  <a:srgbClr val="F4E7EC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F4E7EC"/>
                </a:solidFill>
                <a:latin typeface="Verdana"/>
                <a:cs typeface="Verdana"/>
              </a:rPr>
              <a:t>Instruction</a:t>
            </a:r>
            <a:r>
              <a:rPr sz="2400" spc="-170" dirty="0">
                <a:solidFill>
                  <a:srgbClr val="F4E7EC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4E7EC"/>
                </a:solidFill>
                <a:latin typeface="Verdana"/>
                <a:cs typeface="Verdana"/>
              </a:rPr>
              <a:t>Set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6822" y="573677"/>
            <a:ext cx="140017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75" dirty="0">
                <a:latin typeface="Times New Roman"/>
                <a:cs typeface="Times New Roman"/>
              </a:rPr>
              <a:t>Instruction</a:t>
            </a:r>
            <a:r>
              <a:rPr sz="850" b="1" spc="200" dirty="0">
                <a:latin typeface="Times New Roman"/>
                <a:cs typeface="Times New Roman"/>
              </a:rPr>
              <a:t> </a:t>
            </a:r>
            <a:r>
              <a:rPr sz="850" b="1" spc="330" dirty="0">
                <a:latin typeface="Times New Roman"/>
                <a:cs typeface="Times New Roman"/>
              </a:rPr>
              <a:t>Type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02593" y="472261"/>
            <a:ext cx="1110615" cy="283845"/>
          </a:xfrm>
          <a:custGeom>
            <a:avLst/>
            <a:gdLst/>
            <a:ahLst/>
            <a:cxnLst/>
            <a:rect l="l" t="t" r="r" b="b"/>
            <a:pathLst>
              <a:path w="1110614" h="283845">
                <a:moveTo>
                  <a:pt x="1110373" y="0"/>
                </a:moveTo>
                <a:lnTo>
                  <a:pt x="0" y="0"/>
                </a:lnTo>
                <a:lnTo>
                  <a:pt x="0" y="277456"/>
                </a:lnTo>
                <a:lnTo>
                  <a:pt x="85610" y="277456"/>
                </a:lnTo>
                <a:lnTo>
                  <a:pt x="85610" y="283616"/>
                </a:lnTo>
                <a:lnTo>
                  <a:pt x="1006398" y="283616"/>
                </a:lnTo>
                <a:lnTo>
                  <a:pt x="1006398" y="277456"/>
                </a:lnTo>
                <a:lnTo>
                  <a:pt x="1110373" y="277456"/>
                </a:lnTo>
                <a:lnTo>
                  <a:pt x="111037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5250" y="573677"/>
            <a:ext cx="65024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340" dirty="0">
                <a:latin typeface="Times New Roman"/>
                <a:cs typeface="Times New Roman"/>
              </a:rPr>
              <a:t>Opcode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12966" y="472261"/>
            <a:ext cx="1787525" cy="283845"/>
          </a:xfrm>
          <a:custGeom>
            <a:avLst/>
            <a:gdLst/>
            <a:ahLst/>
            <a:cxnLst/>
            <a:rect l="l" t="t" r="r" b="b"/>
            <a:pathLst>
              <a:path w="1787525" h="283845">
                <a:moveTo>
                  <a:pt x="1787144" y="0"/>
                </a:moveTo>
                <a:lnTo>
                  <a:pt x="0" y="0"/>
                </a:lnTo>
                <a:lnTo>
                  <a:pt x="0" y="277456"/>
                </a:lnTo>
                <a:lnTo>
                  <a:pt x="87007" y="277456"/>
                </a:lnTo>
                <a:lnTo>
                  <a:pt x="87007" y="283616"/>
                </a:lnTo>
                <a:lnTo>
                  <a:pt x="1701533" y="283616"/>
                </a:lnTo>
                <a:lnTo>
                  <a:pt x="1701533" y="277456"/>
                </a:lnTo>
                <a:lnTo>
                  <a:pt x="1787144" y="277456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72198" y="450396"/>
            <a:ext cx="1265555" cy="2838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44475">
              <a:lnSpc>
                <a:spcPts val="969"/>
              </a:lnSpc>
              <a:spcBef>
                <a:spcPts val="210"/>
              </a:spcBef>
            </a:pPr>
            <a:r>
              <a:rPr sz="850" b="1" spc="300" dirty="0">
                <a:latin typeface="Times New Roman"/>
                <a:cs typeface="Times New Roman"/>
              </a:rPr>
              <a:t>Symbolic </a:t>
            </a:r>
            <a:r>
              <a:rPr sz="850" b="1" spc="285" dirty="0">
                <a:latin typeface="Times New Roman"/>
                <a:cs typeface="Times New Roman"/>
              </a:rPr>
              <a:t>Representation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00111" y="472261"/>
            <a:ext cx="3663950" cy="283845"/>
          </a:xfrm>
          <a:custGeom>
            <a:avLst/>
            <a:gdLst/>
            <a:ahLst/>
            <a:cxnLst/>
            <a:rect l="l" t="t" r="r" b="b"/>
            <a:pathLst>
              <a:path w="3663950" h="283845">
                <a:moveTo>
                  <a:pt x="3663543" y="0"/>
                </a:moveTo>
                <a:lnTo>
                  <a:pt x="0" y="0"/>
                </a:lnTo>
                <a:lnTo>
                  <a:pt x="0" y="277456"/>
                </a:lnTo>
                <a:lnTo>
                  <a:pt x="87350" y="277456"/>
                </a:lnTo>
                <a:lnTo>
                  <a:pt x="87350" y="283616"/>
                </a:lnTo>
                <a:lnTo>
                  <a:pt x="3576548" y="283616"/>
                </a:lnTo>
                <a:lnTo>
                  <a:pt x="3576548" y="277456"/>
                </a:lnTo>
                <a:lnTo>
                  <a:pt x="3663543" y="277456"/>
                </a:lnTo>
                <a:lnTo>
                  <a:pt x="366354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45286" y="573677"/>
            <a:ext cx="96837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275" dirty="0">
                <a:latin typeface="Times New Roman"/>
                <a:cs typeface="Times New Roman"/>
              </a:rPr>
              <a:t>Description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67099" y="466340"/>
            <a:ext cx="8296909" cy="1866900"/>
            <a:chOff x="3467099" y="466340"/>
            <a:chExt cx="8296909" cy="1866900"/>
          </a:xfrm>
        </p:grpSpPr>
        <p:sp>
          <p:nvSpPr>
            <p:cNvPr id="22" name="object 22"/>
            <p:cNvSpPr/>
            <p:nvPr/>
          </p:nvSpPr>
          <p:spPr>
            <a:xfrm>
              <a:off x="3467087" y="466343"/>
              <a:ext cx="8296909" cy="283845"/>
            </a:xfrm>
            <a:custGeom>
              <a:avLst/>
              <a:gdLst/>
              <a:ahLst/>
              <a:cxnLst/>
              <a:rect l="l" t="t" r="r" b="b"/>
              <a:pathLst>
                <a:path w="8296909" h="283845">
                  <a:moveTo>
                    <a:pt x="8296745" y="0"/>
                  </a:moveTo>
                  <a:lnTo>
                    <a:pt x="8296745" y="0"/>
                  </a:lnTo>
                  <a:lnTo>
                    <a:pt x="0" y="0"/>
                  </a:lnTo>
                  <a:lnTo>
                    <a:pt x="0" y="5918"/>
                  </a:lnTo>
                  <a:lnTo>
                    <a:pt x="0" y="283375"/>
                  </a:lnTo>
                  <a:lnTo>
                    <a:pt x="16789" y="283375"/>
                  </a:lnTo>
                  <a:lnTo>
                    <a:pt x="16789" y="5918"/>
                  </a:lnTo>
                  <a:lnTo>
                    <a:pt x="1735505" y="5918"/>
                  </a:lnTo>
                  <a:lnTo>
                    <a:pt x="8296745" y="5918"/>
                  </a:lnTo>
                  <a:lnTo>
                    <a:pt x="8296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3878" y="760694"/>
              <a:ext cx="1718945" cy="1572895"/>
            </a:xfrm>
            <a:custGeom>
              <a:avLst/>
              <a:gdLst/>
              <a:ahLst/>
              <a:cxnLst/>
              <a:rect l="l" t="t" r="r" b="b"/>
              <a:pathLst>
                <a:path w="1718945" h="1572895">
                  <a:moveTo>
                    <a:pt x="1718720" y="0"/>
                  </a:moveTo>
                  <a:lnTo>
                    <a:pt x="0" y="0"/>
                  </a:lnTo>
                  <a:lnTo>
                    <a:pt x="0" y="1572468"/>
                  </a:lnTo>
                  <a:lnTo>
                    <a:pt x="1718720" y="1572468"/>
                  </a:lnTo>
                  <a:lnTo>
                    <a:pt x="17187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58514" y="1447007"/>
            <a:ext cx="1017269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05" dirty="0">
                <a:latin typeface="Times New Roman"/>
                <a:cs typeface="Times New Roman"/>
              </a:rPr>
              <a:t>Data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transfer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02598" y="760694"/>
            <a:ext cx="1110615" cy="277495"/>
          </a:xfrm>
          <a:custGeom>
            <a:avLst/>
            <a:gdLst/>
            <a:ahLst/>
            <a:cxnLst/>
            <a:rect l="l" t="t" r="r" b="b"/>
            <a:pathLst>
              <a:path w="1110614" h="277494">
                <a:moveTo>
                  <a:pt x="1110379" y="0"/>
                </a:moveTo>
                <a:lnTo>
                  <a:pt x="0" y="0"/>
                </a:lnTo>
                <a:lnTo>
                  <a:pt x="0" y="277458"/>
                </a:lnTo>
                <a:lnTo>
                  <a:pt x="1110379" y="277458"/>
                </a:lnTo>
                <a:lnTo>
                  <a:pt x="111037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76899" y="737811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00001010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12978" y="760694"/>
            <a:ext cx="1787525" cy="277495"/>
          </a:xfrm>
          <a:custGeom>
            <a:avLst/>
            <a:gdLst/>
            <a:ahLst/>
            <a:cxnLst/>
            <a:rect l="l" t="t" r="r" b="b"/>
            <a:pathLst>
              <a:path w="1787525" h="277494">
                <a:moveTo>
                  <a:pt x="1787144" y="0"/>
                </a:moveTo>
                <a:lnTo>
                  <a:pt x="0" y="0"/>
                </a:lnTo>
                <a:lnTo>
                  <a:pt x="0" y="277458"/>
                </a:lnTo>
                <a:lnTo>
                  <a:pt x="1787144" y="277458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87278" y="737811"/>
            <a:ext cx="91186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50" dirty="0">
                <a:latin typeface="Times New Roman"/>
                <a:cs typeface="Times New Roman"/>
              </a:rPr>
              <a:t>LOAD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495" dirty="0">
                <a:latin typeface="Times New Roman"/>
                <a:cs typeface="Times New Roman"/>
              </a:rPr>
              <a:t>MQ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67099" y="749710"/>
            <a:ext cx="8296909" cy="566420"/>
            <a:chOff x="3467099" y="749710"/>
            <a:chExt cx="8296909" cy="566420"/>
          </a:xfrm>
        </p:grpSpPr>
        <p:sp>
          <p:nvSpPr>
            <p:cNvPr id="30" name="object 30"/>
            <p:cNvSpPr/>
            <p:nvPr/>
          </p:nvSpPr>
          <p:spPr>
            <a:xfrm>
              <a:off x="8100123" y="760694"/>
              <a:ext cx="3663950" cy="277495"/>
            </a:xfrm>
            <a:custGeom>
              <a:avLst/>
              <a:gdLst/>
              <a:ahLst/>
              <a:cxnLst/>
              <a:rect l="l" t="t" r="r" b="b"/>
              <a:pathLst>
                <a:path w="3663950" h="277494">
                  <a:moveTo>
                    <a:pt x="3663542" y="0"/>
                  </a:moveTo>
                  <a:lnTo>
                    <a:pt x="0" y="0"/>
                  </a:lnTo>
                  <a:lnTo>
                    <a:pt x="0" y="277458"/>
                  </a:lnTo>
                  <a:lnTo>
                    <a:pt x="3663542" y="277458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7087" y="749718"/>
              <a:ext cx="8296909" cy="288925"/>
            </a:xfrm>
            <a:custGeom>
              <a:avLst/>
              <a:gdLst/>
              <a:ahLst/>
              <a:cxnLst/>
              <a:rect l="l" t="t" r="r" b="b"/>
              <a:pathLst>
                <a:path w="8296909" h="288925">
                  <a:moveTo>
                    <a:pt x="8296745" y="0"/>
                  </a:moveTo>
                  <a:lnTo>
                    <a:pt x="8296745" y="0"/>
                  </a:lnTo>
                  <a:lnTo>
                    <a:pt x="0" y="0"/>
                  </a:lnTo>
                  <a:lnTo>
                    <a:pt x="0" y="10985"/>
                  </a:lnTo>
                  <a:lnTo>
                    <a:pt x="0" y="288442"/>
                  </a:lnTo>
                  <a:lnTo>
                    <a:pt x="16789" y="288442"/>
                  </a:lnTo>
                  <a:lnTo>
                    <a:pt x="16789" y="10985"/>
                  </a:lnTo>
                  <a:lnTo>
                    <a:pt x="1735505" y="10985"/>
                  </a:lnTo>
                  <a:lnTo>
                    <a:pt x="8296745" y="10985"/>
                  </a:lnTo>
                  <a:lnTo>
                    <a:pt x="82967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02598" y="1038152"/>
              <a:ext cx="1110615" cy="278130"/>
            </a:xfrm>
            <a:custGeom>
              <a:avLst/>
              <a:gdLst/>
              <a:ahLst/>
              <a:cxnLst/>
              <a:rect l="l" t="t" r="r" b="b"/>
              <a:pathLst>
                <a:path w="1110614" h="278130">
                  <a:moveTo>
                    <a:pt x="1110379" y="0"/>
                  </a:moveTo>
                  <a:lnTo>
                    <a:pt x="0" y="0"/>
                  </a:lnTo>
                  <a:lnTo>
                    <a:pt x="0" y="277560"/>
                  </a:lnTo>
                  <a:lnTo>
                    <a:pt x="1110379" y="277560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276899" y="1015269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00001001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12978" y="1038152"/>
            <a:ext cx="1787525" cy="278130"/>
          </a:xfrm>
          <a:custGeom>
            <a:avLst/>
            <a:gdLst/>
            <a:ahLst/>
            <a:cxnLst/>
            <a:rect l="l" t="t" r="r" b="b"/>
            <a:pathLst>
              <a:path w="1787525" h="278130">
                <a:moveTo>
                  <a:pt x="1787144" y="0"/>
                </a:moveTo>
                <a:lnTo>
                  <a:pt x="0" y="0"/>
                </a:lnTo>
                <a:lnTo>
                  <a:pt x="0" y="277560"/>
                </a:lnTo>
                <a:lnTo>
                  <a:pt x="1787144" y="277560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87278" y="1015269"/>
            <a:ext cx="139382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50" dirty="0">
                <a:latin typeface="Times New Roman"/>
                <a:cs typeface="Times New Roman"/>
              </a:rPr>
              <a:t>LOAD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70" dirty="0">
                <a:latin typeface="Times New Roman"/>
                <a:cs typeface="Times New Roman"/>
              </a:rPr>
              <a:t>MQ,M(X)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67099" y="1038152"/>
            <a:ext cx="8296909" cy="565150"/>
            <a:chOff x="3467099" y="1038152"/>
            <a:chExt cx="8296909" cy="565150"/>
          </a:xfrm>
        </p:grpSpPr>
        <p:sp>
          <p:nvSpPr>
            <p:cNvPr id="37" name="object 37"/>
            <p:cNvSpPr/>
            <p:nvPr/>
          </p:nvSpPr>
          <p:spPr>
            <a:xfrm>
              <a:off x="8100123" y="1038152"/>
              <a:ext cx="3663950" cy="278130"/>
            </a:xfrm>
            <a:custGeom>
              <a:avLst/>
              <a:gdLst/>
              <a:ahLst/>
              <a:cxnLst/>
              <a:rect l="l" t="t" r="r" b="b"/>
              <a:pathLst>
                <a:path w="3663950" h="278130">
                  <a:moveTo>
                    <a:pt x="3663542" y="0"/>
                  </a:moveTo>
                  <a:lnTo>
                    <a:pt x="0" y="0"/>
                  </a:lnTo>
                  <a:lnTo>
                    <a:pt x="0" y="277560"/>
                  </a:lnTo>
                  <a:lnTo>
                    <a:pt x="3663542" y="277560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67087" y="1038161"/>
              <a:ext cx="17145" cy="278130"/>
            </a:xfrm>
            <a:custGeom>
              <a:avLst/>
              <a:gdLst/>
              <a:ahLst/>
              <a:cxnLst/>
              <a:rect l="l" t="t" r="r" b="b"/>
              <a:pathLst>
                <a:path w="17145" h="278130">
                  <a:moveTo>
                    <a:pt x="16789" y="0"/>
                  </a:moveTo>
                  <a:lnTo>
                    <a:pt x="0" y="0"/>
                  </a:lnTo>
                  <a:lnTo>
                    <a:pt x="0" y="277558"/>
                  </a:lnTo>
                  <a:lnTo>
                    <a:pt x="16789" y="277558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02598" y="1315713"/>
              <a:ext cx="1110615" cy="287655"/>
            </a:xfrm>
            <a:custGeom>
              <a:avLst/>
              <a:gdLst/>
              <a:ahLst/>
              <a:cxnLst/>
              <a:rect l="l" t="t" r="r" b="b"/>
              <a:pathLst>
                <a:path w="1110614" h="287655">
                  <a:moveTo>
                    <a:pt x="1110379" y="0"/>
                  </a:moveTo>
                  <a:lnTo>
                    <a:pt x="0" y="0"/>
                  </a:lnTo>
                  <a:lnTo>
                    <a:pt x="0" y="287415"/>
                  </a:lnTo>
                  <a:lnTo>
                    <a:pt x="1110379" y="287415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76899" y="1292830"/>
            <a:ext cx="78740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00100001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12978" y="1315713"/>
            <a:ext cx="1787525" cy="287655"/>
          </a:xfrm>
          <a:custGeom>
            <a:avLst/>
            <a:gdLst/>
            <a:ahLst/>
            <a:cxnLst/>
            <a:rect l="l" t="t" r="r" b="b"/>
            <a:pathLst>
              <a:path w="1787525" h="287655">
                <a:moveTo>
                  <a:pt x="1787144" y="0"/>
                </a:moveTo>
                <a:lnTo>
                  <a:pt x="0" y="0"/>
                </a:lnTo>
                <a:lnTo>
                  <a:pt x="0" y="287415"/>
                </a:lnTo>
                <a:lnTo>
                  <a:pt x="1787144" y="287415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87278" y="1292830"/>
            <a:ext cx="99568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09" dirty="0">
                <a:latin typeface="Times New Roman"/>
                <a:cs typeface="Times New Roman"/>
              </a:rPr>
              <a:t>STOR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67099" y="1315712"/>
            <a:ext cx="8296909" cy="873760"/>
            <a:chOff x="3467099" y="1315712"/>
            <a:chExt cx="8296909" cy="873760"/>
          </a:xfrm>
        </p:grpSpPr>
        <p:sp>
          <p:nvSpPr>
            <p:cNvPr id="44" name="object 44"/>
            <p:cNvSpPr/>
            <p:nvPr/>
          </p:nvSpPr>
          <p:spPr>
            <a:xfrm>
              <a:off x="8100123" y="1315713"/>
              <a:ext cx="3663950" cy="287655"/>
            </a:xfrm>
            <a:custGeom>
              <a:avLst/>
              <a:gdLst/>
              <a:ahLst/>
              <a:cxnLst/>
              <a:rect l="l" t="t" r="r" b="b"/>
              <a:pathLst>
                <a:path w="3663950" h="287655">
                  <a:moveTo>
                    <a:pt x="3663542" y="0"/>
                  </a:moveTo>
                  <a:lnTo>
                    <a:pt x="0" y="0"/>
                  </a:lnTo>
                  <a:lnTo>
                    <a:pt x="0" y="287415"/>
                  </a:lnTo>
                  <a:lnTo>
                    <a:pt x="3663542" y="287415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67087" y="1315719"/>
              <a:ext cx="17145" cy="287655"/>
            </a:xfrm>
            <a:custGeom>
              <a:avLst/>
              <a:gdLst/>
              <a:ahLst/>
              <a:cxnLst/>
              <a:rect l="l" t="t" r="r" b="b"/>
              <a:pathLst>
                <a:path w="17145" h="287655">
                  <a:moveTo>
                    <a:pt x="16789" y="0"/>
                  </a:moveTo>
                  <a:lnTo>
                    <a:pt x="0" y="0"/>
                  </a:lnTo>
                  <a:lnTo>
                    <a:pt x="0" y="287413"/>
                  </a:lnTo>
                  <a:lnTo>
                    <a:pt x="16789" y="287413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02593" y="1603133"/>
              <a:ext cx="6561455" cy="154305"/>
            </a:xfrm>
            <a:custGeom>
              <a:avLst/>
              <a:gdLst/>
              <a:ahLst/>
              <a:cxnLst/>
              <a:rect l="l" t="t" r="r" b="b"/>
              <a:pathLst>
                <a:path w="6561455" h="154305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54178"/>
                  </a:lnTo>
                  <a:lnTo>
                    <a:pt x="1110373" y="154178"/>
                  </a:lnTo>
                  <a:lnTo>
                    <a:pt x="2897517" y="154178"/>
                  </a:lnTo>
                  <a:lnTo>
                    <a:pt x="6561061" y="154178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67087" y="1603133"/>
              <a:ext cx="17145" cy="154305"/>
            </a:xfrm>
            <a:custGeom>
              <a:avLst/>
              <a:gdLst/>
              <a:ahLst/>
              <a:cxnLst/>
              <a:rect l="l" t="t" r="r" b="b"/>
              <a:pathLst>
                <a:path w="17145" h="154305">
                  <a:moveTo>
                    <a:pt x="16789" y="0"/>
                  </a:moveTo>
                  <a:lnTo>
                    <a:pt x="0" y="0"/>
                  </a:lnTo>
                  <a:lnTo>
                    <a:pt x="0" y="154178"/>
                  </a:lnTo>
                  <a:lnTo>
                    <a:pt x="16789" y="154178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02593" y="1757311"/>
              <a:ext cx="6561455" cy="144780"/>
            </a:xfrm>
            <a:custGeom>
              <a:avLst/>
              <a:gdLst/>
              <a:ahLst/>
              <a:cxnLst/>
              <a:rect l="l" t="t" r="r" b="b"/>
              <a:pathLst>
                <a:path w="6561455" h="144780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44221"/>
                  </a:lnTo>
                  <a:lnTo>
                    <a:pt x="1110373" y="144221"/>
                  </a:lnTo>
                  <a:lnTo>
                    <a:pt x="2897517" y="144221"/>
                  </a:lnTo>
                  <a:lnTo>
                    <a:pt x="6561061" y="144221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67087" y="1757311"/>
              <a:ext cx="17145" cy="144780"/>
            </a:xfrm>
            <a:custGeom>
              <a:avLst/>
              <a:gdLst/>
              <a:ahLst/>
              <a:cxnLst/>
              <a:rect l="l" t="t" r="r" b="b"/>
              <a:pathLst>
                <a:path w="17145" h="144780">
                  <a:moveTo>
                    <a:pt x="16789" y="0"/>
                  </a:moveTo>
                  <a:lnTo>
                    <a:pt x="0" y="0"/>
                  </a:lnTo>
                  <a:lnTo>
                    <a:pt x="0" y="144221"/>
                  </a:lnTo>
                  <a:lnTo>
                    <a:pt x="16789" y="144221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02598" y="1901526"/>
              <a:ext cx="1110615" cy="287655"/>
            </a:xfrm>
            <a:custGeom>
              <a:avLst/>
              <a:gdLst/>
              <a:ahLst/>
              <a:cxnLst/>
              <a:rect l="l" t="t" r="r" b="b"/>
              <a:pathLst>
                <a:path w="1110614" h="287655">
                  <a:moveTo>
                    <a:pt x="1110379" y="0"/>
                  </a:moveTo>
                  <a:lnTo>
                    <a:pt x="0" y="0"/>
                  </a:lnTo>
                  <a:lnTo>
                    <a:pt x="0" y="287415"/>
                  </a:lnTo>
                  <a:lnTo>
                    <a:pt x="1110379" y="287415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276899" y="1562244"/>
            <a:ext cx="786130" cy="4775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50" spc="310" dirty="0">
                <a:latin typeface="Times New Roman"/>
                <a:cs typeface="Times New Roman"/>
              </a:rPr>
              <a:t>00000001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spc="310" dirty="0">
                <a:latin typeface="Times New Roman"/>
                <a:cs typeface="Times New Roman"/>
              </a:rPr>
              <a:t>00000010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310" dirty="0">
                <a:latin typeface="Times New Roman"/>
                <a:cs typeface="Times New Roman"/>
              </a:rPr>
              <a:t>00000011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12978" y="1901526"/>
            <a:ext cx="1787525" cy="287655"/>
          </a:xfrm>
          <a:custGeom>
            <a:avLst/>
            <a:gdLst/>
            <a:ahLst/>
            <a:cxnLst/>
            <a:rect l="l" t="t" r="r" b="b"/>
            <a:pathLst>
              <a:path w="1787525" h="287655">
                <a:moveTo>
                  <a:pt x="1787144" y="0"/>
                </a:moveTo>
                <a:lnTo>
                  <a:pt x="0" y="0"/>
                </a:lnTo>
                <a:lnTo>
                  <a:pt x="0" y="287415"/>
                </a:lnTo>
                <a:lnTo>
                  <a:pt x="1787144" y="287415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387278" y="1562244"/>
            <a:ext cx="1133475" cy="4775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35"/>
              </a:spcBef>
            </a:pPr>
            <a:r>
              <a:rPr sz="850" spc="450" dirty="0">
                <a:latin typeface="Times New Roman"/>
                <a:cs typeface="Times New Roman"/>
              </a:rPr>
              <a:t>LOAD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 </a:t>
            </a:r>
            <a:r>
              <a:rPr sz="850" spc="445" dirty="0">
                <a:latin typeface="Times New Roman"/>
                <a:cs typeface="Times New Roman"/>
              </a:rPr>
              <a:t>LOAD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335" dirty="0">
                <a:latin typeface="Times New Roman"/>
                <a:cs typeface="Times New Roman"/>
              </a:rPr>
              <a:t>–M(X) </a:t>
            </a:r>
            <a:r>
              <a:rPr sz="850" spc="450" dirty="0">
                <a:latin typeface="Times New Roman"/>
                <a:cs typeface="Times New Roman"/>
              </a:rPr>
              <a:t>LOAD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|M(X)|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67099" y="1901526"/>
            <a:ext cx="8296909" cy="431800"/>
            <a:chOff x="3467099" y="1901526"/>
            <a:chExt cx="8296909" cy="431800"/>
          </a:xfrm>
        </p:grpSpPr>
        <p:sp>
          <p:nvSpPr>
            <p:cNvPr id="55" name="object 55"/>
            <p:cNvSpPr/>
            <p:nvPr/>
          </p:nvSpPr>
          <p:spPr>
            <a:xfrm>
              <a:off x="8100123" y="1901526"/>
              <a:ext cx="3663950" cy="287655"/>
            </a:xfrm>
            <a:custGeom>
              <a:avLst/>
              <a:gdLst/>
              <a:ahLst/>
              <a:cxnLst/>
              <a:rect l="l" t="t" r="r" b="b"/>
              <a:pathLst>
                <a:path w="3663950" h="287655">
                  <a:moveTo>
                    <a:pt x="3663542" y="0"/>
                  </a:moveTo>
                  <a:lnTo>
                    <a:pt x="0" y="0"/>
                  </a:lnTo>
                  <a:lnTo>
                    <a:pt x="0" y="287415"/>
                  </a:lnTo>
                  <a:lnTo>
                    <a:pt x="3663542" y="287415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67087" y="1901532"/>
              <a:ext cx="17145" cy="287655"/>
            </a:xfrm>
            <a:custGeom>
              <a:avLst/>
              <a:gdLst/>
              <a:ahLst/>
              <a:cxnLst/>
              <a:rect l="l" t="t" r="r" b="b"/>
              <a:pathLst>
                <a:path w="17145" h="287655">
                  <a:moveTo>
                    <a:pt x="16789" y="0"/>
                  </a:moveTo>
                  <a:lnTo>
                    <a:pt x="0" y="0"/>
                  </a:lnTo>
                  <a:lnTo>
                    <a:pt x="0" y="287413"/>
                  </a:lnTo>
                  <a:lnTo>
                    <a:pt x="16789" y="287413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02598" y="2188941"/>
              <a:ext cx="1110615" cy="144780"/>
            </a:xfrm>
            <a:custGeom>
              <a:avLst/>
              <a:gdLst/>
              <a:ahLst/>
              <a:cxnLst/>
              <a:rect l="l" t="t" r="r" b="b"/>
              <a:pathLst>
                <a:path w="1110614" h="144780">
                  <a:moveTo>
                    <a:pt x="1110379" y="0"/>
                  </a:moveTo>
                  <a:lnTo>
                    <a:pt x="0" y="0"/>
                  </a:lnTo>
                  <a:lnTo>
                    <a:pt x="0" y="144220"/>
                  </a:lnTo>
                  <a:lnTo>
                    <a:pt x="1110379" y="144220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276899" y="2167085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00000100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312978" y="2188941"/>
            <a:ext cx="1787525" cy="144780"/>
          </a:xfrm>
          <a:custGeom>
            <a:avLst/>
            <a:gdLst/>
            <a:ahLst/>
            <a:cxnLst/>
            <a:rect l="l" t="t" r="r" b="b"/>
            <a:pathLst>
              <a:path w="1787525" h="144780">
                <a:moveTo>
                  <a:pt x="1787144" y="0"/>
                </a:moveTo>
                <a:lnTo>
                  <a:pt x="0" y="0"/>
                </a:lnTo>
                <a:lnTo>
                  <a:pt x="0" y="144220"/>
                </a:lnTo>
                <a:lnTo>
                  <a:pt x="1787144" y="144220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87279" y="2167085"/>
            <a:ext cx="12084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45" dirty="0">
                <a:latin typeface="Times New Roman"/>
                <a:cs typeface="Times New Roman"/>
              </a:rPr>
              <a:t>LOAD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–|M(X)|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00123" y="2188941"/>
            <a:ext cx="3663950" cy="144780"/>
          </a:xfrm>
          <a:custGeom>
            <a:avLst/>
            <a:gdLst/>
            <a:ahLst/>
            <a:cxnLst/>
            <a:rect l="l" t="t" r="r" b="b"/>
            <a:pathLst>
              <a:path w="3663950" h="144780">
                <a:moveTo>
                  <a:pt x="3663542" y="0"/>
                </a:moveTo>
                <a:lnTo>
                  <a:pt x="0" y="0"/>
                </a:lnTo>
                <a:lnTo>
                  <a:pt x="0" y="144220"/>
                </a:lnTo>
                <a:lnTo>
                  <a:pt x="3663542" y="144220"/>
                </a:lnTo>
                <a:lnTo>
                  <a:pt x="366354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176156" y="737811"/>
            <a:ext cx="3432810" cy="15900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422909">
              <a:lnSpc>
                <a:spcPts val="969"/>
              </a:lnSpc>
              <a:spcBef>
                <a:spcPts val="210"/>
              </a:spcBef>
            </a:pP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contents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register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530" dirty="0">
                <a:latin typeface="Times New Roman"/>
                <a:cs typeface="Times New Roman"/>
              </a:rPr>
              <a:t>MQ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to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the </a:t>
            </a:r>
            <a:r>
              <a:rPr sz="850" spc="285" dirty="0">
                <a:latin typeface="Times New Roman"/>
                <a:cs typeface="Times New Roman"/>
              </a:rPr>
              <a:t>accumulator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434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 marR="147955">
              <a:lnSpc>
                <a:spcPct val="103499"/>
              </a:lnSpc>
              <a:spcBef>
                <a:spcPts val="135"/>
              </a:spcBef>
            </a:pP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contents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memory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location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465" dirty="0">
                <a:latin typeface="Times New Roman"/>
                <a:cs typeface="Times New Roman"/>
              </a:rPr>
              <a:t>X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25" dirty="0">
                <a:latin typeface="Times New Roman"/>
                <a:cs typeface="Times New Roman"/>
              </a:rPr>
              <a:t>to </a:t>
            </a:r>
            <a:r>
              <a:rPr sz="850" spc="495" dirty="0">
                <a:latin typeface="Times New Roman"/>
                <a:cs typeface="Times New Roman"/>
              </a:rPr>
              <a:t>MQ</a:t>
            </a: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75"/>
              </a:spcBef>
            </a:pP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contents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90" dirty="0">
                <a:latin typeface="Times New Roman"/>
                <a:cs typeface="Times New Roman"/>
              </a:rPr>
              <a:t>accumulator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to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memory </a:t>
            </a:r>
            <a:r>
              <a:rPr sz="850" spc="254" dirty="0">
                <a:latin typeface="Times New Roman"/>
                <a:cs typeface="Times New Roman"/>
              </a:rPr>
              <a:t>location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415" dirty="0">
                <a:latin typeface="Times New Roman"/>
                <a:cs typeface="Times New Roman"/>
              </a:rPr>
              <a:t>X</a:t>
            </a:r>
            <a:endParaRPr sz="850">
              <a:latin typeface="Times New Roman"/>
              <a:cs typeface="Times New Roman"/>
            </a:endParaRPr>
          </a:p>
          <a:p>
            <a:pPr marL="12700" marR="455295">
              <a:lnSpc>
                <a:spcPct val="111100"/>
              </a:lnSpc>
              <a:spcBef>
                <a:spcPts val="80"/>
              </a:spcBef>
            </a:pP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to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the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80" dirty="0">
                <a:latin typeface="Times New Roman"/>
                <a:cs typeface="Times New Roman"/>
              </a:rPr>
              <a:t>accumulator </a:t>
            </a: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–M(X)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to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accumulator </a:t>
            </a: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absolute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value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to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the </a:t>
            </a:r>
            <a:r>
              <a:rPr sz="850" spc="275" dirty="0">
                <a:latin typeface="Times New Roman"/>
                <a:cs typeface="Times New Roman"/>
              </a:rPr>
              <a:t>accumulator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50" spc="270" dirty="0">
                <a:latin typeface="Times New Roman"/>
                <a:cs typeface="Times New Roman"/>
              </a:rPr>
              <a:t>Transfer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0" dirty="0">
                <a:latin typeface="Times New Roman"/>
                <a:cs typeface="Times New Roman"/>
              </a:rPr>
              <a:t>–|M(X)|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to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80" dirty="0">
                <a:latin typeface="Times New Roman"/>
                <a:cs typeface="Times New Roman"/>
              </a:rPr>
              <a:t>accumulator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467099" y="2188941"/>
            <a:ext cx="8296909" cy="462915"/>
            <a:chOff x="3467099" y="2188941"/>
            <a:chExt cx="8296909" cy="462915"/>
          </a:xfrm>
        </p:grpSpPr>
        <p:sp>
          <p:nvSpPr>
            <p:cNvPr id="64" name="object 64"/>
            <p:cNvSpPr/>
            <p:nvPr/>
          </p:nvSpPr>
          <p:spPr>
            <a:xfrm>
              <a:off x="3467087" y="2188946"/>
              <a:ext cx="17145" cy="144780"/>
            </a:xfrm>
            <a:custGeom>
              <a:avLst/>
              <a:gdLst/>
              <a:ahLst/>
              <a:cxnLst/>
              <a:rect l="l" t="t" r="r" b="b"/>
              <a:pathLst>
                <a:path w="17145" h="144780">
                  <a:moveTo>
                    <a:pt x="16789" y="0"/>
                  </a:moveTo>
                  <a:lnTo>
                    <a:pt x="0" y="0"/>
                  </a:lnTo>
                  <a:lnTo>
                    <a:pt x="0" y="144221"/>
                  </a:lnTo>
                  <a:lnTo>
                    <a:pt x="16789" y="144221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83878" y="2343119"/>
              <a:ext cx="1718945" cy="308610"/>
            </a:xfrm>
            <a:custGeom>
              <a:avLst/>
              <a:gdLst/>
              <a:ahLst/>
              <a:cxnLst/>
              <a:rect l="l" t="t" r="r" b="b"/>
              <a:pathLst>
                <a:path w="1718945" h="308610">
                  <a:moveTo>
                    <a:pt x="1718720" y="0"/>
                  </a:moveTo>
                  <a:lnTo>
                    <a:pt x="0" y="0"/>
                  </a:lnTo>
                  <a:lnTo>
                    <a:pt x="0" y="308355"/>
                  </a:lnTo>
                  <a:lnTo>
                    <a:pt x="1718720" y="308355"/>
                  </a:lnTo>
                  <a:lnTo>
                    <a:pt x="17187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558514" y="2331219"/>
            <a:ext cx="111760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05"/>
              </a:spcBef>
            </a:pPr>
            <a:r>
              <a:rPr sz="850" spc="270" dirty="0">
                <a:latin typeface="Times New Roman"/>
                <a:cs typeface="Times New Roman"/>
              </a:rPr>
              <a:t>Unconditional </a:t>
            </a:r>
            <a:r>
              <a:rPr sz="850" spc="280" dirty="0">
                <a:latin typeface="Times New Roman"/>
                <a:cs typeface="Times New Roman"/>
              </a:rPr>
              <a:t>branch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467099" y="2333162"/>
            <a:ext cx="8296909" cy="1664970"/>
            <a:chOff x="3467099" y="2333162"/>
            <a:chExt cx="8296909" cy="1664970"/>
          </a:xfrm>
        </p:grpSpPr>
        <p:sp>
          <p:nvSpPr>
            <p:cNvPr id="68" name="object 68"/>
            <p:cNvSpPr/>
            <p:nvPr/>
          </p:nvSpPr>
          <p:spPr>
            <a:xfrm>
              <a:off x="5202593" y="2343124"/>
              <a:ext cx="6561455" cy="154305"/>
            </a:xfrm>
            <a:custGeom>
              <a:avLst/>
              <a:gdLst/>
              <a:ahLst/>
              <a:cxnLst/>
              <a:rect l="l" t="t" r="r" b="b"/>
              <a:pathLst>
                <a:path w="6561455" h="154305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54178"/>
                  </a:lnTo>
                  <a:lnTo>
                    <a:pt x="1110373" y="154178"/>
                  </a:lnTo>
                  <a:lnTo>
                    <a:pt x="2897517" y="154178"/>
                  </a:lnTo>
                  <a:lnTo>
                    <a:pt x="6561061" y="154178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67087" y="2333167"/>
              <a:ext cx="8296909" cy="164465"/>
            </a:xfrm>
            <a:custGeom>
              <a:avLst/>
              <a:gdLst/>
              <a:ahLst/>
              <a:cxnLst/>
              <a:rect l="l" t="t" r="r" b="b"/>
              <a:pathLst>
                <a:path w="8296909" h="164464">
                  <a:moveTo>
                    <a:pt x="8296719" y="0"/>
                  </a:moveTo>
                  <a:lnTo>
                    <a:pt x="8296719" y="0"/>
                  </a:lnTo>
                  <a:lnTo>
                    <a:pt x="0" y="0"/>
                  </a:lnTo>
                  <a:lnTo>
                    <a:pt x="0" y="9956"/>
                  </a:lnTo>
                  <a:lnTo>
                    <a:pt x="0" y="164134"/>
                  </a:lnTo>
                  <a:lnTo>
                    <a:pt x="16789" y="164134"/>
                  </a:lnTo>
                  <a:lnTo>
                    <a:pt x="16789" y="9956"/>
                  </a:lnTo>
                  <a:lnTo>
                    <a:pt x="1735505" y="9956"/>
                  </a:lnTo>
                  <a:lnTo>
                    <a:pt x="8296719" y="9956"/>
                  </a:lnTo>
                  <a:lnTo>
                    <a:pt x="8296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02593" y="2497302"/>
              <a:ext cx="6561455" cy="154305"/>
            </a:xfrm>
            <a:custGeom>
              <a:avLst/>
              <a:gdLst/>
              <a:ahLst/>
              <a:cxnLst/>
              <a:rect l="l" t="t" r="r" b="b"/>
              <a:pathLst>
                <a:path w="6561455" h="154305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54178"/>
                  </a:lnTo>
                  <a:lnTo>
                    <a:pt x="1110373" y="154178"/>
                  </a:lnTo>
                  <a:lnTo>
                    <a:pt x="2897517" y="154178"/>
                  </a:lnTo>
                  <a:lnTo>
                    <a:pt x="6561061" y="154178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67087" y="2497302"/>
              <a:ext cx="17145" cy="154305"/>
            </a:xfrm>
            <a:custGeom>
              <a:avLst/>
              <a:gdLst/>
              <a:ahLst/>
              <a:cxnLst/>
              <a:rect l="l" t="t" r="r" b="b"/>
              <a:pathLst>
                <a:path w="17145" h="154305">
                  <a:moveTo>
                    <a:pt x="16789" y="0"/>
                  </a:moveTo>
                  <a:lnTo>
                    <a:pt x="0" y="0"/>
                  </a:lnTo>
                  <a:lnTo>
                    <a:pt x="0" y="154178"/>
                  </a:lnTo>
                  <a:lnTo>
                    <a:pt x="16789" y="154178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3878" y="2651474"/>
              <a:ext cx="1718945" cy="1346835"/>
            </a:xfrm>
            <a:custGeom>
              <a:avLst/>
              <a:gdLst/>
              <a:ahLst/>
              <a:cxnLst/>
              <a:rect l="l" t="t" r="r" b="b"/>
              <a:pathLst>
                <a:path w="1718945" h="1346835">
                  <a:moveTo>
                    <a:pt x="1718720" y="0"/>
                  </a:moveTo>
                  <a:lnTo>
                    <a:pt x="0" y="0"/>
                  </a:lnTo>
                  <a:lnTo>
                    <a:pt x="0" y="1346642"/>
                  </a:lnTo>
                  <a:lnTo>
                    <a:pt x="1718720" y="1346642"/>
                  </a:lnTo>
                  <a:lnTo>
                    <a:pt x="17187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558514" y="3225388"/>
            <a:ext cx="149415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275" dirty="0">
                <a:latin typeface="Times New Roman"/>
                <a:cs typeface="Times New Roman"/>
              </a:rPr>
              <a:t>Conditional</a:t>
            </a:r>
            <a:r>
              <a:rPr sz="850" spc="185" dirty="0">
                <a:latin typeface="Times New Roman"/>
                <a:cs typeface="Times New Roman"/>
              </a:rPr>
              <a:t> </a:t>
            </a:r>
            <a:r>
              <a:rPr sz="850" spc="280" dirty="0">
                <a:latin typeface="Times New Roman"/>
                <a:cs typeface="Times New Roman"/>
              </a:rPr>
              <a:t>branch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202598" y="2651474"/>
            <a:ext cx="1110615" cy="287655"/>
          </a:xfrm>
          <a:custGeom>
            <a:avLst/>
            <a:gdLst/>
            <a:ahLst/>
            <a:cxnLst/>
            <a:rect l="l" t="t" r="r" b="b"/>
            <a:pathLst>
              <a:path w="1110614" h="287655">
                <a:moveTo>
                  <a:pt x="1110379" y="0"/>
                </a:moveTo>
                <a:lnTo>
                  <a:pt x="0" y="0"/>
                </a:lnTo>
                <a:lnTo>
                  <a:pt x="0" y="287620"/>
                </a:lnTo>
                <a:lnTo>
                  <a:pt x="1110379" y="287620"/>
                </a:lnTo>
                <a:lnTo>
                  <a:pt x="111037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276899" y="2302236"/>
            <a:ext cx="786130" cy="4883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50" spc="310" dirty="0">
                <a:latin typeface="Times New Roman"/>
                <a:cs typeface="Times New Roman"/>
              </a:rPr>
              <a:t>00001101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spc="310" dirty="0">
                <a:latin typeface="Times New Roman"/>
                <a:cs typeface="Times New Roman"/>
              </a:rPr>
              <a:t>00001110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spc="310" dirty="0">
                <a:latin typeface="Times New Roman"/>
                <a:cs typeface="Times New Roman"/>
              </a:rPr>
              <a:t>00001111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12978" y="2651474"/>
            <a:ext cx="1787525" cy="287655"/>
          </a:xfrm>
          <a:custGeom>
            <a:avLst/>
            <a:gdLst/>
            <a:ahLst/>
            <a:cxnLst/>
            <a:rect l="l" t="t" r="r" b="b"/>
            <a:pathLst>
              <a:path w="1787525" h="287655">
                <a:moveTo>
                  <a:pt x="1787144" y="0"/>
                </a:moveTo>
                <a:lnTo>
                  <a:pt x="0" y="0"/>
                </a:lnTo>
                <a:lnTo>
                  <a:pt x="0" y="287620"/>
                </a:lnTo>
                <a:lnTo>
                  <a:pt x="1787144" y="287620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387279" y="2302236"/>
            <a:ext cx="1490345" cy="488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0"/>
              </a:spcBef>
            </a:pPr>
            <a:r>
              <a:rPr sz="850" spc="415" dirty="0">
                <a:latin typeface="Times New Roman"/>
                <a:cs typeface="Times New Roman"/>
              </a:rPr>
              <a:t>JUMP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M(X,0:19) </a:t>
            </a:r>
            <a:r>
              <a:rPr sz="850" spc="415" dirty="0">
                <a:latin typeface="Times New Roman"/>
                <a:cs typeface="Times New Roman"/>
              </a:rPr>
              <a:t>JUMP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M(X,20:39) </a:t>
            </a:r>
            <a:r>
              <a:rPr sz="850" spc="405" dirty="0">
                <a:latin typeface="Times New Roman"/>
                <a:cs typeface="Times New Roman"/>
              </a:rPr>
              <a:t>JUMP+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M(X,0:19)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100123" y="2651474"/>
            <a:ext cx="3663950" cy="287655"/>
          </a:xfrm>
          <a:custGeom>
            <a:avLst/>
            <a:gdLst/>
            <a:ahLst/>
            <a:cxnLst/>
            <a:rect l="l" t="t" r="r" b="b"/>
            <a:pathLst>
              <a:path w="3663950" h="287655">
                <a:moveTo>
                  <a:pt x="3663542" y="0"/>
                </a:moveTo>
                <a:lnTo>
                  <a:pt x="0" y="0"/>
                </a:lnTo>
                <a:lnTo>
                  <a:pt x="0" y="287620"/>
                </a:lnTo>
                <a:lnTo>
                  <a:pt x="3663542" y="287620"/>
                </a:lnTo>
                <a:lnTo>
                  <a:pt x="366354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176156" y="2302236"/>
            <a:ext cx="3507740" cy="488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0"/>
              </a:spcBef>
            </a:pPr>
            <a:r>
              <a:rPr sz="850" spc="320" dirty="0">
                <a:latin typeface="Times New Roman"/>
                <a:cs typeface="Times New Roman"/>
              </a:rPr>
              <a:t>Take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next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instruction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10" dirty="0">
                <a:latin typeface="Times New Roman"/>
                <a:cs typeface="Times New Roman"/>
              </a:rPr>
              <a:t>from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10" dirty="0">
                <a:latin typeface="Times New Roman"/>
                <a:cs typeface="Times New Roman"/>
              </a:rPr>
              <a:t>left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half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 </a:t>
            </a:r>
            <a:r>
              <a:rPr sz="850" spc="320" dirty="0">
                <a:latin typeface="Times New Roman"/>
                <a:cs typeface="Times New Roman"/>
              </a:rPr>
              <a:t>Take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next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instruction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10" dirty="0">
                <a:latin typeface="Times New Roman"/>
                <a:cs typeface="Times New Roman"/>
              </a:rPr>
              <a:t>from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right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half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 </a:t>
            </a:r>
            <a:r>
              <a:rPr sz="850" spc="200" dirty="0">
                <a:latin typeface="Times New Roman"/>
                <a:cs typeface="Times New Roman"/>
              </a:rPr>
              <a:t>If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325" dirty="0">
                <a:latin typeface="Times New Roman"/>
                <a:cs typeface="Times New Roman"/>
              </a:rPr>
              <a:t>number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in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the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285" dirty="0">
                <a:latin typeface="Times New Roman"/>
                <a:cs typeface="Times New Roman"/>
              </a:rPr>
              <a:t>accumulator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25" dirty="0">
                <a:latin typeface="Times New Roman"/>
                <a:cs typeface="Times New Roman"/>
              </a:rPr>
              <a:t>is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nonnegative,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467099" y="2651474"/>
            <a:ext cx="8296909" cy="1346835"/>
            <a:chOff x="3467099" y="2651474"/>
            <a:chExt cx="8296909" cy="1346835"/>
          </a:xfrm>
        </p:grpSpPr>
        <p:sp>
          <p:nvSpPr>
            <p:cNvPr id="81" name="object 81"/>
            <p:cNvSpPr/>
            <p:nvPr/>
          </p:nvSpPr>
          <p:spPr>
            <a:xfrm>
              <a:off x="3467087" y="2651480"/>
              <a:ext cx="8296909" cy="287655"/>
            </a:xfrm>
            <a:custGeom>
              <a:avLst/>
              <a:gdLst/>
              <a:ahLst/>
              <a:cxnLst/>
              <a:rect l="l" t="t" r="r" b="b"/>
              <a:pathLst>
                <a:path w="8296909" h="287655">
                  <a:moveTo>
                    <a:pt x="8296719" y="0"/>
                  </a:moveTo>
                  <a:lnTo>
                    <a:pt x="829671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87616"/>
                  </a:lnTo>
                  <a:lnTo>
                    <a:pt x="16789" y="287616"/>
                  </a:lnTo>
                  <a:lnTo>
                    <a:pt x="16789" y="10160"/>
                  </a:lnTo>
                  <a:lnTo>
                    <a:pt x="1735505" y="10160"/>
                  </a:lnTo>
                  <a:lnTo>
                    <a:pt x="8296719" y="10160"/>
                  </a:lnTo>
                  <a:lnTo>
                    <a:pt x="8296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02593" y="2939097"/>
              <a:ext cx="2898140" cy="1059180"/>
            </a:xfrm>
            <a:custGeom>
              <a:avLst/>
              <a:gdLst/>
              <a:ahLst/>
              <a:cxnLst/>
              <a:rect l="l" t="t" r="r" b="b"/>
              <a:pathLst>
                <a:path w="2898140" h="1059179">
                  <a:moveTo>
                    <a:pt x="2897517" y="0"/>
                  </a:moveTo>
                  <a:lnTo>
                    <a:pt x="1110373" y="0"/>
                  </a:lnTo>
                  <a:lnTo>
                    <a:pt x="0" y="0"/>
                  </a:lnTo>
                  <a:lnTo>
                    <a:pt x="0" y="1059027"/>
                  </a:lnTo>
                  <a:lnTo>
                    <a:pt x="1110373" y="1059027"/>
                  </a:lnTo>
                  <a:lnTo>
                    <a:pt x="2897517" y="1059027"/>
                  </a:lnTo>
                  <a:lnTo>
                    <a:pt x="289751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636998" y="2917033"/>
            <a:ext cx="363220" cy="8083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66675">
              <a:lnSpc>
                <a:spcPts val="969"/>
              </a:lnSpc>
              <a:spcBef>
                <a:spcPts val="210"/>
              </a:spcBef>
            </a:pPr>
            <a:r>
              <a:rPr sz="850" i="1" spc="350" dirty="0">
                <a:latin typeface="Times New Roman"/>
                <a:cs typeface="Times New Roman"/>
              </a:rPr>
              <a:t>JU </a:t>
            </a:r>
            <a:r>
              <a:rPr sz="850" i="1" spc="430" dirty="0">
                <a:latin typeface="Times New Roman"/>
                <a:cs typeface="Times New Roman"/>
              </a:rPr>
              <a:t>MP</a:t>
            </a: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ts val="1060"/>
              </a:lnSpc>
              <a:spcBef>
                <a:spcPts val="10"/>
              </a:spcBef>
            </a:pPr>
            <a:r>
              <a:rPr sz="850" i="1" spc="380" dirty="0">
                <a:latin typeface="Times New Roman"/>
                <a:cs typeface="Times New Roman"/>
              </a:rPr>
              <a:t>+ </a:t>
            </a:r>
            <a:r>
              <a:rPr sz="850" i="1" spc="345" dirty="0">
                <a:latin typeface="Times New Roman"/>
                <a:cs typeface="Times New Roman"/>
              </a:rPr>
              <a:t>M(X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980"/>
              </a:lnSpc>
            </a:pPr>
            <a:r>
              <a:rPr sz="850" i="1" spc="229" dirty="0">
                <a:latin typeface="Times New Roman"/>
                <a:cs typeface="Times New Roman"/>
              </a:rPr>
              <a:t>,20: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850" i="1" spc="254" dirty="0">
                <a:latin typeface="Times New Roman"/>
                <a:cs typeface="Times New Roman"/>
              </a:rPr>
              <a:t>39)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100123" y="2939094"/>
            <a:ext cx="3663950" cy="1059180"/>
          </a:xfrm>
          <a:custGeom>
            <a:avLst/>
            <a:gdLst/>
            <a:ahLst/>
            <a:cxnLst/>
            <a:rect l="l" t="t" r="r" b="b"/>
            <a:pathLst>
              <a:path w="3663950" h="1059179">
                <a:moveTo>
                  <a:pt x="3663542" y="0"/>
                </a:moveTo>
                <a:lnTo>
                  <a:pt x="0" y="0"/>
                </a:lnTo>
                <a:lnTo>
                  <a:pt x="0" y="1059021"/>
                </a:lnTo>
                <a:lnTo>
                  <a:pt x="3663542" y="1059021"/>
                </a:lnTo>
                <a:lnTo>
                  <a:pt x="366354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176156" y="2743828"/>
            <a:ext cx="3443604" cy="7251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50" spc="265" dirty="0">
                <a:latin typeface="Times New Roman"/>
                <a:cs typeface="Times New Roman"/>
              </a:rPr>
              <a:t>take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next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instruction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10" dirty="0">
                <a:latin typeface="Times New Roman"/>
                <a:cs typeface="Times New Roman"/>
              </a:rPr>
              <a:t>from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15" dirty="0">
                <a:latin typeface="Times New Roman"/>
                <a:cs typeface="Times New Roman"/>
              </a:rPr>
              <a:t>left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half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</a:t>
            </a:r>
            <a:endParaRPr sz="850">
              <a:latin typeface="Times New Roman"/>
              <a:cs typeface="Times New Roman"/>
            </a:endParaRPr>
          </a:p>
          <a:p>
            <a:pPr marL="1262380" marR="5080">
              <a:lnSpc>
                <a:spcPct val="100600"/>
              </a:lnSpc>
              <a:spcBef>
                <a:spcPts val="190"/>
              </a:spcBef>
            </a:pPr>
            <a:r>
              <a:rPr sz="850" i="1" spc="185" dirty="0">
                <a:latin typeface="Times New Roman"/>
                <a:cs typeface="Times New Roman"/>
              </a:rPr>
              <a:t>If</a:t>
            </a:r>
            <a:r>
              <a:rPr sz="850" i="1" spc="160" dirty="0">
                <a:latin typeface="Times New Roman"/>
                <a:cs typeface="Times New Roman"/>
              </a:rPr>
              <a:t> </a:t>
            </a:r>
            <a:r>
              <a:rPr sz="850" i="1" spc="330" dirty="0">
                <a:latin typeface="Times New Roman"/>
                <a:cs typeface="Times New Roman"/>
              </a:rPr>
              <a:t>number</a:t>
            </a:r>
            <a:r>
              <a:rPr sz="850" i="1" spc="160" dirty="0">
                <a:latin typeface="Times New Roman"/>
                <a:cs typeface="Times New Roman"/>
              </a:rPr>
              <a:t> </a:t>
            </a:r>
            <a:r>
              <a:rPr sz="850" i="1" spc="250" dirty="0">
                <a:latin typeface="Times New Roman"/>
                <a:cs typeface="Times New Roman"/>
              </a:rPr>
              <a:t>in</a:t>
            </a:r>
            <a:r>
              <a:rPr sz="850" i="1" spc="155" dirty="0">
                <a:latin typeface="Times New Roman"/>
                <a:cs typeface="Times New Roman"/>
              </a:rPr>
              <a:t> </a:t>
            </a:r>
            <a:r>
              <a:rPr sz="850" i="1" spc="240" dirty="0">
                <a:latin typeface="Times New Roman"/>
                <a:cs typeface="Times New Roman"/>
              </a:rPr>
              <a:t>the </a:t>
            </a:r>
            <a:r>
              <a:rPr sz="850" i="1" spc="295" dirty="0">
                <a:latin typeface="Times New Roman"/>
                <a:cs typeface="Times New Roman"/>
              </a:rPr>
              <a:t>accumulator</a:t>
            </a:r>
            <a:r>
              <a:rPr sz="850" i="1" spc="165" dirty="0">
                <a:latin typeface="Times New Roman"/>
                <a:cs typeface="Times New Roman"/>
              </a:rPr>
              <a:t> </a:t>
            </a:r>
            <a:r>
              <a:rPr sz="850" i="1" spc="215" dirty="0">
                <a:latin typeface="Times New Roman"/>
                <a:cs typeface="Times New Roman"/>
              </a:rPr>
              <a:t>is</a:t>
            </a:r>
            <a:r>
              <a:rPr sz="850" i="1" spc="175" dirty="0">
                <a:latin typeface="Times New Roman"/>
                <a:cs typeface="Times New Roman"/>
              </a:rPr>
              <a:t> </a:t>
            </a:r>
            <a:r>
              <a:rPr sz="850" i="1" spc="265" dirty="0">
                <a:latin typeface="Times New Roman"/>
                <a:cs typeface="Times New Roman"/>
              </a:rPr>
              <a:t>nonnegative, take</a:t>
            </a:r>
            <a:r>
              <a:rPr sz="850" i="1" spc="170" dirty="0">
                <a:latin typeface="Times New Roman"/>
                <a:cs typeface="Times New Roman"/>
              </a:rPr>
              <a:t> </a:t>
            </a:r>
            <a:r>
              <a:rPr sz="850" i="1" spc="270" dirty="0">
                <a:latin typeface="Times New Roman"/>
                <a:cs typeface="Times New Roman"/>
              </a:rPr>
              <a:t>next</a:t>
            </a:r>
            <a:r>
              <a:rPr sz="850" i="1" spc="175" dirty="0">
                <a:latin typeface="Times New Roman"/>
                <a:cs typeface="Times New Roman"/>
              </a:rPr>
              <a:t> </a:t>
            </a:r>
            <a:r>
              <a:rPr sz="850" i="1" spc="250" dirty="0">
                <a:latin typeface="Times New Roman"/>
                <a:cs typeface="Times New Roman"/>
              </a:rPr>
              <a:t>instruction</a:t>
            </a:r>
            <a:r>
              <a:rPr sz="850" i="1" spc="170" dirty="0">
                <a:latin typeface="Times New Roman"/>
                <a:cs typeface="Times New Roman"/>
              </a:rPr>
              <a:t> </a:t>
            </a:r>
            <a:r>
              <a:rPr sz="850" i="1" spc="285" dirty="0">
                <a:latin typeface="Times New Roman"/>
                <a:cs typeface="Times New Roman"/>
              </a:rPr>
              <a:t>from </a:t>
            </a:r>
            <a:r>
              <a:rPr sz="850" i="1" spc="245" dirty="0">
                <a:latin typeface="Times New Roman"/>
                <a:cs typeface="Times New Roman"/>
              </a:rPr>
              <a:t>right</a:t>
            </a:r>
            <a:r>
              <a:rPr sz="850" i="1" spc="170" dirty="0">
                <a:latin typeface="Times New Roman"/>
                <a:cs typeface="Times New Roman"/>
              </a:rPr>
              <a:t> </a:t>
            </a:r>
            <a:r>
              <a:rPr sz="850" i="1" spc="250" dirty="0">
                <a:latin typeface="Times New Roman"/>
                <a:cs typeface="Times New Roman"/>
              </a:rPr>
              <a:t>half</a:t>
            </a:r>
            <a:r>
              <a:rPr sz="850" i="1" spc="165" dirty="0">
                <a:latin typeface="Times New Roman"/>
                <a:cs typeface="Times New Roman"/>
              </a:rPr>
              <a:t> </a:t>
            </a:r>
            <a:r>
              <a:rPr sz="850" i="1" spc="245" dirty="0">
                <a:latin typeface="Times New Roman"/>
                <a:cs typeface="Times New Roman"/>
              </a:rPr>
              <a:t>of</a:t>
            </a:r>
            <a:r>
              <a:rPr sz="850" i="1" spc="165" dirty="0">
                <a:latin typeface="Times New Roman"/>
                <a:cs typeface="Times New Roman"/>
              </a:rPr>
              <a:t> </a:t>
            </a:r>
            <a:r>
              <a:rPr sz="850" i="1" spc="315" dirty="0">
                <a:latin typeface="Times New Roman"/>
                <a:cs typeface="Times New Roman"/>
              </a:rPr>
              <a:t>M(X)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467099" y="2939094"/>
            <a:ext cx="8296909" cy="3063875"/>
            <a:chOff x="3467099" y="2939094"/>
            <a:chExt cx="8296909" cy="3063875"/>
          </a:xfrm>
        </p:grpSpPr>
        <p:sp>
          <p:nvSpPr>
            <p:cNvPr id="87" name="object 87"/>
            <p:cNvSpPr/>
            <p:nvPr/>
          </p:nvSpPr>
          <p:spPr>
            <a:xfrm>
              <a:off x="3467087" y="2939097"/>
              <a:ext cx="17145" cy="1059180"/>
            </a:xfrm>
            <a:custGeom>
              <a:avLst/>
              <a:gdLst/>
              <a:ahLst/>
              <a:cxnLst/>
              <a:rect l="l" t="t" r="r" b="b"/>
              <a:pathLst>
                <a:path w="17145" h="1059179">
                  <a:moveTo>
                    <a:pt x="16789" y="0"/>
                  </a:moveTo>
                  <a:lnTo>
                    <a:pt x="0" y="0"/>
                  </a:lnTo>
                  <a:lnTo>
                    <a:pt x="0" y="1059027"/>
                  </a:lnTo>
                  <a:lnTo>
                    <a:pt x="16789" y="1059027"/>
                  </a:lnTo>
                  <a:lnTo>
                    <a:pt x="16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83878" y="4008381"/>
              <a:ext cx="1718945" cy="1994535"/>
            </a:xfrm>
            <a:custGeom>
              <a:avLst/>
              <a:gdLst/>
              <a:ahLst/>
              <a:cxnLst/>
              <a:rect l="l" t="t" r="r" b="b"/>
              <a:pathLst>
                <a:path w="1718945" h="1994535">
                  <a:moveTo>
                    <a:pt x="1718720" y="0"/>
                  </a:moveTo>
                  <a:lnTo>
                    <a:pt x="0" y="0"/>
                  </a:lnTo>
                  <a:lnTo>
                    <a:pt x="0" y="1994188"/>
                  </a:lnTo>
                  <a:lnTo>
                    <a:pt x="1718720" y="1994188"/>
                  </a:lnTo>
                  <a:lnTo>
                    <a:pt x="17187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558514" y="4911180"/>
            <a:ext cx="852169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265" dirty="0">
                <a:latin typeface="Times New Roman"/>
                <a:cs typeface="Times New Roman"/>
              </a:rPr>
              <a:t>Arithmetic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467100" y="3998116"/>
            <a:ext cx="8296909" cy="750570"/>
            <a:chOff x="3467100" y="3998116"/>
            <a:chExt cx="8296909" cy="750570"/>
          </a:xfrm>
        </p:grpSpPr>
        <p:sp>
          <p:nvSpPr>
            <p:cNvPr id="91" name="object 91"/>
            <p:cNvSpPr/>
            <p:nvPr/>
          </p:nvSpPr>
          <p:spPr>
            <a:xfrm>
              <a:off x="5202593" y="4008386"/>
              <a:ext cx="6561455" cy="154305"/>
            </a:xfrm>
            <a:custGeom>
              <a:avLst/>
              <a:gdLst/>
              <a:ahLst/>
              <a:cxnLst/>
              <a:rect l="l" t="t" r="r" b="b"/>
              <a:pathLst>
                <a:path w="6561455" h="154304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54178"/>
                  </a:lnTo>
                  <a:lnTo>
                    <a:pt x="1110373" y="154178"/>
                  </a:lnTo>
                  <a:lnTo>
                    <a:pt x="2897517" y="154178"/>
                  </a:lnTo>
                  <a:lnTo>
                    <a:pt x="6561061" y="154178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67087" y="3998125"/>
              <a:ext cx="8296909" cy="164465"/>
            </a:xfrm>
            <a:custGeom>
              <a:avLst/>
              <a:gdLst/>
              <a:ahLst/>
              <a:cxnLst/>
              <a:rect l="l" t="t" r="r" b="b"/>
              <a:pathLst>
                <a:path w="8296909" h="164464">
                  <a:moveTo>
                    <a:pt x="8296694" y="0"/>
                  </a:moveTo>
                  <a:lnTo>
                    <a:pt x="8296694" y="0"/>
                  </a:lnTo>
                  <a:lnTo>
                    <a:pt x="0" y="0"/>
                  </a:lnTo>
                  <a:lnTo>
                    <a:pt x="0" y="10261"/>
                  </a:lnTo>
                  <a:lnTo>
                    <a:pt x="0" y="164439"/>
                  </a:lnTo>
                  <a:lnTo>
                    <a:pt x="16789" y="164439"/>
                  </a:lnTo>
                  <a:lnTo>
                    <a:pt x="16789" y="10261"/>
                  </a:lnTo>
                  <a:lnTo>
                    <a:pt x="1735505" y="10261"/>
                  </a:lnTo>
                  <a:lnTo>
                    <a:pt x="8296694" y="10261"/>
                  </a:lnTo>
                  <a:lnTo>
                    <a:pt x="8296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02593" y="4162564"/>
              <a:ext cx="6561455" cy="144145"/>
            </a:xfrm>
            <a:custGeom>
              <a:avLst/>
              <a:gdLst/>
              <a:ahLst/>
              <a:cxnLst/>
              <a:rect l="l" t="t" r="r" b="b"/>
              <a:pathLst>
                <a:path w="6561455" h="144145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43916"/>
                  </a:lnTo>
                  <a:lnTo>
                    <a:pt x="1110373" y="143916"/>
                  </a:lnTo>
                  <a:lnTo>
                    <a:pt x="2897517" y="143916"/>
                  </a:lnTo>
                  <a:lnTo>
                    <a:pt x="6561061" y="143916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67100" y="4162558"/>
              <a:ext cx="17145" cy="144145"/>
            </a:xfrm>
            <a:custGeom>
              <a:avLst/>
              <a:gdLst/>
              <a:ahLst/>
              <a:cxnLst/>
              <a:rect l="l" t="t" r="r" b="b"/>
              <a:pathLst>
                <a:path w="17145" h="144145">
                  <a:moveTo>
                    <a:pt x="16778" y="0"/>
                  </a:moveTo>
                  <a:lnTo>
                    <a:pt x="0" y="0"/>
                  </a:lnTo>
                  <a:lnTo>
                    <a:pt x="0" y="143912"/>
                  </a:lnTo>
                  <a:lnTo>
                    <a:pt x="16778" y="143912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202593" y="4306481"/>
              <a:ext cx="6561455" cy="154305"/>
            </a:xfrm>
            <a:custGeom>
              <a:avLst/>
              <a:gdLst/>
              <a:ahLst/>
              <a:cxnLst/>
              <a:rect l="l" t="t" r="r" b="b"/>
              <a:pathLst>
                <a:path w="6561455" h="154304">
                  <a:moveTo>
                    <a:pt x="6561061" y="0"/>
                  </a:moveTo>
                  <a:lnTo>
                    <a:pt x="2897517" y="0"/>
                  </a:lnTo>
                  <a:lnTo>
                    <a:pt x="1110373" y="0"/>
                  </a:lnTo>
                  <a:lnTo>
                    <a:pt x="0" y="0"/>
                  </a:lnTo>
                  <a:lnTo>
                    <a:pt x="0" y="154178"/>
                  </a:lnTo>
                  <a:lnTo>
                    <a:pt x="1110373" y="154178"/>
                  </a:lnTo>
                  <a:lnTo>
                    <a:pt x="2897517" y="154178"/>
                  </a:lnTo>
                  <a:lnTo>
                    <a:pt x="6561061" y="154178"/>
                  </a:lnTo>
                  <a:lnTo>
                    <a:pt x="656106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467100" y="4306471"/>
              <a:ext cx="17145" cy="154305"/>
            </a:xfrm>
            <a:custGeom>
              <a:avLst/>
              <a:gdLst/>
              <a:ahLst/>
              <a:cxnLst/>
              <a:rect l="l" t="t" r="r" b="b"/>
              <a:pathLst>
                <a:path w="17145" h="154304">
                  <a:moveTo>
                    <a:pt x="16778" y="0"/>
                  </a:moveTo>
                  <a:lnTo>
                    <a:pt x="0" y="0"/>
                  </a:lnTo>
                  <a:lnTo>
                    <a:pt x="0" y="154177"/>
                  </a:lnTo>
                  <a:lnTo>
                    <a:pt x="16778" y="154177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02599" y="4460649"/>
              <a:ext cx="1110615" cy="288290"/>
            </a:xfrm>
            <a:custGeom>
              <a:avLst/>
              <a:gdLst/>
              <a:ahLst/>
              <a:cxnLst/>
              <a:rect l="l" t="t" r="r" b="b"/>
              <a:pathLst>
                <a:path w="1110614" h="288289">
                  <a:moveTo>
                    <a:pt x="1110379" y="0"/>
                  </a:moveTo>
                  <a:lnTo>
                    <a:pt x="0" y="0"/>
                  </a:lnTo>
                  <a:lnTo>
                    <a:pt x="0" y="287722"/>
                  </a:lnTo>
                  <a:lnTo>
                    <a:pt x="1110379" y="287722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5276899" y="3967190"/>
            <a:ext cx="786130" cy="631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50" spc="310" dirty="0">
                <a:latin typeface="Times New Roman"/>
                <a:cs typeface="Times New Roman"/>
              </a:rPr>
              <a:t>00000101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spc="310" dirty="0">
                <a:latin typeface="Times New Roman"/>
                <a:cs typeface="Times New Roman"/>
              </a:rPr>
              <a:t>00000111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310" dirty="0">
                <a:latin typeface="Times New Roman"/>
                <a:cs typeface="Times New Roman"/>
              </a:rPr>
              <a:t>00000110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spc="310" dirty="0">
                <a:latin typeface="Times New Roman"/>
                <a:cs typeface="Times New Roman"/>
              </a:rPr>
              <a:t>00001000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312978" y="4460649"/>
            <a:ext cx="1787525" cy="288290"/>
          </a:xfrm>
          <a:custGeom>
            <a:avLst/>
            <a:gdLst/>
            <a:ahLst/>
            <a:cxnLst/>
            <a:rect l="l" t="t" r="r" b="b"/>
            <a:pathLst>
              <a:path w="1787525" h="288289">
                <a:moveTo>
                  <a:pt x="1787144" y="0"/>
                </a:moveTo>
                <a:lnTo>
                  <a:pt x="0" y="0"/>
                </a:lnTo>
                <a:lnTo>
                  <a:pt x="0" y="287722"/>
                </a:lnTo>
                <a:lnTo>
                  <a:pt x="1787144" y="287722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387279" y="3967190"/>
            <a:ext cx="996315" cy="631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20"/>
              </a:spcBef>
            </a:pPr>
            <a:r>
              <a:rPr sz="850" spc="465" dirty="0">
                <a:latin typeface="Times New Roman"/>
                <a:cs typeface="Times New Roman"/>
              </a:rPr>
              <a:t>ADD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 </a:t>
            </a:r>
            <a:r>
              <a:rPr sz="850" spc="465" dirty="0">
                <a:latin typeface="Times New Roman"/>
                <a:cs typeface="Times New Roman"/>
              </a:rPr>
              <a:t>ADD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|M(X)| </a:t>
            </a:r>
            <a:r>
              <a:rPr sz="850" spc="420" dirty="0">
                <a:latin typeface="Times New Roman"/>
                <a:cs typeface="Times New Roman"/>
              </a:rPr>
              <a:t>SUB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 </a:t>
            </a:r>
            <a:r>
              <a:rPr sz="850" spc="420" dirty="0">
                <a:latin typeface="Times New Roman"/>
                <a:cs typeface="Times New Roman"/>
              </a:rPr>
              <a:t>SUB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|M(X)|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467100" y="4460649"/>
            <a:ext cx="8296909" cy="698500"/>
            <a:chOff x="3467100" y="4460649"/>
            <a:chExt cx="8296909" cy="698500"/>
          </a:xfrm>
        </p:grpSpPr>
        <p:sp>
          <p:nvSpPr>
            <p:cNvPr id="102" name="object 102"/>
            <p:cNvSpPr/>
            <p:nvPr/>
          </p:nvSpPr>
          <p:spPr>
            <a:xfrm>
              <a:off x="8100123" y="4460649"/>
              <a:ext cx="3663950" cy="288290"/>
            </a:xfrm>
            <a:custGeom>
              <a:avLst/>
              <a:gdLst/>
              <a:ahLst/>
              <a:cxnLst/>
              <a:rect l="l" t="t" r="r" b="b"/>
              <a:pathLst>
                <a:path w="3663950" h="288289">
                  <a:moveTo>
                    <a:pt x="3663542" y="0"/>
                  </a:moveTo>
                  <a:lnTo>
                    <a:pt x="0" y="0"/>
                  </a:lnTo>
                  <a:lnTo>
                    <a:pt x="0" y="287722"/>
                  </a:lnTo>
                  <a:lnTo>
                    <a:pt x="3663542" y="287722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67100" y="4460649"/>
              <a:ext cx="17145" cy="288290"/>
            </a:xfrm>
            <a:custGeom>
              <a:avLst/>
              <a:gdLst/>
              <a:ahLst/>
              <a:cxnLst/>
              <a:rect l="l" t="t" r="r" b="b"/>
              <a:pathLst>
                <a:path w="17145" h="288289">
                  <a:moveTo>
                    <a:pt x="16778" y="0"/>
                  </a:moveTo>
                  <a:lnTo>
                    <a:pt x="0" y="0"/>
                  </a:lnTo>
                  <a:lnTo>
                    <a:pt x="0" y="287722"/>
                  </a:lnTo>
                  <a:lnTo>
                    <a:pt x="16778" y="287722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02599" y="4748372"/>
              <a:ext cx="1110615" cy="410845"/>
            </a:xfrm>
            <a:custGeom>
              <a:avLst/>
              <a:gdLst/>
              <a:ahLst/>
              <a:cxnLst/>
              <a:rect l="l" t="t" r="r" b="b"/>
              <a:pathLst>
                <a:path w="1110614" h="410845">
                  <a:moveTo>
                    <a:pt x="1110379" y="0"/>
                  </a:moveTo>
                  <a:lnTo>
                    <a:pt x="0" y="0"/>
                  </a:lnTo>
                  <a:lnTo>
                    <a:pt x="0" y="410695"/>
                  </a:lnTo>
                  <a:lnTo>
                    <a:pt x="1110379" y="410695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5276899" y="4726208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00001011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312978" y="4748372"/>
            <a:ext cx="1787525" cy="410845"/>
          </a:xfrm>
          <a:custGeom>
            <a:avLst/>
            <a:gdLst/>
            <a:ahLst/>
            <a:cxnLst/>
            <a:rect l="l" t="t" r="r" b="b"/>
            <a:pathLst>
              <a:path w="1787525" h="410845">
                <a:moveTo>
                  <a:pt x="1787144" y="0"/>
                </a:moveTo>
                <a:lnTo>
                  <a:pt x="0" y="0"/>
                </a:lnTo>
                <a:lnTo>
                  <a:pt x="0" y="410695"/>
                </a:lnTo>
                <a:lnTo>
                  <a:pt x="1787144" y="410695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387279" y="4726208"/>
            <a:ext cx="931544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80" dirty="0">
                <a:latin typeface="Times New Roman"/>
                <a:cs typeface="Times New Roman"/>
              </a:rPr>
              <a:t>MUL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467100" y="4748372"/>
            <a:ext cx="8296909" cy="688340"/>
            <a:chOff x="3467100" y="4748372"/>
            <a:chExt cx="8296909" cy="688340"/>
          </a:xfrm>
        </p:grpSpPr>
        <p:sp>
          <p:nvSpPr>
            <p:cNvPr id="109" name="object 109"/>
            <p:cNvSpPr/>
            <p:nvPr/>
          </p:nvSpPr>
          <p:spPr>
            <a:xfrm>
              <a:off x="8100123" y="4748372"/>
              <a:ext cx="3663950" cy="410845"/>
            </a:xfrm>
            <a:custGeom>
              <a:avLst/>
              <a:gdLst/>
              <a:ahLst/>
              <a:cxnLst/>
              <a:rect l="l" t="t" r="r" b="b"/>
              <a:pathLst>
                <a:path w="3663950" h="410845">
                  <a:moveTo>
                    <a:pt x="3663542" y="0"/>
                  </a:moveTo>
                  <a:lnTo>
                    <a:pt x="0" y="0"/>
                  </a:lnTo>
                  <a:lnTo>
                    <a:pt x="0" y="410695"/>
                  </a:lnTo>
                  <a:lnTo>
                    <a:pt x="3663542" y="410695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67100" y="4748372"/>
              <a:ext cx="17145" cy="410845"/>
            </a:xfrm>
            <a:custGeom>
              <a:avLst/>
              <a:gdLst/>
              <a:ahLst/>
              <a:cxnLst/>
              <a:rect l="l" t="t" r="r" b="b"/>
              <a:pathLst>
                <a:path w="17145" h="410845">
                  <a:moveTo>
                    <a:pt x="16778" y="0"/>
                  </a:moveTo>
                  <a:lnTo>
                    <a:pt x="0" y="0"/>
                  </a:lnTo>
                  <a:lnTo>
                    <a:pt x="0" y="410695"/>
                  </a:lnTo>
                  <a:lnTo>
                    <a:pt x="16778" y="410695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02599" y="5159067"/>
              <a:ext cx="1110615" cy="278130"/>
            </a:xfrm>
            <a:custGeom>
              <a:avLst/>
              <a:gdLst/>
              <a:ahLst/>
              <a:cxnLst/>
              <a:rect l="l" t="t" r="r" b="b"/>
              <a:pathLst>
                <a:path w="1110614" h="278129">
                  <a:moveTo>
                    <a:pt x="1110379" y="0"/>
                  </a:moveTo>
                  <a:lnTo>
                    <a:pt x="0" y="0"/>
                  </a:lnTo>
                  <a:lnTo>
                    <a:pt x="0" y="277560"/>
                  </a:lnTo>
                  <a:lnTo>
                    <a:pt x="1110379" y="277560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5276899" y="5137211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00001100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12978" y="5159067"/>
            <a:ext cx="1787525" cy="278130"/>
          </a:xfrm>
          <a:custGeom>
            <a:avLst/>
            <a:gdLst/>
            <a:ahLst/>
            <a:cxnLst/>
            <a:rect l="l" t="t" r="r" b="b"/>
            <a:pathLst>
              <a:path w="1787525" h="278129">
                <a:moveTo>
                  <a:pt x="1787144" y="0"/>
                </a:moveTo>
                <a:lnTo>
                  <a:pt x="0" y="0"/>
                </a:lnTo>
                <a:lnTo>
                  <a:pt x="0" y="277560"/>
                </a:lnTo>
                <a:lnTo>
                  <a:pt x="1787144" y="277560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6387279" y="5137211"/>
            <a:ext cx="84709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75" dirty="0">
                <a:latin typeface="Times New Roman"/>
                <a:cs typeface="Times New Roman"/>
              </a:rPr>
              <a:t>DIV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345" dirty="0">
                <a:latin typeface="Times New Roman"/>
                <a:cs typeface="Times New Roman"/>
              </a:rPr>
              <a:t>M(X)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467100" y="5159067"/>
            <a:ext cx="8296909" cy="555625"/>
            <a:chOff x="3467100" y="5159067"/>
            <a:chExt cx="8296909" cy="555625"/>
          </a:xfrm>
        </p:grpSpPr>
        <p:sp>
          <p:nvSpPr>
            <p:cNvPr id="116" name="object 116"/>
            <p:cNvSpPr/>
            <p:nvPr/>
          </p:nvSpPr>
          <p:spPr>
            <a:xfrm>
              <a:off x="8100123" y="5159067"/>
              <a:ext cx="3663950" cy="278130"/>
            </a:xfrm>
            <a:custGeom>
              <a:avLst/>
              <a:gdLst/>
              <a:ahLst/>
              <a:cxnLst/>
              <a:rect l="l" t="t" r="r" b="b"/>
              <a:pathLst>
                <a:path w="3663950" h="278129">
                  <a:moveTo>
                    <a:pt x="3663542" y="0"/>
                  </a:moveTo>
                  <a:lnTo>
                    <a:pt x="0" y="0"/>
                  </a:lnTo>
                  <a:lnTo>
                    <a:pt x="0" y="277560"/>
                  </a:lnTo>
                  <a:lnTo>
                    <a:pt x="3663542" y="277560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67100" y="5159067"/>
              <a:ext cx="17145" cy="278130"/>
            </a:xfrm>
            <a:custGeom>
              <a:avLst/>
              <a:gdLst/>
              <a:ahLst/>
              <a:cxnLst/>
              <a:rect l="l" t="t" r="r" b="b"/>
              <a:pathLst>
                <a:path w="17145" h="278129">
                  <a:moveTo>
                    <a:pt x="16778" y="0"/>
                  </a:moveTo>
                  <a:lnTo>
                    <a:pt x="0" y="0"/>
                  </a:lnTo>
                  <a:lnTo>
                    <a:pt x="0" y="277560"/>
                  </a:lnTo>
                  <a:lnTo>
                    <a:pt x="16778" y="277560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02599" y="5436628"/>
              <a:ext cx="1110615" cy="277495"/>
            </a:xfrm>
            <a:custGeom>
              <a:avLst/>
              <a:gdLst/>
              <a:ahLst/>
              <a:cxnLst/>
              <a:rect l="l" t="t" r="r" b="b"/>
              <a:pathLst>
                <a:path w="1110614" h="277495">
                  <a:moveTo>
                    <a:pt x="1110379" y="0"/>
                  </a:moveTo>
                  <a:lnTo>
                    <a:pt x="0" y="0"/>
                  </a:lnTo>
                  <a:lnTo>
                    <a:pt x="0" y="277458"/>
                  </a:lnTo>
                  <a:lnTo>
                    <a:pt x="1110379" y="277458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276899" y="5414772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00010100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12978" y="5436628"/>
            <a:ext cx="1787525" cy="277495"/>
          </a:xfrm>
          <a:custGeom>
            <a:avLst/>
            <a:gdLst/>
            <a:ahLst/>
            <a:cxnLst/>
            <a:rect l="l" t="t" r="r" b="b"/>
            <a:pathLst>
              <a:path w="1787525" h="277495">
                <a:moveTo>
                  <a:pt x="1787144" y="0"/>
                </a:moveTo>
                <a:lnTo>
                  <a:pt x="0" y="0"/>
                </a:lnTo>
                <a:lnTo>
                  <a:pt x="0" y="277458"/>
                </a:lnTo>
                <a:lnTo>
                  <a:pt x="1787144" y="277458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387279" y="5414772"/>
            <a:ext cx="38354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70" dirty="0">
                <a:latin typeface="Times New Roman"/>
                <a:cs typeface="Times New Roman"/>
              </a:rPr>
              <a:t>LSH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467100" y="5436628"/>
            <a:ext cx="8296909" cy="566420"/>
            <a:chOff x="3467100" y="5436628"/>
            <a:chExt cx="8296909" cy="566420"/>
          </a:xfrm>
        </p:grpSpPr>
        <p:sp>
          <p:nvSpPr>
            <p:cNvPr id="123" name="object 123"/>
            <p:cNvSpPr/>
            <p:nvPr/>
          </p:nvSpPr>
          <p:spPr>
            <a:xfrm>
              <a:off x="8100123" y="5436628"/>
              <a:ext cx="3663950" cy="277495"/>
            </a:xfrm>
            <a:custGeom>
              <a:avLst/>
              <a:gdLst/>
              <a:ahLst/>
              <a:cxnLst/>
              <a:rect l="l" t="t" r="r" b="b"/>
              <a:pathLst>
                <a:path w="3663950" h="277495">
                  <a:moveTo>
                    <a:pt x="3663542" y="0"/>
                  </a:moveTo>
                  <a:lnTo>
                    <a:pt x="0" y="0"/>
                  </a:lnTo>
                  <a:lnTo>
                    <a:pt x="0" y="277458"/>
                  </a:lnTo>
                  <a:lnTo>
                    <a:pt x="3663542" y="277458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67100" y="5436628"/>
              <a:ext cx="17145" cy="277495"/>
            </a:xfrm>
            <a:custGeom>
              <a:avLst/>
              <a:gdLst/>
              <a:ahLst/>
              <a:cxnLst/>
              <a:rect l="l" t="t" r="r" b="b"/>
              <a:pathLst>
                <a:path w="17145" h="277495">
                  <a:moveTo>
                    <a:pt x="16778" y="0"/>
                  </a:moveTo>
                  <a:lnTo>
                    <a:pt x="0" y="0"/>
                  </a:lnTo>
                  <a:lnTo>
                    <a:pt x="0" y="277458"/>
                  </a:lnTo>
                  <a:lnTo>
                    <a:pt x="16778" y="277458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02599" y="5714086"/>
              <a:ext cx="1110615" cy="288925"/>
            </a:xfrm>
            <a:custGeom>
              <a:avLst/>
              <a:gdLst/>
              <a:ahLst/>
              <a:cxnLst/>
              <a:rect l="l" t="t" r="r" b="b"/>
              <a:pathLst>
                <a:path w="1110614" h="288925">
                  <a:moveTo>
                    <a:pt x="1110379" y="0"/>
                  </a:moveTo>
                  <a:lnTo>
                    <a:pt x="0" y="0"/>
                  </a:lnTo>
                  <a:lnTo>
                    <a:pt x="0" y="288482"/>
                  </a:lnTo>
                  <a:lnTo>
                    <a:pt x="1110379" y="288482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276899" y="5692230"/>
            <a:ext cx="78740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00010101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12978" y="5714086"/>
            <a:ext cx="1787525" cy="288925"/>
          </a:xfrm>
          <a:custGeom>
            <a:avLst/>
            <a:gdLst/>
            <a:ahLst/>
            <a:cxnLst/>
            <a:rect l="l" t="t" r="r" b="b"/>
            <a:pathLst>
              <a:path w="1787525" h="288925">
                <a:moveTo>
                  <a:pt x="1787144" y="0"/>
                </a:moveTo>
                <a:lnTo>
                  <a:pt x="0" y="0"/>
                </a:lnTo>
                <a:lnTo>
                  <a:pt x="0" y="288482"/>
                </a:lnTo>
                <a:lnTo>
                  <a:pt x="1787144" y="288482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387279" y="5692230"/>
            <a:ext cx="39751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95" dirty="0">
                <a:latin typeface="Times New Roman"/>
                <a:cs typeface="Times New Roman"/>
              </a:rPr>
              <a:t>RSH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100124" y="5714098"/>
            <a:ext cx="3663950" cy="294640"/>
          </a:xfrm>
          <a:custGeom>
            <a:avLst/>
            <a:gdLst/>
            <a:ahLst/>
            <a:cxnLst/>
            <a:rect l="l" t="t" r="r" b="b"/>
            <a:pathLst>
              <a:path w="3663950" h="294639">
                <a:moveTo>
                  <a:pt x="3663531" y="0"/>
                </a:moveTo>
                <a:lnTo>
                  <a:pt x="0" y="0"/>
                </a:lnTo>
                <a:lnTo>
                  <a:pt x="0" y="288480"/>
                </a:lnTo>
                <a:lnTo>
                  <a:pt x="87337" y="288480"/>
                </a:lnTo>
                <a:lnTo>
                  <a:pt x="87337" y="294589"/>
                </a:lnTo>
                <a:lnTo>
                  <a:pt x="3576536" y="294589"/>
                </a:lnTo>
                <a:lnTo>
                  <a:pt x="3576536" y="288480"/>
                </a:lnTo>
                <a:lnTo>
                  <a:pt x="3663531" y="288480"/>
                </a:lnTo>
                <a:lnTo>
                  <a:pt x="3663531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8176156" y="3967190"/>
            <a:ext cx="3481070" cy="2019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57834">
              <a:lnSpc>
                <a:spcPct val="119000"/>
              </a:lnSpc>
              <a:spcBef>
                <a:spcPts val="90"/>
              </a:spcBef>
            </a:pPr>
            <a:r>
              <a:rPr sz="850" spc="370" dirty="0">
                <a:latin typeface="Times New Roman"/>
                <a:cs typeface="Times New Roman"/>
              </a:rPr>
              <a:t>Add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to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60" dirty="0">
                <a:latin typeface="Times New Roman"/>
                <a:cs typeface="Times New Roman"/>
              </a:rPr>
              <a:t>AC;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result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430" dirty="0">
                <a:latin typeface="Times New Roman"/>
                <a:cs typeface="Times New Roman"/>
              </a:rPr>
              <a:t>AC </a:t>
            </a:r>
            <a:r>
              <a:rPr sz="850" spc="370" dirty="0">
                <a:latin typeface="Times New Roman"/>
                <a:cs typeface="Times New Roman"/>
              </a:rPr>
              <a:t>Add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80" dirty="0">
                <a:latin typeface="Times New Roman"/>
                <a:cs typeface="Times New Roman"/>
              </a:rPr>
              <a:t>|M(X)|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to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AC;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the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result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in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425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265" dirty="0">
                <a:latin typeface="Times New Roman"/>
                <a:cs typeface="Times New Roman"/>
              </a:rPr>
              <a:t>Subtract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10" dirty="0">
                <a:latin typeface="Times New Roman"/>
                <a:cs typeface="Times New Roman"/>
              </a:rPr>
              <a:t>from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AC;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result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425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 marR="87630">
              <a:lnSpc>
                <a:spcPct val="103400"/>
              </a:lnSpc>
              <a:spcBef>
                <a:spcPts val="160"/>
              </a:spcBef>
            </a:pPr>
            <a:r>
              <a:rPr sz="850" spc="265" dirty="0">
                <a:latin typeface="Times New Roman"/>
                <a:cs typeface="Times New Roman"/>
              </a:rPr>
              <a:t>Subtract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85" dirty="0">
                <a:latin typeface="Times New Roman"/>
                <a:cs typeface="Times New Roman"/>
              </a:rPr>
              <a:t>|M(X)|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05" dirty="0">
                <a:latin typeface="Times New Roman"/>
                <a:cs typeface="Times New Roman"/>
              </a:rPr>
              <a:t>from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AC;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remainder </a:t>
            </a:r>
            <a:r>
              <a:rPr sz="850" spc="245" dirty="0">
                <a:latin typeface="Times New Roman"/>
                <a:cs typeface="Times New Roman"/>
              </a:rPr>
              <a:t>in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430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 marR="81915" algn="just">
              <a:lnSpc>
                <a:spcPct val="99100"/>
              </a:lnSpc>
              <a:spcBef>
                <a:spcPts val="204"/>
              </a:spcBef>
            </a:pPr>
            <a:r>
              <a:rPr sz="850" spc="280" dirty="0">
                <a:latin typeface="Times New Roman"/>
                <a:cs typeface="Times New Roman"/>
              </a:rPr>
              <a:t>Multiply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360" dirty="0">
                <a:latin typeface="Times New Roman"/>
                <a:cs typeface="Times New Roman"/>
              </a:rPr>
              <a:t>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415" dirty="0">
                <a:latin typeface="Times New Roman"/>
                <a:cs typeface="Times New Roman"/>
              </a:rPr>
              <a:t>MQ;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15" dirty="0">
                <a:latin typeface="Times New Roman"/>
                <a:cs typeface="Times New Roman"/>
              </a:rPr>
              <a:t>most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significant </a:t>
            </a:r>
            <a:r>
              <a:rPr sz="850" spc="229" dirty="0">
                <a:latin typeface="Times New Roman"/>
                <a:cs typeface="Times New Roman"/>
              </a:rPr>
              <a:t>bits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result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in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55" dirty="0">
                <a:latin typeface="Times New Roman"/>
                <a:cs typeface="Times New Roman"/>
              </a:rPr>
              <a:t>AC,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90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least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45" dirty="0">
                <a:latin typeface="Times New Roman"/>
                <a:cs typeface="Times New Roman"/>
              </a:rPr>
              <a:t>significant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15" dirty="0">
                <a:latin typeface="Times New Roman"/>
                <a:cs typeface="Times New Roman"/>
              </a:rPr>
              <a:t>bits </a:t>
            </a:r>
            <a:r>
              <a:rPr sz="850" spc="245" dirty="0">
                <a:latin typeface="Times New Roman"/>
                <a:cs typeface="Times New Roman"/>
              </a:rPr>
              <a:t>in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505" dirty="0">
                <a:latin typeface="Times New Roman"/>
                <a:cs typeface="Times New Roman"/>
              </a:rPr>
              <a:t>MQ</a:t>
            </a:r>
            <a:endParaRPr sz="850">
              <a:latin typeface="Times New Roman"/>
              <a:cs typeface="Times New Roman"/>
            </a:endParaRPr>
          </a:p>
          <a:p>
            <a:pPr marL="12700" marR="57785">
              <a:lnSpc>
                <a:spcPts val="969"/>
              </a:lnSpc>
              <a:spcBef>
                <a:spcPts val="265"/>
              </a:spcBef>
            </a:pPr>
            <a:r>
              <a:rPr sz="850" spc="290" dirty="0">
                <a:latin typeface="Times New Roman"/>
                <a:cs typeface="Times New Roman"/>
              </a:rPr>
              <a:t>Divide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450" dirty="0">
                <a:latin typeface="Times New Roman"/>
                <a:cs typeface="Times New Roman"/>
              </a:rPr>
              <a:t>AC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30" dirty="0">
                <a:latin typeface="Times New Roman"/>
                <a:cs typeface="Times New Roman"/>
              </a:rPr>
              <a:t>M(X);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70" dirty="0">
                <a:latin typeface="Times New Roman"/>
                <a:cs typeface="Times New Roman"/>
              </a:rPr>
              <a:t>put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0" dirty="0">
                <a:latin typeface="Times New Roman"/>
                <a:cs typeface="Times New Roman"/>
              </a:rPr>
              <a:t>quotient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in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495" dirty="0">
                <a:latin typeface="Times New Roman"/>
                <a:cs typeface="Times New Roman"/>
              </a:rPr>
              <a:t>MQ </a:t>
            </a:r>
            <a:r>
              <a:rPr sz="850" spc="310" dirty="0">
                <a:latin typeface="Times New Roman"/>
                <a:cs typeface="Times New Roman"/>
              </a:rPr>
              <a:t>and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the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90" dirty="0">
                <a:latin typeface="Times New Roman"/>
                <a:cs typeface="Times New Roman"/>
              </a:rPr>
              <a:t>remainder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54" dirty="0">
                <a:latin typeface="Times New Roman"/>
                <a:cs typeface="Times New Roman"/>
              </a:rPr>
              <a:t>in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425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 marR="26034">
              <a:lnSpc>
                <a:spcPct val="102899"/>
              </a:lnSpc>
              <a:spcBef>
                <a:spcPts val="145"/>
              </a:spcBef>
            </a:pPr>
            <a:r>
              <a:rPr sz="850" spc="280" dirty="0">
                <a:latin typeface="Times New Roman"/>
                <a:cs typeface="Times New Roman"/>
              </a:rPr>
              <a:t>Multiply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85" dirty="0">
                <a:latin typeface="Times New Roman"/>
                <a:cs typeface="Times New Roman"/>
              </a:rPr>
              <a:t>accumulator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2;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i.e.,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29" dirty="0">
                <a:latin typeface="Times New Roman"/>
                <a:cs typeface="Times New Roman"/>
              </a:rPr>
              <a:t>shift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210" dirty="0">
                <a:latin typeface="Times New Roman"/>
                <a:cs typeface="Times New Roman"/>
              </a:rPr>
              <a:t>left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85" dirty="0">
                <a:latin typeface="Times New Roman"/>
                <a:cs typeface="Times New Roman"/>
              </a:rPr>
              <a:t>one </a:t>
            </a:r>
            <a:r>
              <a:rPr sz="850" spc="225" dirty="0">
                <a:latin typeface="Times New Roman"/>
                <a:cs typeface="Times New Roman"/>
              </a:rPr>
              <a:t>bit</a:t>
            </a:r>
            <a:r>
              <a:rPr sz="850" spc="145" dirty="0">
                <a:latin typeface="Times New Roman"/>
                <a:cs typeface="Times New Roman"/>
              </a:rPr>
              <a:t> </a:t>
            </a:r>
            <a:r>
              <a:rPr sz="850" spc="250" dirty="0">
                <a:latin typeface="Times New Roman"/>
                <a:cs typeface="Times New Roman"/>
              </a:rPr>
              <a:t>position</a:t>
            </a:r>
            <a:endParaRPr sz="850">
              <a:latin typeface="Times New Roman"/>
              <a:cs typeface="Times New Roman"/>
            </a:endParaRPr>
          </a:p>
          <a:p>
            <a:pPr marL="12700" marR="69215">
              <a:lnSpc>
                <a:spcPct val="102899"/>
              </a:lnSpc>
              <a:spcBef>
                <a:spcPts val="85"/>
              </a:spcBef>
            </a:pPr>
            <a:r>
              <a:rPr sz="850" spc="290" dirty="0">
                <a:latin typeface="Times New Roman"/>
                <a:cs typeface="Times New Roman"/>
              </a:rPr>
              <a:t>Divide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90" dirty="0">
                <a:latin typeface="Times New Roman"/>
                <a:cs typeface="Times New Roman"/>
              </a:rPr>
              <a:t>accumulator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45" dirty="0">
                <a:latin typeface="Times New Roman"/>
                <a:cs typeface="Times New Roman"/>
              </a:rPr>
              <a:t>2;</a:t>
            </a:r>
            <a:r>
              <a:rPr sz="850" spc="204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i.e.,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229" dirty="0">
                <a:latin typeface="Times New Roman"/>
                <a:cs typeface="Times New Roman"/>
              </a:rPr>
              <a:t>shift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right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85" dirty="0">
                <a:latin typeface="Times New Roman"/>
                <a:cs typeface="Times New Roman"/>
              </a:rPr>
              <a:t>one </a:t>
            </a:r>
            <a:r>
              <a:rPr sz="850" spc="250" dirty="0">
                <a:latin typeface="Times New Roman"/>
                <a:cs typeface="Times New Roman"/>
              </a:rPr>
              <a:t>position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467100" y="5714086"/>
            <a:ext cx="1736089" cy="853440"/>
            <a:chOff x="3467100" y="5714086"/>
            <a:chExt cx="1736089" cy="853440"/>
          </a:xfrm>
        </p:grpSpPr>
        <p:sp>
          <p:nvSpPr>
            <p:cNvPr id="132" name="object 132"/>
            <p:cNvSpPr/>
            <p:nvPr/>
          </p:nvSpPr>
          <p:spPr>
            <a:xfrm>
              <a:off x="3467100" y="5714086"/>
              <a:ext cx="17145" cy="288925"/>
            </a:xfrm>
            <a:custGeom>
              <a:avLst/>
              <a:gdLst/>
              <a:ahLst/>
              <a:cxnLst/>
              <a:rect l="l" t="t" r="r" b="b"/>
              <a:pathLst>
                <a:path w="17145" h="288925">
                  <a:moveTo>
                    <a:pt x="16778" y="0"/>
                  </a:moveTo>
                  <a:lnTo>
                    <a:pt x="0" y="0"/>
                  </a:lnTo>
                  <a:lnTo>
                    <a:pt x="0" y="288482"/>
                  </a:lnTo>
                  <a:lnTo>
                    <a:pt x="16778" y="288482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83878" y="6012505"/>
              <a:ext cx="1718945" cy="555625"/>
            </a:xfrm>
            <a:custGeom>
              <a:avLst/>
              <a:gdLst/>
              <a:ahLst/>
              <a:cxnLst/>
              <a:rect l="l" t="t" r="r" b="b"/>
              <a:pathLst>
                <a:path w="1718945" h="555625">
                  <a:moveTo>
                    <a:pt x="1718720" y="0"/>
                  </a:moveTo>
                  <a:lnTo>
                    <a:pt x="0" y="0"/>
                  </a:lnTo>
                  <a:lnTo>
                    <a:pt x="0" y="554998"/>
                  </a:lnTo>
                  <a:lnTo>
                    <a:pt x="1718720" y="554998"/>
                  </a:lnTo>
                  <a:lnTo>
                    <a:pt x="17187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3558514" y="6195514"/>
            <a:ext cx="125095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00" dirty="0">
                <a:latin typeface="Times New Roman"/>
                <a:cs typeface="Times New Roman"/>
              </a:rPr>
              <a:t>Address</a:t>
            </a:r>
            <a:r>
              <a:rPr sz="850" spc="185" dirty="0">
                <a:latin typeface="Times New Roman"/>
                <a:cs typeface="Times New Roman"/>
              </a:rPr>
              <a:t> </a:t>
            </a:r>
            <a:r>
              <a:rPr sz="850" spc="300" dirty="0">
                <a:latin typeface="Times New Roman"/>
                <a:cs typeface="Times New Roman"/>
              </a:rPr>
              <a:t>modify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202599" y="6012505"/>
            <a:ext cx="1110615" cy="277495"/>
          </a:xfrm>
          <a:custGeom>
            <a:avLst/>
            <a:gdLst/>
            <a:ahLst/>
            <a:cxnLst/>
            <a:rect l="l" t="t" r="r" b="b"/>
            <a:pathLst>
              <a:path w="1110614" h="277495">
                <a:moveTo>
                  <a:pt x="1110379" y="0"/>
                </a:moveTo>
                <a:lnTo>
                  <a:pt x="0" y="0"/>
                </a:lnTo>
                <a:lnTo>
                  <a:pt x="0" y="277499"/>
                </a:lnTo>
                <a:lnTo>
                  <a:pt x="1110379" y="277499"/>
                </a:lnTo>
                <a:lnTo>
                  <a:pt x="1110379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5276899" y="5990638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00010010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312979" y="6012505"/>
            <a:ext cx="1787525" cy="277495"/>
          </a:xfrm>
          <a:custGeom>
            <a:avLst/>
            <a:gdLst/>
            <a:ahLst/>
            <a:cxnLst/>
            <a:rect l="l" t="t" r="r" b="b"/>
            <a:pathLst>
              <a:path w="1787525" h="277495">
                <a:moveTo>
                  <a:pt x="1787144" y="0"/>
                </a:moveTo>
                <a:lnTo>
                  <a:pt x="0" y="0"/>
                </a:lnTo>
                <a:lnTo>
                  <a:pt x="0" y="277499"/>
                </a:lnTo>
                <a:lnTo>
                  <a:pt x="1787144" y="277499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387279" y="5990638"/>
            <a:ext cx="138176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09" dirty="0">
                <a:latin typeface="Times New Roman"/>
                <a:cs typeface="Times New Roman"/>
              </a:rPr>
              <a:t>STOR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M(X,8:19)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3467100" y="6002569"/>
            <a:ext cx="8296909" cy="565150"/>
            <a:chOff x="3467100" y="6002569"/>
            <a:chExt cx="8296909" cy="565150"/>
          </a:xfrm>
        </p:grpSpPr>
        <p:sp>
          <p:nvSpPr>
            <p:cNvPr id="140" name="object 140"/>
            <p:cNvSpPr/>
            <p:nvPr/>
          </p:nvSpPr>
          <p:spPr>
            <a:xfrm>
              <a:off x="8100123" y="6012505"/>
              <a:ext cx="3663950" cy="277495"/>
            </a:xfrm>
            <a:custGeom>
              <a:avLst/>
              <a:gdLst/>
              <a:ahLst/>
              <a:cxnLst/>
              <a:rect l="l" t="t" r="r" b="b"/>
              <a:pathLst>
                <a:path w="3663950" h="277495">
                  <a:moveTo>
                    <a:pt x="3663542" y="0"/>
                  </a:moveTo>
                  <a:lnTo>
                    <a:pt x="0" y="0"/>
                  </a:lnTo>
                  <a:lnTo>
                    <a:pt x="0" y="277499"/>
                  </a:lnTo>
                  <a:lnTo>
                    <a:pt x="3663542" y="277499"/>
                  </a:lnTo>
                  <a:lnTo>
                    <a:pt x="3663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467087" y="6002578"/>
              <a:ext cx="8296909" cy="287655"/>
            </a:xfrm>
            <a:custGeom>
              <a:avLst/>
              <a:gdLst/>
              <a:ahLst/>
              <a:cxnLst/>
              <a:rect l="l" t="t" r="r" b="b"/>
              <a:pathLst>
                <a:path w="8296909" h="287654">
                  <a:moveTo>
                    <a:pt x="8296567" y="0"/>
                  </a:moveTo>
                  <a:lnTo>
                    <a:pt x="8296567" y="0"/>
                  </a:lnTo>
                  <a:lnTo>
                    <a:pt x="0" y="0"/>
                  </a:lnTo>
                  <a:lnTo>
                    <a:pt x="0" y="9931"/>
                  </a:lnTo>
                  <a:lnTo>
                    <a:pt x="0" y="287426"/>
                  </a:lnTo>
                  <a:lnTo>
                    <a:pt x="16789" y="287426"/>
                  </a:lnTo>
                  <a:lnTo>
                    <a:pt x="16789" y="9931"/>
                  </a:lnTo>
                  <a:lnTo>
                    <a:pt x="1735505" y="9931"/>
                  </a:lnTo>
                  <a:lnTo>
                    <a:pt x="8296567" y="9931"/>
                  </a:lnTo>
                  <a:lnTo>
                    <a:pt x="8296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02599" y="6290004"/>
              <a:ext cx="1110615" cy="277495"/>
            </a:xfrm>
            <a:custGeom>
              <a:avLst/>
              <a:gdLst/>
              <a:ahLst/>
              <a:cxnLst/>
              <a:rect l="l" t="t" r="r" b="b"/>
              <a:pathLst>
                <a:path w="1110614" h="277495">
                  <a:moveTo>
                    <a:pt x="1110379" y="0"/>
                  </a:moveTo>
                  <a:lnTo>
                    <a:pt x="0" y="0"/>
                  </a:lnTo>
                  <a:lnTo>
                    <a:pt x="0" y="277499"/>
                  </a:lnTo>
                  <a:lnTo>
                    <a:pt x="1110379" y="277499"/>
                  </a:lnTo>
                  <a:lnTo>
                    <a:pt x="1110379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5276899" y="6268138"/>
            <a:ext cx="7861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10" dirty="0">
                <a:latin typeface="Times New Roman"/>
                <a:cs typeface="Times New Roman"/>
              </a:rPr>
              <a:t>00010011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12979" y="6290004"/>
            <a:ext cx="1787525" cy="277495"/>
          </a:xfrm>
          <a:custGeom>
            <a:avLst/>
            <a:gdLst/>
            <a:ahLst/>
            <a:cxnLst/>
            <a:rect l="l" t="t" r="r" b="b"/>
            <a:pathLst>
              <a:path w="1787525" h="277495">
                <a:moveTo>
                  <a:pt x="1787144" y="0"/>
                </a:moveTo>
                <a:lnTo>
                  <a:pt x="0" y="0"/>
                </a:lnTo>
                <a:lnTo>
                  <a:pt x="0" y="277499"/>
                </a:lnTo>
                <a:lnTo>
                  <a:pt x="1787144" y="277499"/>
                </a:lnTo>
                <a:lnTo>
                  <a:pt x="178714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387279" y="6268138"/>
            <a:ext cx="147701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409" dirty="0">
                <a:latin typeface="Times New Roman"/>
                <a:cs typeface="Times New Roman"/>
              </a:rPr>
              <a:t>STOR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300" dirty="0">
                <a:latin typeface="Times New Roman"/>
                <a:cs typeface="Times New Roman"/>
              </a:rPr>
              <a:t>M(X,28:39)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100123" y="6290004"/>
            <a:ext cx="3663950" cy="277495"/>
          </a:xfrm>
          <a:custGeom>
            <a:avLst/>
            <a:gdLst/>
            <a:ahLst/>
            <a:cxnLst/>
            <a:rect l="l" t="t" r="r" b="b"/>
            <a:pathLst>
              <a:path w="3663950" h="277495">
                <a:moveTo>
                  <a:pt x="3663542" y="0"/>
                </a:moveTo>
                <a:lnTo>
                  <a:pt x="0" y="0"/>
                </a:lnTo>
                <a:lnTo>
                  <a:pt x="0" y="277499"/>
                </a:lnTo>
                <a:lnTo>
                  <a:pt x="3663542" y="277499"/>
                </a:lnTo>
                <a:lnTo>
                  <a:pt x="3663542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8176156" y="5990638"/>
            <a:ext cx="3206750" cy="4381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109855">
              <a:lnSpc>
                <a:spcPts val="969"/>
              </a:lnSpc>
              <a:spcBef>
                <a:spcPts val="210"/>
              </a:spcBef>
            </a:pPr>
            <a:r>
              <a:rPr sz="850" spc="295" dirty="0">
                <a:latin typeface="Times New Roman"/>
                <a:cs typeface="Times New Roman"/>
              </a:rPr>
              <a:t>Replace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10" dirty="0">
                <a:latin typeface="Times New Roman"/>
                <a:cs typeface="Times New Roman"/>
              </a:rPr>
              <a:t>left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80" dirty="0">
                <a:latin typeface="Times New Roman"/>
                <a:cs typeface="Times New Roman"/>
              </a:rPr>
              <a:t>address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field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at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0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12 </a:t>
            </a:r>
            <a:r>
              <a:rPr sz="850" spc="270" dirty="0">
                <a:latin typeface="Times New Roman"/>
                <a:cs typeface="Times New Roman"/>
              </a:rPr>
              <a:t>rightmost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29" dirty="0">
                <a:latin typeface="Times New Roman"/>
                <a:cs typeface="Times New Roman"/>
              </a:rPr>
              <a:t>bits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430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50" spc="295" dirty="0">
                <a:latin typeface="Times New Roman"/>
                <a:cs typeface="Times New Roman"/>
              </a:rPr>
              <a:t>Replace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240" dirty="0">
                <a:latin typeface="Times New Roman"/>
                <a:cs typeface="Times New Roman"/>
              </a:rPr>
              <a:t>right</a:t>
            </a:r>
            <a:r>
              <a:rPr sz="850" spc="175" dirty="0">
                <a:latin typeface="Times New Roman"/>
                <a:cs typeface="Times New Roman"/>
              </a:rPr>
              <a:t> </a:t>
            </a:r>
            <a:r>
              <a:rPr sz="850" spc="275" dirty="0">
                <a:latin typeface="Times New Roman"/>
                <a:cs typeface="Times New Roman"/>
              </a:rPr>
              <a:t>address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field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35" dirty="0">
                <a:latin typeface="Times New Roman"/>
                <a:cs typeface="Times New Roman"/>
              </a:rPr>
              <a:t>at</a:t>
            </a:r>
            <a:r>
              <a:rPr sz="850" spc="170" dirty="0">
                <a:latin typeface="Times New Roman"/>
                <a:cs typeface="Times New Roman"/>
              </a:rPr>
              <a:t> </a:t>
            </a:r>
            <a:r>
              <a:rPr sz="850" spc="365" dirty="0">
                <a:latin typeface="Times New Roman"/>
                <a:cs typeface="Times New Roman"/>
              </a:rPr>
              <a:t>M(X)</a:t>
            </a:r>
            <a:r>
              <a:rPr sz="850" spc="155" dirty="0">
                <a:latin typeface="Times New Roman"/>
                <a:cs typeface="Times New Roman"/>
              </a:rPr>
              <a:t> </a:t>
            </a:r>
            <a:r>
              <a:rPr sz="850" spc="320" dirty="0">
                <a:latin typeface="Times New Roman"/>
                <a:cs typeface="Times New Roman"/>
              </a:rPr>
              <a:t>by</a:t>
            </a:r>
            <a:r>
              <a:rPr sz="850" spc="160" dirty="0">
                <a:latin typeface="Times New Roman"/>
                <a:cs typeface="Times New Roman"/>
              </a:rPr>
              <a:t> </a:t>
            </a:r>
            <a:r>
              <a:rPr sz="850" spc="295" dirty="0">
                <a:latin typeface="Times New Roman"/>
                <a:cs typeface="Times New Roman"/>
              </a:rPr>
              <a:t>12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187470" y="6434225"/>
            <a:ext cx="3489325" cy="139700"/>
          </a:xfrm>
          <a:custGeom>
            <a:avLst/>
            <a:gdLst/>
            <a:ahLst/>
            <a:cxnLst/>
            <a:rect l="l" t="t" r="r" b="b"/>
            <a:pathLst>
              <a:path w="3489325" h="139700">
                <a:moveTo>
                  <a:pt x="3489195" y="0"/>
                </a:moveTo>
                <a:lnTo>
                  <a:pt x="0" y="0"/>
                </a:lnTo>
                <a:lnTo>
                  <a:pt x="0" y="139642"/>
                </a:lnTo>
                <a:lnTo>
                  <a:pt x="3489195" y="139642"/>
                </a:lnTo>
                <a:lnTo>
                  <a:pt x="348919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8176156" y="6401406"/>
            <a:ext cx="160020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270" dirty="0">
                <a:latin typeface="Times New Roman"/>
                <a:cs typeface="Times New Roman"/>
              </a:rPr>
              <a:t>rightmost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29" dirty="0">
                <a:latin typeface="Times New Roman"/>
                <a:cs typeface="Times New Roman"/>
              </a:rPr>
              <a:t>bits</a:t>
            </a:r>
            <a:r>
              <a:rPr sz="850" spc="165" dirty="0">
                <a:latin typeface="Times New Roman"/>
                <a:cs typeface="Times New Roman"/>
              </a:rPr>
              <a:t> </a:t>
            </a:r>
            <a:r>
              <a:rPr sz="850" spc="265" dirty="0">
                <a:latin typeface="Times New Roman"/>
                <a:cs typeface="Times New Roman"/>
              </a:rPr>
              <a:t>of</a:t>
            </a:r>
            <a:r>
              <a:rPr sz="850" spc="180" dirty="0">
                <a:latin typeface="Times New Roman"/>
                <a:cs typeface="Times New Roman"/>
              </a:rPr>
              <a:t> </a:t>
            </a:r>
            <a:r>
              <a:rPr sz="850" spc="430" dirty="0">
                <a:latin typeface="Times New Roman"/>
                <a:cs typeface="Times New Roman"/>
              </a:rPr>
              <a:t>AC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467087" y="6290005"/>
            <a:ext cx="8296909" cy="288290"/>
          </a:xfrm>
          <a:custGeom>
            <a:avLst/>
            <a:gdLst/>
            <a:ahLst/>
            <a:cxnLst/>
            <a:rect l="l" t="t" r="r" b="b"/>
            <a:pathLst>
              <a:path w="8296909" h="288290">
                <a:moveTo>
                  <a:pt x="8296567" y="277507"/>
                </a:moveTo>
                <a:lnTo>
                  <a:pt x="8296567" y="277507"/>
                </a:lnTo>
                <a:lnTo>
                  <a:pt x="16789" y="277507"/>
                </a:lnTo>
                <a:lnTo>
                  <a:pt x="16789" y="0"/>
                </a:lnTo>
                <a:lnTo>
                  <a:pt x="0" y="0"/>
                </a:lnTo>
                <a:lnTo>
                  <a:pt x="0" y="277507"/>
                </a:lnTo>
                <a:lnTo>
                  <a:pt x="0" y="287693"/>
                </a:lnTo>
                <a:lnTo>
                  <a:pt x="8296567" y="287693"/>
                </a:lnTo>
                <a:lnTo>
                  <a:pt x="8296567" y="277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0"/>
            <a:ext cx="11324844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088" y="2269235"/>
              <a:ext cx="3134867" cy="1514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495" y="2269235"/>
              <a:ext cx="2456688" cy="1371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717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Computer?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1545" y="3684270"/>
            <a:ext cx="8077200" cy="72263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584960" marR="451484" indent="-1130935">
              <a:lnSpc>
                <a:spcPts val="2060"/>
              </a:lnSpc>
              <a:spcBef>
                <a:spcPts val="81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computer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Electronic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device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programmed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process </a:t>
            </a:r>
            <a:r>
              <a:rPr sz="1800" dirty="0">
                <a:latin typeface="Arial MT"/>
                <a:cs typeface="Arial MT"/>
              </a:rPr>
              <a:t>information,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etc.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yield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meaningful </a:t>
            </a:r>
            <a:r>
              <a:rPr sz="1800" spc="-10" dirty="0">
                <a:latin typeface="Arial MT"/>
                <a:cs typeface="Arial MT"/>
              </a:rPr>
              <a:t>results.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02764" y="4506467"/>
            <a:ext cx="6817359" cy="2112645"/>
            <a:chOff x="2302764" y="4506467"/>
            <a:chExt cx="6817359" cy="21126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2764" y="4506467"/>
              <a:ext cx="1706880" cy="2112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9460" y="4610099"/>
              <a:ext cx="2010155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80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Motherboard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spc="-110" dirty="0">
                <a:solidFill>
                  <a:srgbClr val="FFFFFF"/>
                </a:solidFill>
              </a:rPr>
              <a:t>with </a:t>
            </a:r>
            <a:r>
              <a:rPr sz="2800" spc="-140" dirty="0">
                <a:solidFill>
                  <a:srgbClr val="FFFFFF"/>
                </a:solidFill>
              </a:rPr>
              <a:t>Two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spc="-185" dirty="0">
                <a:solidFill>
                  <a:srgbClr val="FFFFFF"/>
                </a:solidFill>
              </a:rPr>
              <a:t>Intel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Quad-Core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Xeon</a:t>
            </a:r>
            <a:r>
              <a:rPr sz="2800" spc="-100" dirty="0">
                <a:solidFill>
                  <a:srgbClr val="FFFFFF"/>
                </a:solidFill>
              </a:rPr>
              <a:t> </a:t>
            </a:r>
            <a:r>
              <a:rPr sz="2800" spc="-85" dirty="0">
                <a:solidFill>
                  <a:srgbClr val="FFFFFF"/>
                </a:solidFill>
              </a:rPr>
              <a:t>Processors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455" y="1930906"/>
            <a:ext cx="10354056" cy="484174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1613" y="3681806"/>
            <a:ext cx="3306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800" b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0092" y="2123439"/>
            <a:ext cx="4242435" cy="447929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Arithmetic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Binary</a:t>
            </a:r>
            <a:r>
              <a:rPr sz="24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Arithmetic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Signed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Binary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Numbers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Decimal</a:t>
            </a:r>
            <a:r>
              <a:rPr sz="24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Arithmetic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operation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Floating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point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representation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Floating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point</a:t>
            </a:r>
            <a:r>
              <a:rPr sz="24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Arithmetic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r>
              <a:rPr sz="2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Multiplication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Booth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Multiplication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Array</a:t>
            </a:r>
            <a:r>
              <a:rPr sz="2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Multiplier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Division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6944106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369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Arithmetic</a:t>
            </a:r>
            <a:r>
              <a:rPr spc="-200" dirty="0"/>
              <a:t> </a:t>
            </a:r>
            <a:r>
              <a:rPr spc="100" dirty="0"/>
              <a:t>&amp;</a:t>
            </a:r>
            <a:r>
              <a:rPr spc="-220" dirty="0"/>
              <a:t> </a:t>
            </a:r>
            <a:r>
              <a:rPr dirty="0"/>
              <a:t>Logic</a:t>
            </a:r>
            <a:r>
              <a:rPr spc="-215" dirty="0"/>
              <a:t> </a:t>
            </a:r>
            <a:r>
              <a:rPr spc="-225" dirty="0"/>
              <a:t>Unit</a:t>
            </a:r>
            <a:r>
              <a:rPr spc="-190" dirty="0"/>
              <a:t> </a:t>
            </a:r>
            <a:r>
              <a:rPr spc="-180" dirty="0"/>
              <a:t>(ALU)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39" y="2279497"/>
            <a:ext cx="9834880" cy="19310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actually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elements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 there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mainly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bring data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ALU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digits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4411" y="4308347"/>
            <a:ext cx="5390515" cy="2429510"/>
            <a:chOff x="2534411" y="4308347"/>
            <a:chExt cx="5390515" cy="24295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4411" y="4308347"/>
              <a:ext cx="5390388" cy="1994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1711" y="6367271"/>
              <a:ext cx="3200399" cy="3703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Arithmetic</a:t>
            </a:r>
            <a:r>
              <a:rPr sz="3200" spc="-215" dirty="0"/>
              <a:t> </a:t>
            </a:r>
            <a:r>
              <a:rPr sz="3200" spc="-10" dirty="0"/>
              <a:t>Operations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2178921"/>
            <a:ext cx="6073775" cy="4154804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610"/>
              </a:spcBef>
            </a:pPr>
            <a:r>
              <a:rPr sz="32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Addition</a:t>
            </a:r>
            <a:endParaRPr sz="3200">
              <a:latin typeface="Times New Roman"/>
              <a:cs typeface="Times New Roman"/>
            </a:endParaRPr>
          </a:p>
          <a:p>
            <a:pPr marL="355600" marR="29845" indent="-343535">
              <a:lnSpc>
                <a:spcPts val="2590"/>
              </a:lnSpc>
              <a:spcBef>
                <a:spcPts val="145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Follow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addition,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difference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(not a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0+0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0+1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1+0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1carry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1+1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carry1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1+1+1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1carry1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55535" y="2929127"/>
            <a:ext cx="4566920" cy="2056764"/>
            <a:chOff x="6955535" y="2929127"/>
            <a:chExt cx="4566920" cy="20567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535" y="2929127"/>
              <a:ext cx="1194053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0391" y="2929127"/>
              <a:ext cx="540257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127" y="2929127"/>
              <a:ext cx="540257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283" y="2929127"/>
              <a:ext cx="540257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6771" y="2929127"/>
              <a:ext cx="540257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0735" y="2929127"/>
              <a:ext cx="540257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3176" y="2929127"/>
              <a:ext cx="589013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5535" y="3393947"/>
              <a:ext cx="1451609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0391" y="3393947"/>
              <a:ext cx="589013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5127" y="3393947"/>
              <a:ext cx="589013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3393947"/>
              <a:ext cx="540257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6771" y="3393947"/>
              <a:ext cx="589013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60735" y="3393947"/>
              <a:ext cx="589013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33176" y="3393947"/>
              <a:ext cx="540257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5535" y="3851147"/>
              <a:ext cx="1488185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0391" y="3851147"/>
              <a:ext cx="589013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25127" y="3851147"/>
              <a:ext cx="540257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3851147"/>
              <a:ext cx="540257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6771" y="3851147"/>
              <a:ext cx="540257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60735" y="3851147"/>
              <a:ext cx="540257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33176" y="3851147"/>
              <a:ext cx="540257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5535" y="4308347"/>
              <a:ext cx="1296162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70391" y="4308347"/>
              <a:ext cx="540257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5127" y="4308347"/>
              <a:ext cx="589013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4308347"/>
              <a:ext cx="540257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6771" y="4308347"/>
              <a:ext cx="589013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60735" y="4308347"/>
              <a:ext cx="589013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33176" y="4308347"/>
              <a:ext cx="589013" cy="677418"/>
            </a:xfrm>
            <a:prstGeom prst="rect">
              <a:avLst/>
            </a:prstGeom>
          </p:spPr>
        </p:pic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7039673" y="2968434"/>
          <a:ext cx="4455792" cy="1835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Carry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Augend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Addend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Result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7189469" y="5307583"/>
            <a:ext cx="96646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1 1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2032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0 1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 </a:t>
            </a:r>
            <a:r>
              <a:rPr sz="1800" spc="-50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+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0 1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1 0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0 0 </a:t>
            </a: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97795" y="5073396"/>
            <a:ext cx="1632585" cy="762000"/>
          </a:xfrm>
          <a:custGeom>
            <a:avLst/>
            <a:gdLst/>
            <a:ahLst/>
            <a:cxnLst/>
            <a:rect l="l" t="t" r="r" b="b"/>
            <a:pathLst>
              <a:path w="1632584" h="762000">
                <a:moveTo>
                  <a:pt x="0" y="380999"/>
                </a:moveTo>
                <a:lnTo>
                  <a:pt x="9700" y="322072"/>
                </a:lnTo>
                <a:lnTo>
                  <a:pt x="37833" y="265992"/>
                </a:lnTo>
                <a:lnTo>
                  <a:pt x="82949" y="213437"/>
                </a:lnTo>
                <a:lnTo>
                  <a:pt x="143594" y="165085"/>
                </a:lnTo>
                <a:lnTo>
                  <a:pt x="179287" y="142696"/>
                </a:lnTo>
                <a:lnTo>
                  <a:pt x="218319" y="121611"/>
                </a:lnTo>
                <a:lnTo>
                  <a:pt x="260507" y="101916"/>
                </a:lnTo>
                <a:lnTo>
                  <a:pt x="305670" y="83695"/>
                </a:lnTo>
                <a:lnTo>
                  <a:pt x="353628" y="67032"/>
                </a:lnTo>
                <a:lnTo>
                  <a:pt x="404198" y="52013"/>
                </a:lnTo>
                <a:lnTo>
                  <a:pt x="457199" y="38722"/>
                </a:lnTo>
                <a:lnTo>
                  <a:pt x="512451" y="27243"/>
                </a:lnTo>
                <a:lnTo>
                  <a:pt x="569770" y="17661"/>
                </a:lnTo>
                <a:lnTo>
                  <a:pt x="628976" y="10061"/>
                </a:lnTo>
                <a:lnTo>
                  <a:pt x="689888" y="4528"/>
                </a:lnTo>
                <a:lnTo>
                  <a:pt x="752323" y="1146"/>
                </a:lnTo>
                <a:lnTo>
                  <a:pt x="816101" y="0"/>
                </a:lnTo>
                <a:lnTo>
                  <a:pt x="879880" y="1146"/>
                </a:lnTo>
                <a:lnTo>
                  <a:pt x="942315" y="4528"/>
                </a:lnTo>
                <a:lnTo>
                  <a:pt x="1003227" y="10061"/>
                </a:lnTo>
                <a:lnTo>
                  <a:pt x="1062433" y="17661"/>
                </a:lnTo>
                <a:lnTo>
                  <a:pt x="1119752" y="27243"/>
                </a:lnTo>
                <a:lnTo>
                  <a:pt x="1175004" y="38722"/>
                </a:lnTo>
                <a:lnTo>
                  <a:pt x="1228005" y="52013"/>
                </a:lnTo>
                <a:lnTo>
                  <a:pt x="1278575" y="67032"/>
                </a:lnTo>
                <a:lnTo>
                  <a:pt x="1326533" y="83695"/>
                </a:lnTo>
                <a:lnTo>
                  <a:pt x="1371696" y="101916"/>
                </a:lnTo>
                <a:lnTo>
                  <a:pt x="1413884" y="121611"/>
                </a:lnTo>
                <a:lnTo>
                  <a:pt x="1452916" y="142696"/>
                </a:lnTo>
                <a:lnTo>
                  <a:pt x="1488609" y="165085"/>
                </a:lnTo>
                <a:lnTo>
                  <a:pt x="1520782" y="188693"/>
                </a:lnTo>
                <a:lnTo>
                  <a:pt x="1573844" y="239232"/>
                </a:lnTo>
                <a:lnTo>
                  <a:pt x="1610650" y="293634"/>
                </a:lnTo>
                <a:lnTo>
                  <a:pt x="1629748" y="351222"/>
                </a:lnTo>
                <a:lnTo>
                  <a:pt x="1632203" y="380999"/>
                </a:lnTo>
                <a:lnTo>
                  <a:pt x="1629748" y="410775"/>
                </a:lnTo>
                <a:lnTo>
                  <a:pt x="1610650" y="468361"/>
                </a:lnTo>
                <a:lnTo>
                  <a:pt x="1573844" y="522762"/>
                </a:lnTo>
                <a:lnTo>
                  <a:pt x="1520782" y="573300"/>
                </a:lnTo>
                <a:lnTo>
                  <a:pt x="1488609" y="596909"/>
                </a:lnTo>
                <a:lnTo>
                  <a:pt x="1452916" y="619298"/>
                </a:lnTo>
                <a:lnTo>
                  <a:pt x="1413884" y="640383"/>
                </a:lnTo>
                <a:lnTo>
                  <a:pt x="1371696" y="660078"/>
                </a:lnTo>
                <a:lnTo>
                  <a:pt x="1326533" y="678300"/>
                </a:lnTo>
                <a:lnTo>
                  <a:pt x="1278575" y="694963"/>
                </a:lnTo>
                <a:lnTo>
                  <a:pt x="1228005" y="709983"/>
                </a:lnTo>
                <a:lnTo>
                  <a:pt x="1175004" y="723275"/>
                </a:lnTo>
                <a:lnTo>
                  <a:pt x="1119752" y="734755"/>
                </a:lnTo>
                <a:lnTo>
                  <a:pt x="1062433" y="744337"/>
                </a:lnTo>
                <a:lnTo>
                  <a:pt x="1003227" y="751937"/>
                </a:lnTo>
                <a:lnTo>
                  <a:pt x="942315" y="757471"/>
                </a:lnTo>
                <a:lnTo>
                  <a:pt x="879880" y="760853"/>
                </a:lnTo>
                <a:lnTo>
                  <a:pt x="816101" y="761999"/>
                </a:lnTo>
                <a:lnTo>
                  <a:pt x="752323" y="760853"/>
                </a:lnTo>
                <a:lnTo>
                  <a:pt x="689888" y="757471"/>
                </a:lnTo>
                <a:lnTo>
                  <a:pt x="628976" y="751937"/>
                </a:lnTo>
                <a:lnTo>
                  <a:pt x="569770" y="744337"/>
                </a:lnTo>
                <a:lnTo>
                  <a:pt x="512451" y="734755"/>
                </a:lnTo>
                <a:lnTo>
                  <a:pt x="457199" y="723275"/>
                </a:lnTo>
                <a:lnTo>
                  <a:pt x="404198" y="709983"/>
                </a:lnTo>
                <a:lnTo>
                  <a:pt x="353628" y="694963"/>
                </a:lnTo>
                <a:lnTo>
                  <a:pt x="305670" y="678300"/>
                </a:lnTo>
                <a:lnTo>
                  <a:pt x="260507" y="660078"/>
                </a:lnTo>
                <a:lnTo>
                  <a:pt x="218319" y="640383"/>
                </a:lnTo>
                <a:lnTo>
                  <a:pt x="179287" y="619298"/>
                </a:lnTo>
                <a:lnTo>
                  <a:pt x="143594" y="596909"/>
                </a:lnTo>
                <a:lnTo>
                  <a:pt x="111421" y="573300"/>
                </a:lnTo>
                <a:lnTo>
                  <a:pt x="58359" y="522762"/>
                </a:lnTo>
                <a:lnTo>
                  <a:pt x="21553" y="468361"/>
                </a:lnTo>
                <a:lnTo>
                  <a:pt x="2455" y="410775"/>
                </a:lnTo>
                <a:lnTo>
                  <a:pt x="0" y="3809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51846" y="5298389"/>
            <a:ext cx="1327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Values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61604" y="5390896"/>
            <a:ext cx="1524000" cy="127000"/>
          </a:xfrm>
          <a:custGeom>
            <a:avLst/>
            <a:gdLst/>
            <a:ahLst/>
            <a:cxnLst/>
            <a:rect l="l" t="t" r="r" b="b"/>
            <a:pathLst>
              <a:path w="1524000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9849"/>
                </a:lnTo>
                <a:lnTo>
                  <a:pt x="114300" y="69849"/>
                </a:lnTo>
                <a:lnTo>
                  <a:pt x="114300" y="57149"/>
                </a:lnTo>
                <a:lnTo>
                  <a:pt x="127000" y="57149"/>
                </a:lnTo>
                <a:lnTo>
                  <a:pt x="127000" y="0"/>
                </a:lnTo>
                <a:close/>
              </a:path>
              <a:path w="1524000" h="127000">
                <a:moveTo>
                  <a:pt x="127000" y="57149"/>
                </a:moveTo>
                <a:lnTo>
                  <a:pt x="114300" y="57149"/>
                </a:lnTo>
                <a:lnTo>
                  <a:pt x="114300" y="69849"/>
                </a:lnTo>
                <a:lnTo>
                  <a:pt x="127000" y="69849"/>
                </a:lnTo>
                <a:lnTo>
                  <a:pt x="127000" y="57149"/>
                </a:lnTo>
                <a:close/>
              </a:path>
              <a:path w="1524000" h="127000">
                <a:moveTo>
                  <a:pt x="1524000" y="57149"/>
                </a:moveTo>
                <a:lnTo>
                  <a:pt x="127000" y="57149"/>
                </a:lnTo>
                <a:lnTo>
                  <a:pt x="127000" y="69849"/>
                </a:lnTo>
                <a:lnTo>
                  <a:pt x="1524000" y="69849"/>
                </a:lnTo>
                <a:lnTo>
                  <a:pt x="1524000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2109" y="2545842"/>
            <a:ext cx="1902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Subtraction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326" y="2976509"/>
            <a:ext cx="5713095" cy="33362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100"/>
              </a:spcBef>
              <a:tabLst>
                <a:tab pos="62738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90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decimal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binary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0-1,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“borrow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one”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next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left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digit.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9378" y="3968622"/>
            <a:ext cx="8883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1800" spc="-1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39370" algn="ctr">
              <a:lnSpc>
                <a:spcPct val="100000"/>
              </a:lnSpc>
            </a:pP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0</a:t>
            </a:r>
            <a:r>
              <a:rPr sz="1800" spc="-1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r>
              <a:rPr sz="1800" spc="-12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0</a:t>
            </a:r>
            <a:r>
              <a:rPr sz="1800" spc="-1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88265" algn="ctr">
              <a:lnSpc>
                <a:spcPct val="100000"/>
              </a:lnSpc>
            </a:pP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 marR="29209" algn="r">
              <a:lnSpc>
                <a:spcPct val="100000"/>
              </a:lnSpc>
            </a:pPr>
            <a:r>
              <a:rPr sz="1800" u="sng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1800" u="sng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0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20" dirty="0"/>
              <a:t> </a:t>
            </a:r>
            <a:r>
              <a:rPr spc="-65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289306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1’s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99" y="3607384"/>
            <a:ext cx="309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1000100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899" y="4039361"/>
            <a:ext cx="4027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0111011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9789" y="2576855"/>
            <a:ext cx="1586230" cy="18307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u="heavy" spc="-1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50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260985" marR="31750" indent="-65405">
              <a:lnSpc>
                <a:spcPct val="123800"/>
              </a:lnSpc>
              <a:tabLst>
                <a:tab pos="1210310" algn="l"/>
              </a:tabLst>
            </a:pPr>
            <a:r>
              <a:rPr sz="1900" u="sng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	+</a:t>
            </a:r>
            <a:r>
              <a:rPr sz="1900" b="1" u="sng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b="1" u="sng" spc="-45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1396" y="3973067"/>
            <a:ext cx="3886200" cy="980440"/>
          </a:xfrm>
          <a:custGeom>
            <a:avLst/>
            <a:gdLst/>
            <a:ahLst/>
            <a:cxnLst/>
            <a:rect l="l" t="t" r="r" b="b"/>
            <a:pathLst>
              <a:path w="3886200" h="980439">
                <a:moveTo>
                  <a:pt x="0" y="489965"/>
                </a:moveTo>
                <a:lnTo>
                  <a:pt x="11921" y="435377"/>
                </a:lnTo>
                <a:lnTo>
                  <a:pt x="32723" y="399937"/>
                </a:lnTo>
                <a:lnTo>
                  <a:pt x="63370" y="365370"/>
                </a:lnTo>
                <a:lnTo>
                  <a:pt x="103487" y="331771"/>
                </a:lnTo>
                <a:lnTo>
                  <a:pt x="152697" y="299233"/>
                </a:lnTo>
                <a:lnTo>
                  <a:pt x="210626" y="267853"/>
                </a:lnTo>
                <a:lnTo>
                  <a:pt x="276897" y="237724"/>
                </a:lnTo>
                <a:lnTo>
                  <a:pt x="313044" y="223158"/>
                </a:lnTo>
                <a:lnTo>
                  <a:pt x="351135" y="208941"/>
                </a:lnTo>
                <a:lnTo>
                  <a:pt x="391124" y="195083"/>
                </a:lnTo>
                <a:lnTo>
                  <a:pt x="432964" y="181598"/>
                </a:lnTo>
                <a:lnTo>
                  <a:pt x="476607" y="168497"/>
                </a:lnTo>
                <a:lnTo>
                  <a:pt x="522008" y="155792"/>
                </a:lnTo>
                <a:lnTo>
                  <a:pt x="569118" y="143494"/>
                </a:lnTo>
                <a:lnTo>
                  <a:pt x="617892" y="131615"/>
                </a:lnTo>
                <a:lnTo>
                  <a:pt x="668281" y="120168"/>
                </a:lnTo>
                <a:lnTo>
                  <a:pt x="720239" y="109163"/>
                </a:lnTo>
                <a:lnTo>
                  <a:pt x="773720" y="98614"/>
                </a:lnTo>
                <a:lnTo>
                  <a:pt x="828675" y="88531"/>
                </a:lnTo>
                <a:lnTo>
                  <a:pt x="885059" y="78927"/>
                </a:lnTo>
                <a:lnTo>
                  <a:pt x="942824" y="69813"/>
                </a:lnTo>
                <a:lnTo>
                  <a:pt x="1001923" y="61201"/>
                </a:lnTo>
                <a:lnTo>
                  <a:pt x="1062309" y="53104"/>
                </a:lnTo>
                <a:lnTo>
                  <a:pt x="1123935" y="45532"/>
                </a:lnTo>
                <a:lnTo>
                  <a:pt x="1186755" y="38498"/>
                </a:lnTo>
                <a:lnTo>
                  <a:pt x="1250721" y="32014"/>
                </a:lnTo>
                <a:lnTo>
                  <a:pt x="1315787" y="26091"/>
                </a:lnTo>
                <a:lnTo>
                  <a:pt x="1381905" y="20741"/>
                </a:lnTo>
                <a:lnTo>
                  <a:pt x="1449028" y="15977"/>
                </a:lnTo>
                <a:lnTo>
                  <a:pt x="1517110" y="11809"/>
                </a:lnTo>
                <a:lnTo>
                  <a:pt x="1586103" y="8250"/>
                </a:lnTo>
                <a:lnTo>
                  <a:pt x="1655961" y="5311"/>
                </a:lnTo>
                <a:lnTo>
                  <a:pt x="1726637" y="3005"/>
                </a:lnTo>
                <a:lnTo>
                  <a:pt x="1798083" y="1343"/>
                </a:lnTo>
                <a:lnTo>
                  <a:pt x="1870253" y="337"/>
                </a:lnTo>
                <a:lnTo>
                  <a:pt x="1943100" y="0"/>
                </a:lnTo>
                <a:lnTo>
                  <a:pt x="2015946" y="337"/>
                </a:lnTo>
                <a:lnTo>
                  <a:pt x="2088116" y="1343"/>
                </a:lnTo>
                <a:lnTo>
                  <a:pt x="2159562" y="3005"/>
                </a:lnTo>
                <a:lnTo>
                  <a:pt x="2230238" y="5311"/>
                </a:lnTo>
                <a:lnTo>
                  <a:pt x="2300096" y="8250"/>
                </a:lnTo>
                <a:lnTo>
                  <a:pt x="2369089" y="11809"/>
                </a:lnTo>
                <a:lnTo>
                  <a:pt x="2437171" y="15977"/>
                </a:lnTo>
                <a:lnTo>
                  <a:pt x="2504294" y="20741"/>
                </a:lnTo>
                <a:lnTo>
                  <a:pt x="2570412" y="26091"/>
                </a:lnTo>
                <a:lnTo>
                  <a:pt x="2635478" y="32014"/>
                </a:lnTo>
                <a:lnTo>
                  <a:pt x="2699444" y="38498"/>
                </a:lnTo>
                <a:lnTo>
                  <a:pt x="2762264" y="45532"/>
                </a:lnTo>
                <a:lnTo>
                  <a:pt x="2823890" y="53104"/>
                </a:lnTo>
                <a:lnTo>
                  <a:pt x="2884276" y="61201"/>
                </a:lnTo>
                <a:lnTo>
                  <a:pt x="2943375" y="69813"/>
                </a:lnTo>
                <a:lnTo>
                  <a:pt x="3001140" y="78927"/>
                </a:lnTo>
                <a:lnTo>
                  <a:pt x="3057524" y="88531"/>
                </a:lnTo>
                <a:lnTo>
                  <a:pt x="3112479" y="98614"/>
                </a:lnTo>
                <a:lnTo>
                  <a:pt x="3165960" y="109163"/>
                </a:lnTo>
                <a:lnTo>
                  <a:pt x="3217918" y="120168"/>
                </a:lnTo>
                <a:lnTo>
                  <a:pt x="3268307" y="131615"/>
                </a:lnTo>
                <a:lnTo>
                  <a:pt x="3317081" y="143494"/>
                </a:lnTo>
                <a:lnTo>
                  <a:pt x="3364191" y="155792"/>
                </a:lnTo>
                <a:lnTo>
                  <a:pt x="3409592" y="168497"/>
                </a:lnTo>
                <a:lnTo>
                  <a:pt x="3453235" y="181598"/>
                </a:lnTo>
                <a:lnTo>
                  <a:pt x="3495075" y="195083"/>
                </a:lnTo>
                <a:lnTo>
                  <a:pt x="3535064" y="208941"/>
                </a:lnTo>
                <a:lnTo>
                  <a:pt x="3573155" y="223158"/>
                </a:lnTo>
                <a:lnTo>
                  <a:pt x="3609302" y="237724"/>
                </a:lnTo>
                <a:lnTo>
                  <a:pt x="3675573" y="267853"/>
                </a:lnTo>
                <a:lnTo>
                  <a:pt x="3733502" y="299233"/>
                </a:lnTo>
                <a:lnTo>
                  <a:pt x="3782712" y="331771"/>
                </a:lnTo>
                <a:lnTo>
                  <a:pt x="3822829" y="365370"/>
                </a:lnTo>
                <a:lnTo>
                  <a:pt x="3853476" y="399937"/>
                </a:lnTo>
                <a:lnTo>
                  <a:pt x="3874278" y="435377"/>
                </a:lnTo>
                <a:lnTo>
                  <a:pt x="3886200" y="489965"/>
                </a:lnTo>
                <a:lnTo>
                  <a:pt x="3884859" y="508337"/>
                </a:lnTo>
                <a:lnTo>
                  <a:pt x="3865131" y="562377"/>
                </a:lnTo>
                <a:lnTo>
                  <a:pt x="3839360" y="597392"/>
                </a:lnTo>
                <a:lnTo>
                  <a:pt x="3803931" y="631487"/>
                </a:lnTo>
                <a:lnTo>
                  <a:pt x="3759220" y="664568"/>
                </a:lnTo>
                <a:lnTo>
                  <a:pt x="3705604" y="696538"/>
                </a:lnTo>
                <a:lnTo>
                  <a:pt x="3643457" y="727305"/>
                </a:lnTo>
                <a:lnTo>
                  <a:pt x="3573155" y="756773"/>
                </a:lnTo>
                <a:lnTo>
                  <a:pt x="3535064" y="770990"/>
                </a:lnTo>
                <a:lnTo>
                  <a:pt x="3495075" y="784848"/>
                </a:lnTo>
                <a:lnTo>
                  <a:pt x="3453235" y="798333"/>
                </a:lnTo>
                <a:lnTo>
                  <a:pt x="3409592" y="811434"/>
                </a:lnTo>
                <a:lnTo>
                  <a:pt x="3364191" y="824139"/>
                </a:lnTo>
                <a:lnTo>
                  <a:pt x="3317081" y="836437"/>
                </a:lnTo>
                <a:lnTo>
                  <a:pt x="3268307" y="848316"/>
                </a:lnTo>
                <a:lnTo>
                  <a:pt x="3217918" y="859763"/>
                </a:lnTo>
                <a:lnTo>
                  <a:pt x="3165960" y="870768"/>
                </a:lnTo>
                <a:lnTo>
                  <a:pt x="3112479" y="881317"/>
                </a:lnTo>
                <a:lnTo>
                  <a:pt x="3057524" y="891400"/>
                </a:lnTo>
                <a:lnTo>
                  <a:pt x="3001140" y="901004"/>
                </a:lnTo>
                <a:lnTo>
                  <a:pt x="2943375" y="910118"/>
                </a:lnTo>
                <a:lnTo>
                  <a:pt x="2884276" y="918730"/>
                </a:lnTo>
                <a:lnTo>
                  <a:pt x="2823890" y="926827"/>
                </a:lnTo>
                <a:lnTo>
                  <a:pt x="2762264" y="934399"/>
                </a:lnTo>
                <a:lnTo>
                  <a:pt x="2699444" y="941433"/>
                </a:lnTo>
                <a:lnTo>
                  <a:pt x="2635478" y="947917"/>
                </a:lnTo>
                <a:lnTo>
                  <a:pt x="2570412" y="953840"/>
                </a:lnTo>
                <a:lnTo>
                  <a:pt x="2504294" y="959190"/>
                </a:lnTo>
                <a:lnTo>
                  <a:pt x="2437171" y="963954"/>
                </a:lnTo>
                <a:lnTo>
                  <a:pt x="2369089" y="968122"/>
                </a:lnTo>
                <a:lnTo>
                  <a:pt x="2300096" y="971681"/>
                </a:lnTo>
                <a:lnTo>
                  <a:pt x="2230238" y="974620"/>
                </a:lnTo>
                <a:lnTo>
                  <a:pt x="2159562" y="976926"/>
                </a:lnTo>
                <a:lnTo>
                  <a:pt x="2088116" y="978588"/>
                </a:lnTo>
                <a:lnTo>
                  <a:pt x="2015946" y="979594"/>
                </a:lnTo>
                <a:lnTo>
                  <a:pt x="1943100" y="979931"/>
                </a:lnTo>
                <a:lnTo>
                  <a:pt x="1870253" y="979594"/>
                </a:lnTo>
                <a:lnTo>
                  <a:pt x="1798083" y="978588"/>
                </a:lnTo>
                <a:lnTo>
                  <a:pt x="1726637" y="976926"/>
                </a:lnTo>
                <a:lnTo>
                  <a:pt x="1655961" y="974620"/>
                </a:lnTo>
                <a:lnTo>
                  <a:pt x="1586103" y="971681"/>
                </a:lnTo>
                <a:lnTo>
                  <a:pt x="1517110" y="968122"/>
                </a:lnTo>
                <a:lnTo>
                  <a:pt x="1449028" y="963954"/>
                </a:lnTo>
                <a:lnTo>
                  <a:pt x="1381905" y="959190"/>
                </a:lnTo>
                <a:lnTo>
                  <a:pt x="1315787" y="953840"/>
                </a:lnTo>
                <a:lnTo>
                  <a:pt x="1250721" y="947917"/>
                </a:lnTo>
                <a:lnTo>
                  <a:pt x="1186755" y="941433"/>
                </a:lnTo>
                <a:lnTo>
                  <a:pt x="1123935" y="934399"/>
                </a:lnTo>
                <a:lnTo>
                  <a:pt x="1062309" y="926827"/>
                </a:lnTo>
                <a:lnTo>
                  <a:pt x="1001923" y="918730"/>
                </a:lnTo>
                <a:lnTo>
                  <a:pt x="942824" y="910118"/>
                </a:lnTo>
                <a:lnTo>
                  <a:pt x="885059" y="901004"/>
                </a:lnTo>
                <a:lnTo>
                  <a:pt x="828675" y="891400"/>
                </a:lnTo>
                <a:lnTo>
                  <a:pt x="773720" y="881317"/>
                </a:lnTo>
                <a:lnTo>
                  <a:pt x="720239" y="870768"/>
                </a:lnTo>
                <a:lnTo>
                  <a:pt x="668281" y="859763"/>
                </a:lnTo>
                <a:lnTo>
                  <a:pt x="617892" y="848316"/>
                </a:lnTo>
                <a:lnTo>
                  <a:pt x="569118" y="836437"/>
                </a:lnTo>
                <a:lnTo>
                  <a:pt x="522008" y="824139"/>
                </a:lnTo>
                <a:lnTo>
                  <a:pt x="476607" y="811434"/>
                </a:lnTo>
                <a:lnTo>
                  <a:pt x="432964" y="798333"/>
                </a:lnTo>
                <a:lnTo>
                  <a:pt x="391124" y="784848"/>
                </a:lnTo>
                <a:lnTo>
                  <a:pt x="351135" y="770990"/>
                </a:lnTo>
                <a:lnTo>
                  <a:pt x="313044" y="756773"/>
                </a:lnTo>
                <a:lnTo>
                  <a:pt x="276897" y="742207"/>
                </a:lnTo>
                <a:lnTo>
                  <a:pt x="210626" y="712078"/>
                </a:lnTo>
                <a:lnTo>
                  <a:pt x="152697" y="680698"/>
                </a:lnTo>
                <a:lnTo>
                  <a:pt x="103487" y="648160"/>
                </a:lnTo>
                <a:lnTo>
                  <a:pt x="63370" y="614561"/>
                </a:lnTo>
                <a:lnTo>
                  <a:pt x="32723" y="579994"/>
                </a:lnTo>
                <a:lnTo>
                  <a:pt x="11921" y="544554"/>
                </a:lnTo>
                <a:lnTo>
                  <a:pt x="0" y="489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81550" y="4170426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Add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10296" y="3561207"/>
            <a:ext cx="2359025" cy="604520"/>
            <a:chOff x="7710296" y="3561207"/>
            <a:chExt cx="2359025" cy="604520"/>
          </a:xfrm>
        </p:grpSpPr>
        <p:sp>
          <p:nvSpPr>
            <p:cNvPr id="11" name="object 11"/>
            <p:cNvSpPr/>
            <p:nvPr/>
          </p:nvSpPr>
          <p:spPr>
            <a:xfrm>
              <a:off x="7710296" y="3561207"/>
              <a:ext cx="1270000" cy="604520"/>
            </a:xfrm>
            <a:custGeom>
              <a:avLst/>
              <a:gdLst/>
              <a:ahLst/>
              <a:cxnLst/>
              <a:rect l="l" t="t" r="r" b="b"/>
              <a:pathLst>
                <a:path w="1270000" h="604520">
                  <a:moveTo>
                    <a:pt x="1257401" y="8357"/>
                  </a:moveTo>
                  <a:lnTo>
                    <a:pt x="1255902" y="9016"/>
                  </a:lnTo>
                  <a:lnTo>
                    <a:pt x="4572" y="590930"/>
                  </a:lnTo>
                  <a:lnTo>
                    <a:pt x="1397" y="592454"/>
                  </a:lnTo>
                  <a:lnTo>
                    <a:pt x="0" y="596264"/>
                  </a:lnTo>
                  <a:lnTo>
                    <a:pt x="1524" y="599439"/>
                  </a:lnTo>
                  <a:lnTo>
                    <a:pt x="2865" y="602487"/>
                  </a:lnTo>
                  <a:lnTo>
                    <a:pt x="2921" y="602614"/>
                  </a:lnTo>
                  <a:lnTo>
                    <a:pt x="6730" y="604011"/>
                  </a:lnTo>
                  <a:lnTo>
                    <a:pt x="9905" y="602487"/>
                  </a:lnTo>
                  <a:lnTo>
                    <a:pt x="1239994" y="30452"/>
                  </a:lnTo>
                  <a:lnTo>
                    <a:pt x="1247111" y="20190"/>
                  </a:lnTo>
                  <a:lnTo>
                    <a:pt x="1234983" y="19050"/>
                  </a:lnTo>
                  <a:lnTo>
                    <a:pt x="1247902" y="19050"/>
                  </a:lnTo>
                  <a:lnTo>
                    <a:pt x="1253362" y="11175"/>
                  </a:lnTo>
                  <a:lnTo>
                    <a:pt x="1263924" y="11175"/>
                  </a:lnTo>
                  <a:lnTo>
                    <a:pt x="1262887" y="9016"/>
                  </a:lnTo>
                  <a:lnTo>
                    <a:pt x="1262336" y="8814"/>
                  </a:lnTo>
                  <a:lnTo>
                    <a:pt x="1257401" y="8357"/>
                  </a:lnTo>
                  <a:close/>
                </a:path>
                <a:path w="1270000" h="604520">
                  <a:moveTo>
                    <a:pt x="1262875" y="19787"/>
                  </a:moveTo>
                  <a:lnTo>
                    <a:pt x="1261236" y="20573"/>
                  </a:lnTo>
                  <a:lnTo>
                    <a:pt x="1239994" y="30452"/>
                  </a:lnTo>
                  <a:lnTo>
                    <a:pt x="1203071" y="83692"/>
                  </a:lnTo>
                  <a:lnTo>
                    <a:pt x="1201038" y="86486"/>
                  </a:lnTo>
                  <a:lnTo>
                    <a:pt x="1201674" y="90423"/>
                  </a:lnTo>
                  <a:lnTo>
                    <a:pt x="1207516" y="94487"/>
                  </a:lnTo>
                  <a:lnTo>
                    <a:pt x="1211452" y="93725"/>
                  </a:lnTo>
                  <a:lnTo>
                    <a:pt x="1213484" y="90931"/>
                  </a:lnTo>
                  <a:lnTo>
                    <a:pt x="1262875" y="19787"/>
                  </a:lnTo>
                  <a:close/>
                </a:path>
                <a:path w="1270000" h="604520">
                  <a:moveTo>
                    <a:pt x="1247111" y="20190"/>
                  </a:moveTo>
                  <a:lnTo>
                    <a:pt x="1239994" y="30452"/>
                  </a:lnTo>
                  <a:lnTo>
                    <a:pt x="1259871" y="21208"/>
                  </a:lnTo>
                  <a:lnTo>
                    <a:pt x="1257934" y="21208"/>
                  </a:lnTo>
                  <a:lnTo>
                    <a:pt x="1247111" y="20190"/>
                  </a:lnTo>
                  <a:close/>
                </a:path>
                <a:path w="1270000" h="604520">
                  <a:moveTo>
                    <a:pt x="1253362" y="11175"/>
                  </a:moveTo>
                  <a:lnTo>
                    <a:pt x="1247111" y="20190"/>
                  </a:lnTo>
                  <a:lnTo>
                    <a:pt x="1257934" y="21208"/>
                  </a:lnTo>
                  <a:lnTo>
                    <a:pt x="1253362" y="11175"/>
                  </a:lnTo>
                  <a:close/>
                </a:path>
                <a:path w="1270000" h="604520">
                  <a:moveTo>
                    <a:pt x="1263924" y="11175"/>
                  </a:moveTo>
                  <a:lnTo>
                    <a:pt x="1253362" y="11175"/>
                  </a:lnTo>
                  <a:lnTo>
                    <a:pt x="1257934" y="21208"/>
                  </a:lnTo>
                  <a:lnTo>
                    <a:pt x="1259871" y="21208"/>
                  </a:lnTo>
                  <a:lnTo>
                    <a:pt x="1262875" y="19787"/>
                  </a:lnTo>
                  <a:lnTo>
                    <a:pt x="1265861" y="15486"/>
                  </a:lnTo>
                  <a:lnTo>
                    <a:pt x="1264762" y="12953"/>
                  </a:lnTo>
                  <a:lnTo>
                    <a:pt x="1263924" y="11175"/>
                  </a:lnTo>
                  <a:close/>
                </a:path>
                <a:path w="1270000" h="604520">
                  <a:moveTo>
                    <a:pt x="1167892" y="0"/>
                  </a:moveTo>
                  <a:lnTo>
                    <a:pt x="1164717" y="2539"/>
                  </a:lnTo>
                  <a:lnTo>
                    <a:pt x="1164462" y="6095"/>
                  </a:lnTo>
                  <a:lnTo>
                    <a:pt x="1164293" y="7619"/>
                  </a:lnTo>
                  <a:lnTo>
                    <a:pt x="1164211" y="8357"/>
                  </a:lnTo>
                  <a:lnTo>
                    <a:pt x="1164160" y="8814"/>
                  </a:lnTo>
                  <a:lnTo>
                    <a:pt x="1164081" y="9525"/>
                  </a:lnTo>
                  <a:lnTo>
                    <a:pt x="1166622" y="12700"/>
                  </a:lnTo>
                  <a:lnTo>
                    <a:pt x="1170177" y="12953"/>
                  </a:lnTo>
                  <a:lnTo>
                    <a:pt x="1247111" y="20190"/>
                  </a:lnTo>
                  <a:lnTo>
                    <a:pt x="1247902" y="19050"/>
                  </a:lnTo>
                  <a:lnTo>
                    <a:pt x="1234328" y="19050"/>
                  </a:lnTo>
                  <a:lnTo>
                    <a:pt x="1255902" y="9016"/>
                  </a:lnTo>
                  <a:lnTo>
                    <a:pt x="1257401" y="8357"/>
                  </a:lnTo>
                  <a:lnTo>
                    <a:pt x="1171321" y="380"/>
                  </a:lnTo>
                  <a:lnTo>
                    <a:pt x="1167892" y="0"/>
                  </a:lnTo>
                  <a:close/>
                </a:path>
                <a:path w="1270000" h="604520">
                  <a:moveTo>
                    <a:pt x="1265646" y="15796"/>
                  </a:moveTo>
                  <a:lnTo>
                    <a:pt x="1262875" y="19787"/>
                  </a:lnTo>
                  <a:lnTo>
                    <a:pt x="1264411" y="19050"/>
                  </a:lnTo>
                  <a:lnTo>
                    <a:pt x="1265646" y="15796"/>
                  </a:lnTo>
                  <a:close/>
                </a:path>
                <a:path w="1270000" h="604520">
                  <a:moveTo>
                    <a:pt x="1262336" y="8814"/>
                  </a:moveTo>
                  <a:lnTo>
                    <a:pt x="1262887" y="9016"/>
                  </a:lnTo>
                  <a:lnTo>
                    <a:pt x="1264645" y="12700"/>
                  </a:lnTo>
                  <a:lnTo>
                    <a:pt x="1265926" y="15486"/>
                  </a:lnTo>
                  <a:lnTo>
                    <a:pt x="1267619" y="12953"/>
                  </a:lnTo>
                  <a:lnTo>
                    <a:pt x="1270000" y="9525"/>
                  </a:lnTo>
                  <a:lnTo>
                    <a:pt x="1262336" y="8814"/>
                  </a:lnTo>
                  <a:close/>
                </a:path>
                <a:path w="1270000" h="604520">
                  <a:moveTo>
                    <a:pt x="1259077" y="7619"/>
                  </a:moveTo>
                  <a:lnTo>
                    <a:pt x="1257401" y="8357"/>
                  </a:lnTo>
                  <a:lnTo>
                    <a:pt x="1262336" y="8814"/>
                  </a:lnTo>
                  <a:lnTo>
                    <a:pt x="1259077" y="761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37141" y="3661410"/>
              <a:ext cx="932180" cy="215900"/>
            </a:xfrm>
            <a:custGeom>
              <a:avLst/>
              <a:gdLst/>
              <a:ahLst/>
              <a:cxnLst/>
              <a:rect l="l" t="t" r="r" b="b"/>
              <a:pathLst>
                <a:path w="932179" h="215900">
                  <a:moveTo>
                    <a:pt x="895614" y="180577"/>
                  </a:moveTo>
                  <a:lnTo>
                    <a:pt x="831214" y="203453"/>
                  </a:lnTo>
                  <a:lnTo>
                    <a:pt x="829563" y="207137"/>
                  </a:lnTo>
                  <a:lnTo>
                    <a:pt x="831850" y="213740"/>
                  </a:lnTo>
                  <a:lnTo>
                    <a:pt x="835532" y="215391"/>
                  </a:lnTo>
                  <a:lnTo>
                    <a:pt x="838834" y="214248"/>
                  </a:lnTo>
                  <a:lnTo>
                    <a:pt x="920275" y="185218"/>
                  </a:lnTo>
                  <a:lnTo>
                    <a:pt x="895614" y="180577"/>
                  </a:lnTo>
                  <a:close/>
                </a:path>
                <a:path w="932179" h="215900">
                  <a:moveTo>
                    <a:pt x="925247" y="183514"/>
                  </a:moveTo>
                  <a:lnTo>
                    <a:pt x="925054" y="183514"/>
                  </a:lnTo>
                  <a:lnTo>
                    <a:pt x="920275" y="185218"/>
                  </a:lnTo>
                  <a:lnTo>
                    <a:pt x="922019" y="185546"/>
                  </a:lnTo>
                  <a:lnTo>
                    <a:pt x="925247" y="183514"/>
                  </a:lnTo>
                  <a:close/>
                </a:path>
                <a:path w="932179" h="215900">
                  <a:moveTo>
                    <a:pt x="907430" y="176373"/>
                  </a:moveTo>
                  <a:lnTo>
                    <a:pt x="895614" y="180577"/>
                  </a:lnTo>
                  <a:lnTo>
                    <a:pt x="920275" y="185218"/>
                  </a:lnTo>
                  <a:lnTo>
                    <a:pt x="925054" y="183514"/>
                  </a:lnTo>
                  <a:lnTo>
                    <a:pt x="915669" y="183514"/>
                  </a:lnTo>
                  <a:lnTo>
                    <a:pt x="907430" y="176373"/>
                  </a:lnTo>
                  <a:close/>
                </a:path>
                <a:path w="932179" h="215900">
                  <a:moveTo>
                    <a:pt x="917691" y="172777"/>
                  </a:moveTo>
                  <a:lnTo>
                    <a:pt x="917539" y="172777"/>
                  </a:lnTo>
                  <a:lnTo>
                    <a:pt x="907430" y="176373"/>
                  </a:lnTo>
                  <a:lnTo>
                    <a:pt x="915669" y="183514"/>
                  </a:lnTo>
                  <a:lnTo>
                    <a:pt x="917630" y="173100"/>
                  </a:lnTo>
                  <a:lnTo>
                    <a:pt x="917691" y="172777"/>
                  </a:lnTo>
                  <a:close/>
                </a:path>
                <a:path w="932179" h="215900">
                  <a:moveTo>
                    <a:pt x="922715" y="172777"/>
                  </a:moveTo>
                  <a:lnTo>
                    <a:pt x="917691" y="172777"/>
                  </a:lnTo>
                  <a:lnTo>
                    <a:pt x="915669" y="183514"/>
                  </a:lnTo>
                  <a:lnTo>
                    <a:pt x="925424" y="183514"/>
                  </a:lnTo>
                  <a:lnTo>
                    <a:pt x="926785" y="176373"/>
                  </a:lnTo>
                  <a:lnTo>
                    <a:pt x="926446" y="176008"/>
                  </a:lnTo>
                  <a:lnTo>
                    <a:pt x="922715" y="172777"/>
                  </a:lnTo>
                  <a:close/>
                </a:path>
                <a:path w="932179" h="215900">
                  <a:moveTo>
                    <a:pt x="926867" y="176373"/>
                  </a:moveTo>
                  <a:lnTo>
                    <a:pt x="925984" y="180577"/>
                  </a:lnTo>
                  <a:lnTo>
                    <a:pt x="925424" y="183514"/>
                  </a:lnTo>
                  <a:lnTo>
                    <a:pt x="925054" y="183514"/>
                  </a:lnTo>
                  <a:lnTo>
                    <a:pt x="932179" y="180975"/>
                  </a:lnTo>
                  <a:lnTo>
                    <a:pt x="926867" y="176373"/>
                  </a:lnTo>
                  <a:close/>
                </a:path>
                <a:path w="932179" h="215900">
                  <a:moveTo>
                    <a:pt x="4572" y="0"/>
                  </a:moveTo>
                  <a:lnTo>
                    <a:pt x="1269" y="2285"/>
                  </a:lnTo>
                  <a:lnTo>
                    <a:pt x="0" y="9143"/>
                  </a:lnTo>
                  <a:lnTo>
                    <a:pt x="2285" y="12445"/>
                  </a:lnTo>
                  <a:lnTo>
                    <a:pt x="895614" y="180577"/>
                  </a:lnTo>
                  <a:lnTo>
                    <a:pt x="907430" y="176373"/>
                  </a:lnTo>
                  <a:lnTo>
                    <a:pt x="897890" y="168105"/>
                  </a:lnTo>
                  <a:lnTo>
                    <a:pt x="4572" y="0"/>
                  </a:lnTo>
                  <a:close/>
                </a:path>
                <a:path w="932179" h="215900">
                  <a:moveTo>
                    <a:pt x="897890" y="168105"/>
                  </a:moveTo>
                  <a:lnTo>
                    <a:pt x="907430" y="176373"/>
                  </a:lnTo>
                  <a:lnTo>
                    <a:pt x="917539" y="172777"/>
                  </a:lnTo>
                  <a:lnTo>
                    <a:pt x="922715" y="172777"/>
                  </a:lnTo>
                  <a:lnTo>
                    <a:pt x="897890" y="168105"/>
                  </a:lnTo>
                  <a:close/>
                </a:path>
                <a:path w="932179" h="215900">
                  <a:moveTo>
                    <a:pt x="922715" y="172777"/>
                  </a:moveTo>
                  <a:lnTo>
                    <a:pt x="926446" y="176008"/>
                  </a:lnTo>
                  <a:lnTo>
                    <a:pt x="924432" y="173100"/>
                  </a:lnTo>
                  <a:lnTo>
                    <a:pt x="922715" y="172777"/>
                  </a:lnTo>
                  <a:close/>
                </a:path>
                <a:path w="932179" h="215900">
                  <a:moveTo>
                    <a:pt x="854582" y="113791"/>
                  </a:moveTo>
                  <a:lnTo>
                    <a:pt x="850646" y="114172"/>
                  </a:lnTo>
                  <a:lnTo>
                    <a:pt x="848359" y="116712"/>
                  </a:lnTo>
                  <a:lnTo>
                    <a:pt x="846074" y="119379"/>
                  </a:lnTo>
                  <a:lnTo>
                    <a:pt x="846327" y="123443"/>
                  </a:lnTo>
                  <a:lnTo>
                    <a:pt x="897890" y="168105"/>
                  </a:lnTo>
                  <a:lnTo>
                    <a:pt x="922715" y="172777"/>
                  </a:lnTo>
                  <a:lnTo>
                    <a:pt x="854582" y="113791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512" y="4995798"/>
            <a:ext cx="29368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512" y="5382564"/>
            <a:ext cx="38385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0101011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92006" y="4961838"/>
            <a:ext cx="1353820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3406" y="5655361"/>
            <a:ext cx="1582420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95029" y="5699569"/>
            <a:ext cx="1591310" cy="241300"/>
            <a:chOff x="8995029" y="5699569"/>
            <a:chExt cx="1591310" cy="241300"/>
          </a:xfrm>
        </p:grpSpPr>
        <p:sp>
          <p:nvSpPr>
            <p:cNvPr id="20" name="object 20"/>
            <p:cNvSpPr/>
            <p:nvPr/>
          </p:nvSpPr>
          <p:spPr>
            <a:xfrm>
              <a:off x="9416796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5029" y="5819533"/>
              <a:ext cx="257810" cy="121285"/>
            </a:xfrm>
            <a:custGeom>
              <a:avLst/>
              <a:gdLst/>
              <a:ahLst/>
              <a:cxnLst/>
              <a:rect l="l" t="t" r="r" b="b"/>
              <a:pathLst>
                <a:path w="257809" h="121285">
                  <a:moveTo>
                    <a:pt x="221723" y="23085"/>
                  </a:moveTo>
                  <a:lnTo>
                    <a:pt x="1650" y="109194"/>
                  </a:lnTo>
                  <a:lnTo>
                    <a:pt x="0" y="112877"/>
                  </a:lnTo>
                  <a:lnTo>
                    <a:pt x="2540" y="119418"/>
                  </a:lnTo>
                  <a:lnTo>
                    <a:pt x="6223" y="121031"/>
                  </a:lnTo>
                  <a:lnTo>
                    <a:pt x="226371" y="34879"/>
                  </a:lnTo>
                  <a:lnTo>
                    <a:pt x="234124" y="25082"/>
                  </a:lnTo>
                  <a:lnTo>
                    <a:pt x="234501" y="25082"/>
                  </a:lnTo>
                  <a:lnTo>
                    <a:pt x="221723" y="23085"/>
                  </a:lnTo>
                  <a:close/>
                </a:path>
                <a:path w="257809" h="121285">
                  <a:moveTo>
                    <a:pt x="249882" y="25689"/>
                  </a:moveTo>
                  <a:lnTo>
                    <a:pt x="226371" y="34879"/>
                  </a:lnTo>
                  <a:lnTo>
                    <a:pt x="186181" y="85661"/>
                  </a:lnTo>
                  <a:lnTo>
                    <a:pt x="184023" y="88417"/>
                  </a:lnTo>
                  <a:lnTo>
                    <a:pt x="184403" y="92405"/>
                  </a:lnTo>
                  <a:lnTo>
                    <a:pt x="189992" y="96761"/>
                  </a:lnTo>
                  <a:lnTo>
                    <a:pt x="193928" y="96291"/>
                  </a:lnTo>
                  <a:lnTo>
                    <a:pt x="249882" y="25689"/>
                  </a:lnTo>
                  <a:close/>
                </a:path>
                <a:path w="257809" h="121285">
                  <a:moveTo>
                    <a:pt x="240919" y="16497"/>
                  </a:moveTo>
                  <a:lnTo>
                    <a:pt x="226371" y="34879"/>
                  </a:lnTo>
                  <a:lnTo>
                    <a:pt x="247216" y="26720"/>
                  </a:lnTo>
                  <a:lnTo>
                    <a:pt x="244982" y="26720"/>
                  </a:lnTo>
                  <a:lnTo>
                    <a:pt x="234501" y="25082"/>
                  </a:lnTo>
                  <a:lnTo>
                    <a:pt x="244331" y="25082"/>
                  </a:lnTo>
                  <a:lnTo>
                    <a:pt x="240919" y="16497"/>
                  </a:lnTo>
                  <a:close/>
                </a:path>
                <a:path w="257809" h="121285">
                  <a:moveTo>
                    <a:pt x="244331" y="25082"/>
                  </a:moveTo>
                  <a:lnTo>
                    <a:pt x="234501" y="25082"/>
                  </a:lnTo>
                  <a:lnTo>
                    <a:pt x="244982" y="26720"/>
                  </a:lnTo>
                  <a:lnTo>
                    <a:pt x="244331" y="25082"/>
                  </a:lnTo>
                  <a:close/>
                </a:path>
                <a:path w="257809" h="121285">
                  <a:moveTo>
                    <a:pt x="251226" y="16497"/>
                  </a:moveTo>
                  <a:lnTo>
                    <a:pt x="240919" y="16497"/>
                  </a:lnTo>
                  <a:lnTo>
                    <a:pt x="244982" y="26720"/>
                  </a:lnTo>
                  <a:lnTo>
                    <a:pt x="247216" y="26720"/>
                  </a:lnTo>
                  <a:lnTo>
                    <a:pt x="249882" y="25689"/>
                  </a:lnTo>
                  <a:lnTo>
                    <a:pt x="253167" y="21545"/>
                  </a:lnTo>
                  <a:lnTo>
                    <a:pt x="251226" y="16497"/>
                  </a:lnTo>
                  <a:close/>
                </a:path>
                <a:path w="257809" h="121285">
                  <a:moveTo>
                    <a:pt x="252886" y="21899"/>
                  </a:moveTo>
                  <a:lnTo>
                    <a:pt x="249882" y="25689"/>
                  </a:lnTo>
                  <a:lnTo>
                    <a:pt x="251460" y="25082"/>
                  </a:lnTo>
                  <a:lnTo>
                    <a:pt x="252886" y="21899"/>
                  </a:lnTo>
                  <a:close/>
                </a:path>
                <a:path w="257809" h="121285">
                  <a:moveTo>
                    <a:pt x="245215" y="13902"/>
                  </a:moveTo>
                  <a:lnTo>
                    <a:pt x="221723" y="23085"/>
                  </a:lnTo>
                  <a:lnTo>
                    <a:pt x="234501" y="25082"/>
                  </a:lnTo>
                  <a:lnTo>
                    <a:pt x="234124" y="25082"/>
                  </a:lnTo>
                  <a:lnTo>
                    <a:pt x="240919" y="16497"/>
                  </a:lnTo>
                  <a:lnTo>
                    <a:pt x="251226" y="16497"/>
                  </a:lnTo>
                  <a:lnTo>
                    <a:pt x="250533" y="14763"/>
                  </a:lnTo>
                  <a:lnTo>
                    <a:pt x="250727" y="14763"/>
                  </a:lnTo>
                  <a:lnTo>
                    <a:pt x="245215" y="13902"/>
                  </a:lnTo>
                  <a:close/>
                </a:path>
                <a:path w="257809" h="121285">
                  <a:moveTo>
                    <a:pt x="156210" y="0"/>
                  </a:moveTo>
                  <a:lnTo>
                    <a:pt x="153035" y="2374"/>
                  </a:lnTo>
                  <a:lnTo>
                    <a:pt x="152526" y="5842"/>
                  </a:lnTo>
                  <a:lnTo>
                    <a:pt x="151892" y="9296"/>
                  </a:lnTo>
                  <a:lnTo>
                    <a:pt x="154304" y="12547"/>
                  </a:lnTo>
                  <a:lnTo>
                    <a:pt x="221723" y="23085"/>
                  </a:lnTo>
                  <a:lnTo>
                    <a:pt x="245215" y="13902"/>
                  </a:lnTo>
                  <a:lnTo>
                    <a:pt x="156210" y="0"/>
                  </a:lnTo>
                  <a:close/>
                </a:path>
                <a:path w="257809" h="121285">
                  <a:moveTo>
                    <a:pt x="250727" y="14763"/>
                  </a:moveTo>
                  <a:lnTo>
                    <a:pt x="250533" y="14763"/>
                  </a:lnTo>
                  <a:lnTo>
                    <a:pt x="253241" y="21545"/>
                  </a:lnTo>
                  <a:lnTo>
                    <a:pt x="257682" y="15849"/>
                  </a:lnTo>
                  <a:lnTo>
                    <a:pt x="250727" y="14763"/>
                  </a:lnTo>
                  <a:close/>
                </a:path>
                <a:path w="257809" h="121285">
                  <a:moveTo>
                    <a:pt x="246888" y="13258"/>
                  </a:moveTo>
                  <a:lnTo>
                    <a:pt x="245215" y="13902"/>
                  </a:lnTo>
                  <a:lnTo>
                    <a:pt x="250727" y="14763"/>
                  </a:lnTo>
                  <a:lnTo>
                    <a:pt x="250533" y="14763"/>
                  </a:lnTo>
                  <a:lnTo>
                    <a:pt x="246888" y="13258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20" dirty="0"/>
              <a:t> </a:t>
            </a:r>
            <a:r>
              <a:rPr spc="-65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289306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2’s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3820667"/>
            <a:ext cx="3886200" cy="1069975"/>
          </a:xfrm>
          <a:custGeom>
            <a:avLst/>
            <a:gdLst/>
            <a:ahLst/>
            <a:cxnLst/>
            <a:rect l="l" t="t" r="r" b="b"/>
            <a:pathLst>
              <a:path w="3886200" h="1069975">
                <a:moveTo>
                  <a:pt x="0" y="534923"/>
                </a:moveTo>
                <a:lnTo>
                  <a:pt x="5096" y="495884"/>
                </a:lnTo>
                <a:lnTo>
                  <a:pt x="20152" y="457603"/>
                </a:lnTo>
                <a:lnTo>
                  <a:pt x="44816" y="420178"/>
                </a:lnTo>
                <a:lnTo>
                  <a:pt x="78737" y="383706"/>
                </a:lnTo>
                <a:lnTo>
                  <a:pt x="121564" y="348283"/>
                </a:lnTo>
                <a:lnTo>
                  <a:pt x="172945" y="314005"/>
                </a:lnTo>
                <a:lnTo>
                  <a:pt x="232530" y="280971"/>
                </a:lnTo>
                <a:lnTo>
                  <a:pt x="299966" y="249276"/>
                </a:lnTo>
                <a:lnTo>
                  <a:pt x="336519" y="233961"/>
                </a:lnTo>
                <a:lnTo>
                  <a:pt x="374903" y="219017"/>
                </a:lnTo>
                <a:lnTo>
                  <a:pt x="415075" y="204456"/>
                </a:lnTo>
                <a:lnTo>
                  <a:pt x="456990" y="190290"/>
                </a:lnTo>
                <a:lnTo>
                  <a:pt x="500605" y="176532"/>
                </a:lnTo>
                <a:lnTo>
                  <a:pt x="545876" y="163194"/>
                </a:lnTo>
                <a:lnTo>
                  <a:pt x="592758" y="150287"/>
                </a:lnTo>
                <a:lnTo>
                  <a:pt x="641208" y="137824"/>
                </a:lnTo>
                <a:lnTo>
                  <a:pt x="691183" y="125816"/>
                </a:lnTo>
                <a:lnTo>
                  <a:pt x="742637" y="114277"/>
                </a:lnTo>
                <a:lnTo>
                  <a:pt x="795527" y="103217"/>
                </a:lnTo>
                <a:lnTo>
                  <a:pt x="849810" y="92649"/>
                </a:lnTo>
                <a:lnTo>
                  <a:pt x="905442" y="82586"/>
                </a:lnTo>
                <a:lnTo>
                  <a:pt x="962377" y="73039"/>
                </a:lnTo>
                <a:lnTo>
                  <a:pt x="1020574" y="64020"/>
                </a:lnTo>
                <a:lnTo>
                  <a:pt x="1079987" y="55541"/>
                </a:lnTo>
                <a:lnTo>
                  <a:pt x="1140572" y="47615"/>
                </a:lnTo>
                <a:lnTo>
                  <a:pt x="1202287" y="40254"/>
                </a:lnTo>
                <a:lnTo>
                  <a:pt x="1265087" y="33469"/>
                </a:lnTo>
                <a:lnTo>
                  <a:pt x="1328927" y="27273"/>
                </a:lnTo>
                <a:lnTo>
                  <a:pt x="1393765" y="21678"/>
                </a:lnTo>
                <a:lnTo>
                  <a:pt x="1459557" y="16696"/>
                </a:lnTo>
                <a:lnTo>
                  <a:pt x="1526257" y="12339"/>
                </a:lnTo>
                <a:lnTo>
                  <a:pt x="1593823" y="8619"/>
                </a:lnTo>
                <a:lnTo>
                  <a:pt x="1662211" y="5548"/>
                </a:lnTo>
                <a:lnTo>
                  <a:pt x="1731376" y="3139"/>
                </a:lnTo>
                <a:lnTo>
                  <a:pt x="1801276" y="1403"/>
                </a:lnTo>
                <a:lnTo>
                  <a:pt x="1871865" y="352"/>
                </a:lnTo>
                <a:lnTo>
                  <a:pt x="1943100" y="0"/>
                </a:lnTo>
                <a:lnTo>
                  <a:pt x="2014334" y="352"/>
                </a:lnTo>
                <a:lnTo>
                  <a:pt x="2084923" y="1403"/>
                </a:lnTo>
                <a:lnTo>
                  <a:pt x="2154823" y="3139"/>
                </a:lnTo>
                <a:lnTo>
                  <a:pt x="2223988" y="5548"/>
                </a:lnTo>
                <a:lnTo>
                  <a:pt x="2292376" y="8619"/>
                </a:lnTo>
                <a:lnTo>
                  <a:pt x="2359942" y="12339"/>
                </a:lnTo>
                <a:lnTo>
                  <a:pt x="2426642" y="16696"/>
                </a:lnTo>
                <a:lnTo>
                  <a:pt x="2492434" y="21678"/>
                </a:lnTo>
                <a:lnTo>
                  <a:pt x="2557272" y="27273"/>
                </a:lnTo>
                <a:lnTo>
                  <a:pt x="2621112" y="33469"/>
                </a:lnTo>
                <a:lnTo>
                  <a:pt x="2683912" y="40254"/>
                </a:lnTo>
                <a:lnTo>
                  <a:pt x="2745627" y="47615"/>
                </a:lnTo>
                <a:lnTo>
                  <a:pt x="2806212" y="55541"/>
                </a:lnTo>
                <a:lnTo>
                  <a:pt x="2865625" y="64020"/>
                </a:lnTo>
                <a:lnTo>
                  <a:pt x="2923822" y="73039"/>
                </a:lnTo>
                <a:lnTo>
                  <a:pt x="2980757" y="82586"/>
                </a:lnTo>
                <a:lnTo>
                  <a:pt x="3036389" y="92649"/>
                </a:lnTo>
                <a:lnTo>
                  <a:pt x="3090671" y="103217"/>
                </a:lnTo>
                <a:lnTo>
                  <a:pt x="3143562" y="114277"/>
                </a:lnTo>
                <a:lnTo>
                  <a:pt x="3195016" y="125816"/>
                </a:lnTo>
                <a:lnTo>
                  <a:pt x="3244991" y="137824"/>
                </a:lnTo>
                <a:lnTo>
                  <a:pt x="3293441" y="150287"/>
                </a:lnTo>
                <a:lnTo>
                  <a:pt x="3340323" y="163194"/>
                </a:lnTo>
                <a:lnTo>
                  <a:pt x="3385594" y="176532"/>
                </a:lnTo>
                <a:lnTo>
                  <a:pt x="3429209" y="190290"/>
                </a:lnTo>
                <a:lnTo>
                  <a:pt x="3471124" y="204456"/>
                </a:lnTo>
                <a:lnTo>
                  <a:pt x="3511296" y="219017"/>
                </a:lnTo>
                <a:lnTo>
                  <a:pt x="3549680" y="233961"/>
                </a:lnTo>
                <a:lnTo>
                  <a:pt x="3586233" y="249276"/>
                </a:lnTo>
                <a:lnTo>
                  <a:pt x="3653669" y="280971"/>
                </a:lnTo>
                <a:lnTo>
                  <a:pt x="3713254" y="314005"/>
                </a:lnTo>
                <a:lnTo>
                  <a:pt x="3764635" y="348283"/>
                </a:lnTo>
                <a:lnTo>
                  <a:pt x="3807462" y="383706"/>
                </a:lnTo>
                <a:lnTo>
                  <a:pt x="3841383" y="420178"/>
                </a:lnTo>
                <a:lnTo>
                  <a:pt x="3866047" y="457603"/>
                </a:lnTo>
                <a:lnTo>
                  <a:pt x="3881103" y="495884"/>
                </a:lnTo>
                <a:lnTo>
                  <a:pt x="3886200" y="534923"/>
                </a:lnTo>
                <a:lnTo>
                  <a:pt x="3884918" y="554532"/>
                </a:lnTo>
                <a:lnTo>
                  <a:pt x="3874798" y="593204"/>
                </a:lnTo>
                <a:lnTo>
                  <a:pt x="3854894" y="631069"/>
                </a:lnTo>
                <a:lnTo>
                  <a:pt x="3825557" y="668030"/>
                </a:lnTo>
                <a:lnTo>
                  <a:pt x="3787139" y="703990"/>
                </a:lnTo>
                <a:lnTo>
                  <a:pt x="3739992" y="738852"/>
                </a:lnTo>
                <a:lnTo>
                  <a:pt x="3684465" y="772520"/>
                </a:lnTo>
                <a:lnTo>
                  <a:pt x="3620911" y="804897"/>
                </a:lnTo>
                <a:lnTo>
                  <a:pt x="3549680" y="835886"/>
                </a:lnTo>
                <a:lnTo>
                  <a:pt x="3511295" y="850830"/>
                </a:lnTo>
                <a:lnTo>
                  <a:pt x="3471124" y="865391"/>
                </a:lnTo>
                <a:lnTo>
                  <a:pt x="3429209" y="879557"/>
                </a:lnTo>
                <a:lnTo>
                  <a:pt x="3385594" y="893315"/>
                </a:lnTo>
                <a:lnTo>
                  <a:pt x="3340323" y="906653"/>
                </a:lnTo>
                <a:lnTo>
                  <a:pt x="3293441" y="919560"/>
                </a:lnTo>
                <a:lnTo>
                  <a:pt x="3244991" y="932023"/>
                </a:lnTo>
                <a:lnTo>
                  <a:pt x="3195016" y="944031"/>
                </a:lnTo>
                <a:lnTo>
                  <a:pt x="3143562" y="955570"/>
                </a:lnTo>
                <a:lnTo>
                  <a:pt x="3090671" y="966630"/>
                </a:lnTo>
                <a:lnTo>
                  <a:pt x="3036389" y="977198"/>
                </a:lnTo>
                <a:lnTo>
                  <a:pt x="2980757" y="987261"/>
                </a:lnTo>
                <a:lnTo>
                  <a:pt x="2923822" y="996808"/>
                </a:lnTo>
                <a:lnTo>
                  <a:pt x="2865625" y="1005827"/>
                </a:lnTo>
                <a:lnTo>
                  <a:pt x="2806212" y="1014306"/>
                </a:lnTo>
                <a:lnTo>
                  <a:pt x="2745627" y="1022232"/>
                </a:lnTo>
                <a:lnTo>
                  <a:pt x="2683912" y="1029593"/>
                </a:lnTo>
                <a:lnTo>
                  <a:pt x="2621112" y="1036378"/>
                </a:lnTo>
                <a:lnTo>
                  <a:pt x="2557271" y="1042574"/>
                </a:lnTo>
                <a:lnTo>
                  <a:pt x="2492434" y="1048169"/>
                </a:lnTo>
                <a:lnTo>
                  <a:pt x="2426642" y="1053151"/>
                </a:lnTo>
                <a:lnTo>
                  <a:pt x="2359942" y="1057508"/>
                </a:lnTo>
                <a:lnTo>
                  <a:pt x="2292376" y="1061228"/>
                </a:lnTo>
                <a:lnTo>
                  <a:pt x="2223988" y="1064299"/>
                </a:lnTo>
                <a:lnTo>
                  <a:pt x="2154823" y="1066708"/>
                </a:lnTo>
                <a:lnTo>
                  <a:pt x="2084923" y="1068444"/>
                </a:lnTo>
                <a:lnTo>
                  <a:pt x="2014334" y="1069495"/>
                </a:lnTo>
                <a:lnTo>
                  <a:pt x="1943100" y="1069847"/>
                </a:lnTo>
                <a:lnTo>
                  <a:pt x="1871865" y="1069495"/>
                </a:lnTo>
                <a:lnTo>
                  <a:pt x="1801276" y="1068444"/>
                </a:lnTo>
                <a:lnTo>
                  <a:pt x="1731376" y="1066708"/>
                </a:lnTo>
                <a:lnTo>
                  <a:pt x="1662211" y="1064299"/>
                </a:lnTo>
                <a:lnTo>
                  <a:pt x="1593823" y="1061228"/>
                </a:lnTo>
                <a:lnTo>
                  <a:pt x="1526257" y="1057508"/>
                </a:lnTo>
                <a:lnTo>
                  <a:pt x="1459557" y="1053151"/>
                </a:lnTo>
                <a:lnTo>
                  <a:pt x="1393765" y="1048169"/>
                </a:lnTo>
                <a:lnTo>
                  <a:pt x="1328927" y="1042574"/>
                </a:lnTo>
                <a:lnTo>
                  <a:pt x="1265087" y="1036378"/>
                </a:lnTo>
                <a:lnTo>
                  <a:pt x="1202287" y="1029593"/>
                </a:lnTo>
                <a:lnTo>
                  <a:pt x="1140572" y="1022232"/>
                </a:lnTo>
                <a:lnTo>
                  <a:pt x="1079987" y="1014306"/>
                </a:lnTo>
                <a:lnTo>
                  <a:pt x="1020574" y="1005827"/>
                </a:lnTo>
                <a:lnTo>
                  <a:pt x="962377" y="996808"/>
                </a:lnTo>
                <a:lnTo>
                  <a:pt x="905442" y="987261"/>
                </a:lnTo>
                <a:lnTo>
                  <a:pt x="849810" y="977198"/>
                </a:lnTo>
                <a:lnTo>
                  <a:pt x="795527" y="966630"/>
                </a:lnTo>
                <a:lnTo>
                  <a:pt x="742637" y="955570"/>
                </a:lnTo>
                <a:lnTo>
                  <a:pt x="691183" y="944031"/>
                </a:lnTo>
                <a:lnTo>
                  <a:pt x="641208" y="932023"/>
                </a:lnTo>
                <a:lnTo>
                  <a:pt x="592758" y="919560"/>
                </a:lnTo>
                <a:lnTo>
                  <a:pt x="545876" y="906653"/>
                </a:lnTo>
                <a:lnTo>
                  <a:pt x="500605" y="893315"/>
                </a:lnTo>
                <a:lnTo>
                  <a:pt x="456990" y="879557"/>
                </a:lnTo>
                <a:lnTo>
                  <a:pt x="415075" y="865391"/>
                </a:lnTo>
                <a:lnTo>
                  <a:pt x="374904" y="850830"/>
                </a:lnTo>
                <a:lnTo>
                  <a:pt x="336519" y="835886"/>
                </a:lnTo>
                <a:lnTo>
                  <a:pt x="299966" y="820571"/>
                </a:lnTo>
                <a:lnTo>
                  <a:pt x="232530" y="788876"/>
                </a:lnTo>
                <a:lnTo>
                  <a:pt x="172945" y="755842"/>
                </a:lnTo>
                <a:lnTo>
                  <a:pt x="121564" y="721564"/>
                </a:lnTo>
                <a:lnTo>
                  <a:pt x="78737" y="686141"/>
                </a:lnTo>
                <a:lnTo>
                  <a:pt x="44816" y="649669"/>
                </a:lnTo>
                <a:lnTo>
                  <a:pt x="20152" y="612244"/>
                </a:lnTo>
                <a:lnTo>
                  <a:pt x="5096" y="573963"/>
                </a:lnTo>
                <a:lnTo>
                  <a:pt x="0" y="5349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76190" y="4062729"/>
            <a:ext cx="257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Discard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carry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4169" y="3547109"/>
            <a:ext cx="4620895" cy="3021965"/>
            <a:chOff x="4404169" y="3547109"/>
            <a:chExt cx="4620895" cy="3021965"/>
          </a:xfrm>
        </p:grpSpPr>
        <p:sp>
          <p:nvSpPr>
            <p:cNvPr id="8" name="object 8"/>
            <p:cNvSpPr/>
            <p:nvPr/>
          </p:nvSpPr>
          <p:spPr>
            <a:xfrm>
              <a:off x="7733284" y="3547109"/>
              <a:ext cx="1292225" cy="422275"/>
            </a:xfrm>
            <a:custGeom>
              <a:avLst/>
              <a:gdLst/>
              <a:ahLst/>
              <a:cxnLst/>
              <a:rect l="l" t="t" r="r" b="b"/>
              <a:pathLst>
                <a:path w="1292225" h="422275">
                  <a:moveTo>
                    <a:pt x="1255308" y="28033"/>
                  </a:moveTo>
                  <a:lnTo>
                    <a:pt x="1905" y="409828"/>
                  </a:lnTo>
                  <a:lnTo>
                    <a:pt x="0" y="413384"/>
                  </a:lnTo>
                  <a:lnTo>
                    <a:pt x="1016" y="416813"/>
                  </a:lnTo>
                  <a:lnTo>
                    <a:pt x="2032" y="420115"/>
                  </a:lnTo>
                  <a:lnTo>
                    <a:pt x="5588" y="422020"/>
                  </a:lnTo>
                  <a:lnTo>
                    <a:pt x="1258988" y="40237"/>
                  </a:lnTo>
                  <a:lnTo>
                    <a:pt x="1267605" y="30926"/>
                  </a:lnTo>
                  <a:lnTo>
                    <a:pt x="1255308" y="28033"/>
                  </a:lnTo>
                  <a:close/>
                </a:path>
                <a:path w="1292225" h="422275">
                  <a:moveTo>
                    <a:pt x="1283097" y="32906"/>
                  </a:moveTo>
                  <a:lnTo>
                    <a:pt x="1258988" y="40237"/>
                  </a:lnTo>
                  <a:lnTo>
                    <a:pt x="1215009" y="87756"/>
                  </a:lnTo>
                  <a:lnTo>
                    <a:pt x="1212596" y="90296"/>
                  </a:lnTo>
                  <a:lnTo>
                    <a:pt x="1212723" y="94233"/>
                  </a:lnTo>
                  <a:lnTo>
                    <a:pt x="1215390" y="96646"/>
                  </a:lnTo>
                  <a:lnTo>
                    <a:pt x="1217930" y="99059"/>
                  </a:lnTo>
                  <a:lnTo>
                    <a:pt x="1221885" y="99059"/>
                  </a:lnTo>
                  <a:lnTo>
                    <a:pt x="1224280" y="96265"/>
                  </a:lnTo>
                  <a:lnTo>
                    <a:pt x="1283097" y="32906"/>
                  </a:lnTo>
                  <a:close/>
                </a:path>
                <a:path w="1292225" h="422275">
                  <a:moveTo>
                    <a:pt x="1267605" y="30926"/>
                  </a:moveTo>
                  <a:lnTo>
                    <a:pt x="1258988" y="40237"/>
                  </a:lnTo>
                  <a:lnTo>
                    <a:pt x="1281430" y="33400"/>
                  </a:lnTo>
                  <a:lnTo>
                    <a:pt x="1278127" y="33400"/>
                  </a:lnTo>
                  <a:lnTo>
                    <a:pt x="1267605" y="30926"/>
                  </a:lnTo>
                  <a:close/>
                </a:path>
                <a:path w="1292225" h="422275">
                  <a:moveTo>
                    <a:pt x="1274952" y="22987"/>
                  </a:moveTo>
                  <a:lnTo>
                    <a:pt x="1267605" y="30926"/>
                  </a:lnTo>
                  <a:lnTo>
                    <a:pt x="1278127" y="33400"/>
                  </a:lnTo>
                  <a:lnTo>
                    <a:pt x="1274952" y="22987"/>
                  </a:lnTo>
                  <a:close/>
                </a:path>
                <a:path w="1292225" h="422275">
                  <a:moveTo>
                    <a:pt x="1284878" y="22987"/>
                  </a:moveTo>
                  <a:lnTo>
                    <a:pt x="1274952" y="22987"/>
                  </a:lnTo>
                  <a:lnTo>
                    <a:pt x="1278127" y="33400"/>
                  </a:lnTo>
                  <a:lnTo>
                    <a:pt x="1281430" y="33400"/>
                  </a:lnTo>
                  <a:lnTo>
                    <a:pt x="1283097" y="32906"/>
                  </a:lnTo>
                  <a:lnTo>
                    <a:pt x="1286601" y="29132"/>
                  </a:lnTo>
                  <a:lnTo>
                    <a:pt x="1286713" y="28923"/>
                  </a:lnTo>
                  <a:lnTo>
                    <a:pt x="1286498" y="28033"/>
                  </a:lnTo>
                  <a:lnTo>
                    <a:pt x="1285621" y="25400"/>
                  </a:lnTo>
                  <a:lnTo>
                    <a:pt x="1284878" y="22987"/>
                  </a:lnTo>
                  <a:close/>
                </a:path>
                <a:path w="1292225" h="422275">
                  <a:moveTo>
                    <a:pt x="1286601" y="29132"/>
                  </a:moveTo>
                  <a:lnTo>
                    <a:pt x="1283097" y="32906"/>
                  </a:lnTo>
                  <a:lnTo>
                    <a:pt x="1284859" y="32385"/>
                  </a:lnTo>
                  <a:lnTo>
                    <a:pt x="1286601" y="29132"/>
                  </a:lnTo>
                  <a:close/>
                </a:path>
                <a:path w="1292225" h="422275">
                  <a:moveTo>
                    <a:pt x="1279382" y="20700"/>
                  </a:moveTo>
                  <a:lnTo>
                    <a:pt x="1255308" y="28033"/>
                  </a:lnTo>
                  <a:lnTo>
                    <a:pt x="1267605" y="30926"/>
                  </a:lnTo>
                  <a:lnTo>
                    <a:pt x="1274952" y="22987"/>
                  </a:lnTo>
                  <a:lnTo>
                    <a:pt x="1284878" y="22987"/>
                  </a:lnTo>
                  <a:lnTo>
                    <a:pt x="1284605" y="22098"/>
                  </a:lnTo>
                  <a:lnTo>
                    <a:pt x="1284068" y="21810"/>
                  </a:lnTo>
                  <a:lnTo>
                    <a:pt x="1279382" y="20700"/>
                  </a:lnTo>
                  <a:close/>
                </a:path>
                <a:path w="1292225" h="422275">
                  <a:moveTo>
                    <a:pt x="1284068" y="21810"/>
                  </a:moveTo>
                  <a:lnTo>
                    <a:pt x="1284605" y="22098"/>
                  </a:lnTo>
                  <a:lnTo>
                    <a:pt x="1285621" y="25400"/>
                  </a:lnTo>
                  <a:lnTo>
                    <a:pt x="1286795" y="28923"/>
                  </a:lnTo>
                  <a:lnTo>
                    <a:pt x="1291717" y="23622"/>
                  </a:lnTo>
                  <a:lnTo>
                    <a:pt x="1284068" y="21810"/>
                  </a:lnTo>
                  <a:close/>
                </a:path>
                <a:path w="1292225" h="422275">
                  <a:moveTo>
                    <a:pt x="1191768" y="0"/>
                  </a:moveTo>
                  <a:lnTo>
                    <a:pt x="1188339" y="2031"/>
                  </a:lnTo>
                  <a:lnTo>
                    <a:pt x="1186815" y="8889"/>
                  </a:lnTo>
                  <a:lnTo>
                    <a:pt x="1188847" y="12318"/>
                  </a:lnTo>
                  <a:lnTo>
                    <a:pt x="1192276" y="13207"/>
                  </a:lnTo>
                  <a:lnTo>
                    <a:pt x="1255308" y="28033"/>
                  </a:lnTo>
                  <a:lnTo>
                    <a:pt x="1279382" y="20700"/>
                  </a:lnTo>
                  <a:lnTo>
                    <a:pt x="1195197" y="762"/>
                  </a:lnTo>
                  <a:lnTo>
                    <a:pt x="1191768" y="0"/>
                  </a:lnTo>
                  <a:close/>
                </a:path>
                <a:path w="1292225" h="422275">
                  <a:moveTo>
                    <a:pt x="1281049" y="20192"/>
                  </a:moveTo>
                  <a:lnTo>
                    <a:pt x="1279382" y="20700"/>
                  </a:lnTo>
                  <a:lnTo>
                    <a:pt x="1284068" y="21810"/>
                  </a:lnTo>
                  <a:lnTo>
                    <a:pt x="1281049" y="20192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8932" y="5241035"/>
              <a:ext cx="4582795" cy="1323340"/>
            </a:xfrm>
            <a:custGeom>
              <a:avLst/>
              <a:gdLst/>
              <a:ahLst/>
              <a:cxnLst/>
              <a:rect l="l" t="t" r="r" b="b"/>
              <a:pathLst>
                <a:path w="4582795" h="1323340">
                  <a:moveTo>
                    <a:pt x="0" y="661416"/>
                  </a:moveTo>
                  <a:lnTo>
                    <a:pt x="4340" y="620374"/>
                  </a:lnTo>
                  <a:lnTo>
                    <a:pt x="17192" y="579995"/>
                  </a:lnTo>
                  <a:lnTo>
                    <a:pt x="38302" y="540353"/>
                  </a:lnTo>
                  <a:lnTo>
                    <a:pt x="67418" y="501522"/>
                  </a:lnTo>
                  <a:lnTo>
                    <a:pt x="104284" y="463573"/>
                  </a:lnTo>
                  <a:lnTo>
                    <a:pt x="148648" y="426581"/>
                  </a:lnTo>
                  <a:lnTo>
                    <a:pt x="200255" y="390618"/>
                  </a:lnTo>
                  <a:lnTo>
                    <a:pt x="258854" y="355758"/>
                  </a:lnTo>
                  <a:lnTo>
                    <a:pt x="324189" y="322074"/>
                  </a:lnTo>
                  <a:lnTo>
                    <a:pt x="359304" y="305696"/>
                  </a:lnTo>
                  <a:lnTo>
                    <a:pt x="396008" y="289639"/>
                  </a:lnTo>
                  <a:lnTo>
                    <a:pt x="434269" y="273913"/>
                  </a:lnTo>
                  <a:lnTo>
                    <a:pt x="474057" y="258527"/>
                  </a:lnTo>
                  <a:lnTo>
                    <a:pt x="515338" y="243489"/>
                  </a:lnTo>
                  <a:lnTo>
                    <a:pt x="558082" y="228810"/>
                  </a:lnTo>
                  <a:lnTo>
                    <a:pt x="602256" y="214498"/>
                  </a:lnTo>
                  <a:lnTo>
                    <a:pt x="647830" y="200562"/>
                  </a:lnTo>
                  <a:lnTo>
                    <a:pt x="694770" y="187012"/>
                  </a:lnTo>
                  <a:lnTo>
                    <a:pt x="743047" y="173856"/>
                  </a:lnTo>
                  <a:lnTo>
                    <a:pt x="792627" y="161104"/>
                  </a:lnTo>
                  <a:lnTo>
                    <a:pt x="843480" y="148765"/>
                  </a:lnTo>
                  <a:lnTo>
                    <a:pt x="895573" y="136849"/>
                  </a:lnTo>
                  <a:lnTo>
                    <a:pt x="948875" y="125363"/>
                  </a:lnTo>
                  <a:lnTo>
                    <a:pt x="1003354" y="114318"/>
                  </a:lnTo>
                  <a:lnTo>
                    <a:pt x="1058978" y="103723"/>
                  </a:lnTo>
                  <a:lnTo>
                    <a:pt x="1115717" y="93586"/>
                  </a:lnTo>
                  <a:lnTo>
                    <a:pt x="1173537" y="83917"/>
                  </a:lnTo>
                  <a:lnTo>
                    <a:pt x="1232408" y="74725"/>
                  </a:lnTo>
                  <a:lnTo>
                    <a:pt x="1292298" y="66020"/>
                  </a:lnTo>
                  <a:lnTo>
                    <a:pt x="1353174" y="57809"/>
                  </a:lnTo>
                  <a:lnTo>
                    <a:pt x="1415006" y="50104"/>
                  </a:lnTo>
                  <a:lnTo>
                    <a:pt x="1477761" y="42911"/>
                  </a:lnTo>
                  <a:lnTo>
                    <a:pt x="1541409" y="36242"/>
                  </a:lnTo>
                  <a:lnTo>
                    <a:pt x="1605916" y="30104"/>
                  </a:lnTo>
                  <a:lnTo>
                    <a:pt x="1671253" y="24508"/>
                  </a:lnTo>
                  <a:lnTo>
                    <a:pt x="1737386" y="19462"/>
                  </a:lnTo>
                  <a:lnTo>
                    <a:pt x="1804284" y="14975"/>
                  </a:lnTo>
                  <a:lnTo>
                    <a:pt x="1871916" y="11057"/>
                  </a:lnTo>
                  <a:lnTo>
                    <a:pt x="1940249" y="7716"/>
                  </a:lnTo>
                  <a:lnTo>
                    <a:pt x="2009252" y="4963"/>
                  </a:lnTo>
                  <a:lnTo>
                    <a:pt x="2078894" y="2805"/>
                  </a:lnTo>
                  <a:lnTo>
                    <a:pt x="2149143" y="1253"/>
                  </a:lnTo>
                  <a:lnTo>
                    <a:pt x="2219967" y="314"/>
                  </a:lnTo>
                  <a:lnTo>
                    <a:pt x="2291334" y="0"/>
                  </a:lnTo>
                  <a:lnTo>
                    <a:pt x="2362700" y="314"/>
                  </a:lnTo>
                  <a:lnTo>
                    <a:pt x="2433524" y="1253"/>
                  </a:lnTo>
                  <a:lnTo>
                    <a:pt x="2503773" y="2805"/>
                  </a:lnTo>
                  <a:lnTo>
                    <a:pt x="2573415" y="4963"/>
                  </a:lnTo>
                  <a:lnTo>
                    <a:pt x="2642418" y="7716"/>
                  </a:lnTo>
                  <a:lnTo>
                    <a:pt x="2710751" y="11057"/>
                  </a:lnTo>
                  <a:lnTo>
                    <a:pt x="2778383" y="14975"/>
                  </a:lnTo>
                  <a:lnTo>
                    <a:pt x="2845281" y="19462"/>
                  </a:lnTo>
                  <a:lnTo>
                    <a:pt x="2911414" y="24508"/>
                  </a:lnTo>
                  <a:lnTo>
                    <a:pt x="2976751" y="30104"/>
                  </a:lnTo>
                  <a:lnTo>
                    <a:pt x="3041258" y="36242"/>
                  </a:lnTo>
                  <a:lnTo>
                    <a:pt x="3104906" y="42911"/>
                  </a:lnTo>
                  <a:lnTo>
                    <a:pt x="3167661" y="50104"/>
                  </a:lnTo>
                  <a:lnTo>
                    <a:pt x="3229493" y="57809"/>
                  </a:lnTo>
                  <a:lnTo>
                    <a:pt x="3290369" y="66020"/>
                  </a:lnTo>
                  <a:lnTo>
                    <a:pt x="3350259" y="74725"/>
                  </a:lnTo>
                  <a:lnTo>
                    <a:pt x="3409130" y="83917"/>
                  </a:lnTo>
                  <a:lnTo>
                    <a:pt x="3466950" y="93586"/>
                  </a:lnTo>
                  <a:lnTo>
                    <a:pt x="3523689" y="103723"/>
                  </a:lnTo>
                  <a:lnTo>
                    <a:pt x="3579313" y="114318"/>
                  </a:lnTo>
                  <a:lnTo>
                    <a:pt x="3633792" y="125363"/>
                  </a:lnTo>
                  <a:lnTo>
                    <a:pt x="3687094" y="136849"/>
                  </a:lnTo>
                  <a:lnTo>
                    <a:pt x="3739187" y="148765"/>
                  </a:lnTo>
                  <a:lnTo>
                    <a:pt x="3790040" y="161104"/>
                  </a:lnTo>
                  <a:lnTo>
                    <a:pt x="3839620" y="173856"/>
                  </a:lnTo>
                  <a:lnTo>
                    <a:pt x="3887897" y="187012"/>
                  </a:lnTo>
                  <a:lnTo>
                    <a:pt x="3934837" y="200562"/>
                  </a:lnTo>
                  <a:lnTo>
                    <a:pt x="3980411" y="214498"/>
                  </a:lnTo>
                  <a:lnTo>
                    <a:pt x="4024585" y="228810"/>
                  </a:lnTo>
                  <a:lnTo>
                    <a:pt x="4067329" y="243489"/>
                  </a:lnTo>
                  <a:lnTo>
                    <a:pt x="4108610" y="258527"/>
                  </a:lnTo>
                  <a:lnTo>
                    <a:pt x="4148398" y="273913"/>
                  </a:lnTo>
                  <a:lnTo>
                    <a:pt x="4186659" y="289639"/>
                  </a:lnTo>
                  <a:lnTo>
                    <a:pt x="4223363" y="305696"/>
                  </a:lnTo>
                  <a:lnTo>
                    <a:pt x="4258478" y="322074"/>
                  </a:lnTo>
                  <a:lnTo>
                    <a:pt x="4323813" y="355758"/>
                  </a:lnTo>
                  <a:lnTo>
                    <a:pt x="4382412" y="390618"/>
                  </a:lnTo>
                  <a:lnTo>
                    <a:pt x="4434019" y="426581"/>
                  </a:lnTo>
                  <a:lnTo>
                    <a:pt x="4478383" y="463573"/>
                  </a:lnTo>
                  <a:lnTo>
                    <a:pt x="4515249" y="501522"/>
                  </a:lnTo>
                  <a:lnTo>
                    <a:pt x="4544365" y="540353"/>
                  </a:lnTo>
                  <a:lnTo>
                    <a:pt x="4565475" y="579995"/>
                  </a:lnTo>
                  <a:lnTo>
                    <a:pt x="4578327" y="620374"/>
                  </a:lnTo>
                  <a:lnTo>
                    <a:pt x="4582668" y="661416"/>
                  </a:lnTo>
                  <a:lnTo>
                    <a:pt x="4581577" y="682017"/>
                  </a:lnTo>
                  <a:lnTo>
                    <a:pt x="4572949" y="722740"/>
                  </a:lnTo>
                  <a:lnTo>
                    <a:pt x="4555936" y="762762"/>
                  </a:lnTo>
                  <a:lnTo>
                    <a:pt x="4530792" y="802011"/>
                  </a:lnTo>
                  <a:lnTo>
                    <a:pt x="4497769" y="840412"/>
                  </a:lnTo>
                  <a:lnTo>
                    <a:pt x="4457123" y="877893"/>
                  </a:lnTo>
                  <a:lnTo>
                    <a:pt x="4409105" y="914381"/>
                  </a:lnTo>
                  <a:lnTo>
                    <a:pt x="4353970" y="949802"/>
                  </a:lnTo>
                  <a:lnTo>
                    <a:pt x="4291972" y="984084"/>
                  </a:lnTo>
                  <a:lnTo>
                    <a:pt x="4223363" y="1017152"/>
                  </a:lnTo>
                  <a:lnTo>
                    <a:pt x="4186659" y="1033209"/>
                  </a:lnTo>
                  <a:lnTo>
                    <a:pt x="4148398" y="1048935"/>
                  </a:lnTo>
                  <a:lnTo>
                    <a:pt x="4108610" y="1064321"/>
                  </a:lnTo>
                  <a:lnTo>
                    <a:pt x="4067329" y="1079358"/>
                  </a:lnTo>
                  <a:lnTo>
                    <a:pt x="4024585" y="1094037"/>
                  </a:lnTo>
                  <a:lnTo>
                    <a:pt x="3980411" y="1108348"/>
                  </a:lnTo>
                  <a:lnTo>
                    <a:pt x="3934837" y="1122284"/>
                  </a:lnTo>
                  <a:lnTo>
                    <a:pt x="3887897" y="1135833"/>
                  </a:lnTo>
                  <a:lnTo>
                    <a:pt x="3839620" y="1148988"/>
                  </a:lnTo>
                  <a:lnTo>
                    <a:pt x="3790040" y="1161740"/>
                  </a:lnTo>
                  <a:lnTo>
                    <a:pt x="3739187" y="1174078"/>
                  </a:lnTo>
                  <a:lnTo>
                    <a:pt x="3687094" y="1185994"/>
                  </a:lnTo>
                  <a:lnTo>
                    <a:pt x="3633792" y="1197479"/>
                  </a:lnTo>
                  <a:lnTo>
                    <a:pt x="3579313" y="1208523"/>
                  </a:lnTo>
                  <a:lnTo>
                    <a:pt x="3523689" y="1219118"/>
                  </a:lnTo>
                  <a:lnTo>
                    <a:pt x="3466950" y="1229254"/>
                  </a:lnTo>
                  <a:lnTo>
                    <a:pt x="3409130" y="1238922"/>
                  </a:lnTo>
                  <a:lnTo>
                    <a:pt x="3350259" y="1248113"/>
                  </a:lnTo>
                  <a:lnTo>
                    <a:pt x="3290369" y="1256818"/>
                  </a:lnTo>
                  <a:lnTo>
                    <a:pt x="3229493" y="1265028"/>
                  </a:lnTo>
                  <a:lnTo>
                    <a:pt x="3167661" y="1272733"/>
                  </a:lnTo>
                  <a:lnTo>
                    <a:pt x="3104906" y="1279924"/>
                  </a:lnTo>
                  <a:lnTo>
                    <a:pt x="3041258" y="1286593"/>
                  </a:lnTo>
                  <a:lnTo>
                    <a:pt x="2976751" y="1292730"/>
                  </a:lnTo>
                  <a:lnTo>
                    <a:pt x="2911414" y="1298326"/>
                  </a:lnTo>
                  <a:lnTo>
                    <a:pt x="2845281" y="1303371"/>
                  </a:lnTo>
                  <a:lnTo>
                    <a:pt x="2778383" y="1307858"/>
                  </a:lnTo>
                  <a:lnTo>
                    <a:pt x="2710751" y="1311775"/>
                  </a:lnTo>
                  <a:lnTo>
                    <a:pt x="2642418" y="1315116"/>
                  </a:lnTo>
                  <a:lnTo>
                    <a:pt x="2573415" y="1317869"/>
                  </a:lnTo>
                  <a:lnTo>
                    <a:pt x="2503773" y="1320026"/>
                  </a:lnTo>
                  <a:lnTo>
                    <a:pt x="2433524" y="1321579"/>
                  </a:lnTo>
                  <a:lnTo>
                    <a:pt x="2362700" y="1322517"/>
                  </a:lnTo>
                  <a:lnTo>
                    <a:pt x="2291334" y="1322832"/>
                  </a:lnTo>
                  <a:lnTo>
                    <a:pt x="2219967" y="1322517"/>
                  </a:lnTo>
                  <a:lnTo>
                    <a:pt x="2149143" y="1321579"/>
                  </a:lnTo>
                  <a:lnTo>
                    <a:pt x="2078894" y="1320026"/>
                  </a:lnTo>
                  <a:lnTo>
                    <a:pt x="2009252" y="1317869"/>
                  </a:lnTo>
                  <a:lnTo>
                    <a:pt x="1940249" y="1315116"/>
                  </a:lnTo>
                  <a:lnTo>
                    <a:pt x="1871916" y="1311775"/>
                  </a:lnTo>
                  <a:lnTo>
                    <a:pt x="1804284" y="1307858"/>
                  </a:lnTo>
                  <a:lnTo>
                    <a:pt x="1737386" y="1303371"/>
                  </a:lnTo>
                  <a:lnTo>
                    <a:pt x="1671253" y="1298326"/>
                  </a:lnTo>
                  <a:lnTo>
                    <a:pt x="1605916" y="1292730"/>
                  </a:lnTo>
                  <a:lnTo>
                    <a:pt x="1541409" y="1286593"/>
                  </a:lnTo>
                  <a:lnTo>
                    <a:pt x="1477761" y="1279924"/>
                  </a:lnTo>
                  <a:lnTo>
                    <a:pt x="1415006" y="1272733"/>
                  </a:lnTo>
                  <a:lnTo>
                    <a:pt x="1353174" y="1265028"/>
                  </a:lnTo>
                  <a:lnTo>
                    <a:pt x="1292298" y="1256818"/>
                  </a:lnTo>
                  <a:lnTo>
                    <a:pt x="1232408" y="1248113"/>
                  </a:lnTo>
                  <a:lnTo>
                    <a:pt x="1173537" y="1238922"/>
                  </a:lnTo>
                  <a:lnTo>
                    <a:pt x="1115717" y="1229254"/>
                  </a:lnTo>
                  <a:lnTo>
                    <a:pt x="1058978" y="1219118"/>
                  </a:lnTo>
                  <a:lnTo>
                    <a:pt x="1003354" y="1208523"/>
                  </a:lnTo>
                  <a:lnTo>
                    <a:pt x="948875" y="1197479"/>
                  </a:lnTo>
                  <a:lnTo>
                    <a:pt x="895573" y="1185994"/>
                  </a:lnTo>
                  <a:lnTo>
                    <a:pt x="843480" y="1174078"/>
                  </a:lnTo>
                  <a:lnTo>
                    <a:pt x="792627" y="1161740"/>
                  </a:lnTo>
                  <a:lnTo>
                    <a:pt x="743047" y="1148988"/>
                  </a:lnTo>
                  <a:lnTo>
                    <a:pt x="694770" y="1135833"/>
                  </a:lnTo>
                  <a:lnTo>
                    <a:pt x="647830" y="1122284"/>
                  </a:lnTo>
                  <a:lnTo>
                    <a:pt x="602256" y="1108348"/>
                  </a:lnTo>
                  <a:lnTo>
                    <a:pt x="558082" y="1094037"/>
                  </a:lnTo>
                  <a:lnTo>
                    <a:pt x="515338" y="1079358"/>
                  </a:lnTo>
                  <a:lnTo>
                    <a:pt x="474057" y="1064321"/>
                  </a:lnTo>
                  <a:lnTo>
                    <a:pt x="434269" y="1048935"/>
                  </a:lnTo>
                  <a:lnTo>
                    <a:pt x="396008" y="1033209"/>
                  </a:lnTo>
                  <a:lnTo>
                    <a:pt x="359304" y="1017152"/>
                  </a:lnTo>
                  <a:lnTo>
                    <a:pt x="324189" y="1000774"/>
                  </a:lnTo>
                  <a:lnTo>
                    <a:pt x="258854" y="967090"/>
                  </a:lnTo>
                  <a:lnTo>
                    <a:pt x="200255" y="932230"/>
                  </a:lnTo>
                  <a:lnTo>
                    <a:pt x="148648" y="896266"/>
                  </a:lnTo>
                  <a:lnTo>
                    <a:pt x="104284" y="859272"/>
                  </a:lnTo>
                  <a:lnTo>
                    <a:pt x="67418" y="821322"/>
                  </a:lnTo>
                  <a:lnTo>
                    <a:pt x="38302" y="782488"/>
                  </a:lnTo>
                  <a:lnTo>
                    <a:pt x="17192" y="742843"/>
                  </a:lnTo>
                  <a:lnTo>
                    <a:pt x="4340" y="702461"/>
                  </a:lnTo>
                  <a:lnTo>
                    <a:pt x="0" y="6614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2" name="object 12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1899" y="3607384"/>
            <a:ext cx="309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1000100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899" y="4039361"/>
            <a:ext cx="40278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0111100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512" y="4995798"/>
            <a:ext cx="29368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12" y="5382564"/>
            <a:ext cx="38392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21267" y="2576855"/>
            <a:ext cx="1478915" cy="11137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9932" y="4092702"/>
            <a:ext cx="12299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2689" y="4961838"/>
            <a:ext cx="1353820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3834" y="5655361"/>
            <a:ext cx="15830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9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0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80" dirty="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5710" y="2468459"/>
            <a:ext cx="8211184" cy="37858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endParaRPr sz="2000">
              <a:latin typeface="Times New Roman"/>
              <a:cs typeface="Times New Roman"/>
            </a:endParaRPr>
          </a:p>
          <a:p>
            <a:pPr marL="551815" indent="-26352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MSB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‘0’</a:t>
            </a:r>
            <a:r>
              <a:rPr sz="20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0"/>
              </a:spcBef>
              <a:buClr>
                <a:srgbClr val="B83C68"/>
              </a:buClr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endParaRPr sz="2000">
              <a:latin typeface="Times New Roman"/>
              <a:cs typeface="Times New Roman"/>
            </a:endParaRPr>
          </a:p>
          <a:p>
            <a:pPr marL="551815" indent="-26352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MSB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‘1’</a:t>
            </a:r>
            <a:r>
              <a:rPr sz="20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 be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endParaRPr sz="20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ways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9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0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80" dirty="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142" y="2561437"/>
            <a:ext cx="3908425" cy="132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2370" y="4292955"/>
            <a:ext cx="3909695" cy="132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172" y="2131923"/>
            <a:ext cx="810895" cy="34836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127000" algn="ctr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  <a:p>
            <a:pPr marR="1651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85090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R="93345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0111</a:t>
            </a:r>
            <a:endParaRPr sz="2000">
              <a:latin typeface="Times New Roman"/>
              <a:cs typeface="Times New Roman"/>
            </a:endParaRPr>
          </a:p>
          <a:p>
            <a:pPr marR="18415" algn="ctr">
              <a:lnSpc>
                <a:spcPct val="100000"/>
              </a:lnSpc>
              <a:spcBef>
                <a:spcPts val="103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66675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1111</a:t>
            </a:r>
            <a:endParaRPr sz="20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None-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7226" y="2131923"/>
            <a:ext cx="786130" cy="34836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  <a:p>
            <a:pPr marR="52069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19685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L="41275" algn="ctr">
              <a:lnSpc>
                <a:spcPct val="100000"/>
              </a:lnSpc>
              <a:spcBef>
                <a:spcPts val="103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4826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59690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3683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502919"/>
            <a:ext cx="576148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701" y="627126"/>
            <a:ext cx="5190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270" dirty="0"/>
              <a:t> </a:t>
            </a:r>
            <a:r>
              <a:rPr spc="-10" dirty="0"/>
              <a:t>Architecture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77155" y="1176527"/>
            <a:ext cx="5861050" cy="5530850"/>
            <a:chOff x="4677155" y="1176527"/>
            <a:chExt cx="5861050" cy="55308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55" y="1176527"/>
              <a:ext cx="5860542" cy="1009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06411" y="4668012"/>
              <a:ext cx="2811780" cy="2034539"/>
            </a:xfrm>
            <a:custGeom>
              <a:avLst/>
              <a:gdLst/>
              <a:ahLst/>
              <a:cxnLst/>
              <a:rect l="l" t="t" r="r" b="b"/>
              <a:pathLst>
                <a:path w="2811779" h="2034540">
                  <a:moveTo>
                    <a:pt x="2608326" y="0"/>
                  </a:moveTo>
                  <a:lnTo>
                    <a:pt x="203454" y="0"/>
                  </a:lnTo>
                  <a:lnTo>
                    <a:pt x="156794" y="5371"/>
                  </a:lnTo>
                  <a:lnTo>
                    <a:pt x="113966" y="20673"/>
                  </a:lnTo>
                  <a:lnTo>
                    <a:pt x="76191" y="44686"/>
                  </a:lnTo>
                  <a:lnTo>
                    <a:pt x="44686" y="76191"/>
                  </a:lnTo>
                  <a:lnTo>
                    <a:pt x="20673" y="113966"/>
                  </a:lnTo>
                  <a:lnTo>
                    <a:pt x="5371" y="156794"/>
                  </a:lnTo>
                  <a:lnTo>
                    <a:pt x="0" y="203454"/>
                  </a:lnTo>
                  <a:lnTo>
                    <a:pt x="0" y="1831086"/>
                  </a:lnTo>
                  <a:lnTo>
                    <a:pt x="5371" y="1877737"/>
                  </a:lnTo>
                  <a:lnTo>
                    <a:pt x="20673" y="1920562"/>
                  </a:lnTo>
                  <a:lnTo>
                    <a:pt x="44686" y="1958338"/>
                  </a:lnTo>
                  <a:lnTo>
                    <a:pt x="76191" y="1989845"/>
                  </a:lnTo>
                  <a:lnTo>
                    <a:pt x="113966" y="2013861"/>
                  </a:lnTo>
                  <a:lnTo>
                    <a:pt x="156794" y="2029166"/>
                  </a:lnTo>
                  <a:lnTo>
                    <a:pt x="203454" y="2034539"/>
                  </a:lnTo>
                  <a:lnTo>
                    <a:pt x="2608326" y="2034539"/>
                  </a:lnTo>
                  <a:lnTo>
                    <a:pt x="2654985" y="2029166"/>
                  </a:lnTo>
                  <a:lnTo>
                    <a:pt x="2697813" y="2013861"/>
                  </a:lnTo>
                  <a:lnTo>
                    <a:pt x="2735588" y="1989845"/>
                  </a:lnTo>
                  <a:lnTo>
                    <a:pt x="2767093" y="1958338"/>
                  </a:lnTo>
                  <a:lnTo>
                    <a:pt x="2791106" y="1920562"/>
                  </a:lnTo>
                  <a:lnTo>
                    <a:pt x="2806408" y="1877737"/>
                  </a:lnTo>
                  <a:lnTo>
                    <a:pt x="2811780" y="1831086"/>
                  </a:lnTo>
                  <a:lnTo>
                    <a:pt x="2811780" y="203454"/>
                  </a:lnTo>
                  <a:lnTo>
                    <a:pt x="2806408" y="156794"/>
                  </a:lnTo>
                  <a:lnTo>
                    <a:pt x="2791106" y="113966"/>
                  </a:lnTo>
                  <a:lnTo>
                    <a:pt x="2767093" y="76191"/>
                  </a:lnTo>
                  <a:lnTo>
                    <a:pt x="2735588" y="44686"/>
                  </a:lnTo>
                  <a:lnTo>
                    <a:pt x="2697813" y="20673"/>
                  </a:lnTo>
                  <a:lnTo>
                    <a:pt x="2654985" y="5371"/>
                  </a:lnTo>
                  <a:lnTo>
                    <a:pt x="26083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06411" y="4668012"/>
              <a:ext cx="2811780" cy="2034539"/>
            </a:xfrm>
            <a:custGeom>
              <a:avLst/>
              <a:gdLst/>
              <a:ahLst/>
              <a:cxnLst/>
              <a:rect l="l" t="t" r="r" b="b"/>
              <a:pathLst>
                <a:path w="2811779" h="2034540">
                  <a:moveTo>
                    <a:pt x="0" y="203454"/>
                  </a:moveTo>
                  <a:lnTo>
                    <a:pt x="5371" y="156794"/>
                  </a:lnTo>
                  <a:lnTo>
                    <a:pt x="20673" y="113966"/>
                  </a:lnTo>
                  <a:lnTo>
                    <a:pt x="44686" y="76191"/>
                  </a:lnTo>
                  <a:lnTo>
                    <a:pt x="76191" y="44686"/>
                  </a:lnTo>
                  <a:lnTo>
                    <a:pt x="113966" y="20673"/>
                  </a:lnTo>
                  <a:lnTo>
                    <a:pt x="156794" y="5371"/>
                  </a:lnTo>
                  <a:lnTo>
                    <a:pt x="203454" y="0"/>
                  </a:lnTo>
                  <a:lnTo>
                    <a:pt x="2608326" y="0"/>
                  </a:lnTo>
                  <a:lnTo>
                    <a:pt x="2654985" y="5371"/>
                  </a:lnTo>
                  <a:lnTo>
                    <a:pt x="2697813" y="20673"/>
                  </a:lnTo>
                  <a:lnTo>
                    <a:pt x="2735588" y="44686"/>
                  </a:lnTo>
                  <a:lnTo>
                    <a:pt x="2767093" y="76191"/>
                  </a:lnTo>
                  <a:lnTo>
                    <a:pt x="2791106" y="113966"/>
                  </a:lnTo>
                  <a:lnTo>
                    <a:pt x="2806408" y="156794"/>
                  </a:lnTo>
                  <a:lnTo>
                    <a:pt x="2811780" y="203454"/>
                  </a:lnTo>
                  <a:lnTo>
                    <a:pt x="2811780" y="1831086"/>
                  </a:lnTo>
                  <a:lnTo>
                    <a:pt x="2806408" y="1877737"/>
                  </a:lnTo>
                  <a:lnTo>
                    <a:pt x="2791106" y="1920562"/>
                  </a:lnTo>
                  <a:lnTo>
                    <a:pt x="2767093" y="1958338"/>
                  </a:lnTo>
                  <a:lnTo>
                    <a:pt x="2735588" y="1989845"/>
                  </a:lnTo>
                  <a:lnTo>
                    <a:pt x="2697813" y="2013861"/>
                  </a:lnTo>
                  <a:lnTo>
                    <a:pt x="2654985" y="2029166"/>
                  </a:lnTo>
                  <a:lnTo>
                    <a:pt x="2608326" y="2034539"/>
                  </a:lnTo>
                  <a:lnTo>
                    <a:pt x="203454" y="2034539"/>
                  </a:lnTo>
                  <a:lnTo>
                    <a:pt x="156794" y="2029166"/>
                  </a:lnTo>
                  <a:lnTo>
                    <a:pt x="113966" y="2013861"/>
                  </a:lnTo>
                  <a:lnTo>
                    <a:pt x="76191" y="1989845"/>
                  </a:lnTo>
                  <a:lnTo>
                    <a:pt x="44686" y="1958338"/>
                  </a:lnTo>
                  <a:lnTo>
                    <a:pt x="20673" y="1920562"/>
                  </a:lnTo>
                  <a:lnTo>
                    <a:pt x="5371" y="1877737"/>
                  </a:lnTo>
                  <a:lnTo>
                    <a:pt x="0" y="1831086"/>
                  </a:lnTo>
                  <a:lnTo>
                    <a:pt x="0" y="203454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36814" y="5238369"/>
            <a:ext cx="1579245" cy="1200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>
              <a:lnSpc>
                <a:spcPct val="90000"/>
              </a:lnSpc>
              <a:spcBef>
                <a:spcPts val="270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105" dirty="0">
                <a:latin typeface="Tahoma"/>
                <a:cs typeface="Tahoma"/>
              </a:rPr>
              <a:t>The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operational </a:t>
            </a:r>
            <a:r>
              <a:rPr sz="1400" b="1" spc="-110" dirty="0">
                <a:latin typeface="Tahoma"/>
                <a:cs typeface="Tahoma"/>
              </a:rPr>
              <a:t>units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their </a:t>
            </a:r>
            <a:r>
              <a:rPr sz="1400" b="1" spc="-40" dirty="0">
                <a:latin typeface="Tahoma"/>
                <a:cs typeface="Tahoma"/>
              </a:rPr>
              <a:t>interconnections </a:t>
            </a:r>
            <a:r>
              <a:rPr sz="1400" b="1" spc="-85" dirty="0">
                <a:latin typeface="Tahoma"/>
                <a:cs typeface="Tahoma"/>
              </a:rPr>
              <a:t>that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realize </a:t>
            </a:r>
            <a:r>
              <a:rPr sz="1400" b="1" spc="-25" dirty="0">
                <a:latin typeface="Tahoma"/>
                <a:cs typeface="Tahoma"/>
              </a:rPr>
              <a:t>the </a:t>
            </a:r>
            <a:r>
              <a:rPr sz="1400" b="1" spc="-10" dirty="0">
                <a:latin typeface="Tahoma"/>
                <a:cs typeface="Tahoma"/>
              </a:rPr>
              <a:t>architectural specifications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92845" y="4591621"/>
            <a:ext cx="3112770" cy="2103755"/>
            <a:chOff x="2192845" y="4591621"/>
            <a:chExt cx="3112770" cy="2103755"/>
          </a:xfrm>
        </p:grpSpPr>
        <p:sp>
          <p:nvSpPr>
            <p:cNvPr id="10" name="object 10"/>
            <p:cNvSpPr/>
            <p:nvPr/>
          </p:nvSpPr>
          <p:spPr>
            <a:xfrm>
              <a:off x="2197607" y="4596384"/>
              <a:ext cx="3103245" cy="2094230"/>
            </a:xfrm>
            <a:custGeom>
              <a:avLst/>
              <a:gdLst/>
              <a:ahLst/>
              <a:cxnLst/>
              <a:rect l="l" t="t" r="r" b="b"/>
              <a:pathLst>
                <a:path w="3103245" h="2094229">
                  <a:moveTo>
                    <a:pt x="2893441" y="0"/>
                  </a:moveTo>
                  <a:lnTo>
                    <a:pt x="209423" y="0"/>
                  </a:lnTo>
                  <a:lnTo>
                    <a:pt x="161392" y="5529"/>
                  </a:lnTo>
                  <a:lnTo>
                    <a:pt x="117308" y="21279"/>
                  </a:lnTo>
                  <a:lnTo>
                    <a:pt x="78424" y="45996"/>
                  </a:lnTo>
                  <a:lnTo>
                    <a:pt x="45996" y="78424"/>
                  </a:lnTo>
                  <a:lnTo>
                    <a:pt x="21279" y="117308"/>
                  </a:lnTo>
                  <a:lnTo>
                    <a:pt x="5529" y="161392"/>
                  </a:lnTo>
                  <a:lnTo>
                    <a:pt x="0" y="209423"/>
                  </a:lnTo>
                  <a:lnTo>
                    <a:pt x="0" y="1884578"/>
                  </a:lnTo>
                  <a:lnTo>
                    <a:pt x="5529" y="1932591"/>
                  </a:lnTo>
                  <a:lnTo>
                    <a:pt x="21279" y="1976665"/>
                  </a:lnTo>
                  <a:lnTo>
                    <a:pt x="45996" y="2015545"/>
                  </a:lnTo>
                  <a:lnTo>
                    <a:pt x="78424" y="2047973"/>
                  </a:lnTo>
                  <a:lnTo>
                    <a:pt x="117308" y="2072692"/>
                  </a:lnTo>
                  <a:lnTo>
                    <a:pt x="161392" y="2088445"/>
                  </a:lnTo>
                  <a:lnTo>
                    <a:pt x="209423" y="2093976"/>
                  </a:lnTo>
                  <a:lnTo>
                    <a:pt x="2893441" y="2093976"/>
                  </a:lnTo>
                  <a:lnTo>
                    <a:pt x="2941471" y="2088445"/>
                  </a:lnTo>
                  <a:lnTo>
                    <a:pt x="2985555" y="2072692"/>
                  </a:lnTo>
                  <a:lnTo>
                    <a:pt x="3024439" y="2047973"/>
                  </a:lnTo>
                  <a:lnTo>
                    <a:pt x="3056867" y="2015545"/>
                  </a:lnTo>
                  <a:lnTo>
                    <a:pt x="3081584" y="1976665"/>
                  </a:lnTo>
                  <a:lnTo>
                    <a:pt x="3097334" y="1932591"/>
                  </a:lnTo>
                  <a:lnTo>
                    <a:pt x="3102864" y="1884578"/>
                  </a:lnTo>
                  <a:lnTo>
                    <a:pt x="3102864" y="209423"/>
                  </a:lnTo>
                  <a:lnTo>
                    <a:pt x="3097334" y="161392"/>
                  </a:lnTo>
                  <a:lnTo>
                    <a:pt x="3081584" y="117308"/>
                  </a:lnTo>
                  <a:lnTo>
                    <a:pt x="3056867" y="78424"/>
                  </a:lnTo>
                  <a:lnTo>
                    <a:pt x="3024439" y="45996"/>
                  </a:lnTo>
                  <a:lnTo>
                    <a:pt x="2985555" y="21279"/>
                  </a:lnTo>
                  <a:lnTo>
                    <a:pt x="2941471" y="5529"/>
                  </a:lnTo>
                  <a:lnTo>
                    <a:pt x="28934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7607" y="4596384"/>
              <a:ext cx="3103245" cy="2094230"/>
            </a:xfrm>
            <a:custGeom>
              <a:avLst/>
              <a:gdLst/>
              <a:ahLst/>
              <a:cxnLst/>
              <a:rect l="l" t="t" r="r" b="b"/>
              <a:pathLst>
                <a:path w="3103245" h="2094229">
                  <a:moveTo>
                    <a:pt x="0" y="209423"/>
                  </a:moveTo>
                  <a:lnTo>
                    <a:pt x="5529" y="161392"/>
                  </a:lnTo>
                  <a:lnTo>
                    <a:pt x="21279" y="117308"/>
                  </a:lnTo>
                  <a:lnTo>
                    <a:pt x="45996" y="78424"/>
                  </a:lnTo>
                  <a:lnTo>
                    <a:pt x="78424" y="45996"/>
                  </a:lnTo>
                  <a:lnTo>
                    <a:pt x="117308" y="21279"/>
                  </a:lnTo>
                  <a:lnTo>
                    <a:pt x="161392" y="5529"/>
                  </a:lnTo>
                  <a:lnTo>
                    <a:pt x="209423" y="0"/>
                  </a:lnTo>
                  <a:lnTo>
                    <a:pt x="2893441" y="0"/>
                  </a:lnTo>
                  <a:lnTo>
                    <a:pt x="2941471" y="5529"/>
                  </a:lnTo>
                  <a:lnTo>
                    <a:pt x="2985555" y="21279"/>
                  </a:lnTo>
                  <a:lnTo>
                    <a:pt x="3024439" y="45996"/>
                  </a:lnTo>
                  <a:lnTo>
                    <a:pt x="3056867" y="78424"/>
                  </a:lnTo>
                  <a:lnTo>
                    <a:pt x="3081584" y="117308"/>
                  </a:lnTo>
                  <a:lnTo>
                    <a:pt x="3097334" y="161392"/>
                  </a:lnTo>
                  <a:lnTo>
                    <a:pt x="3102864" y="209423"/>
                  </a:lnTo>
                  <a:lnTo>
                    <a:pt x="3102864" y="1884578"/>
                  </a:lnTo>
                  <a:lnTo>
                    <a:pt x="3097334" y="1932591"/>
                  </a:lnTo>
                  <a:lnTo>
                    <a:pt x="3081584" y="1976665"/>
                  </a:lnTo>
                  <a:lnTo>
                    <a:pt x="3056867" y="2015545"/>
                  </a:lnTo>
                  <a:lnTo>
                    <a:pt x="3024439" y="2047973"/>
                  </a:lnTo>
                  <a:lnTo>
                    <a:pt x="2985555" y="2072692"/>
                  </a:lnTo>
                  <a:lnTo>
                    <a:pt x="2941471" y="2088445"/>
                  </a:lnTo>
                  <a:lnTo>
                    <a:pt x="2893441" y="2093976"/>
                  </a:lnTo>
                  <a:lnTo>
                    <a:pt x="209423" y="2093976"/>
                  </a:lnTo>
                  <a:lnTo>
                    <a:pt x="161392" y="2088445"/>
                  </a:lnTo>
                  <a:lnTo>
                    <a:pt x="117308" y="2072692"/>
                  </a:lnTo>
                  <a:lnTo>
                    <a:pt x="78424" y="2047973"/>
                  </a:lnTo>
                  <a:lnTo>
                    <a:pt x="45996" y="2015545"/>
                  </a:lnTo>
                  <a:lnTo>
                    <a:pt x="21279" y="1976665"/>
                  </a:lnTo>
                  <a:lnTo>
                    <a:pt x="5529" y="1932591"/>
                  </a:lnTo>
                  <a:lnTo>
                    <a:pt x="0" y="1884578"/>
                  </a:lnTo>
                  <a:lnTo>
                    <a:pt x="0" y="209423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89733" y="4962601"/>
            <a:ext cx="1927225" cy="15843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0" marR="5080" indent="-114300">
              <a:lnSpc>
                <a:spcPct val="90000"/>
              </a:lnSpc>
              <a:spcBef>
                <a:spcPts val="275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40" dirty="0">
                <a:latin typeface="Tahoma"/>
                <a:cs typeface="Tahoma"/>
              </a:rPr>
              <a:t>Hardware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details </a:t>
            </a:r>
            <a:r>
              <a:rPr sz="1400" b="1" spc="-65" dirty="0">
                <a:latin typeface="Tahoma"/>
                <a:cs typeface="Tahoma"/>
              </a:rPr>
              <a:t>transparent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to</a:t>
            </a:r>
            <a:r>
              <a:rPr sz="1400" b="1" spc="-25" dirty="0">
                <a:latin typeface="Tahoma"/>
                <a:cs typeface="Tahoma"/>
              </a:rPr>
              <a:t> the </a:t>
            </a:r>
            <a:r>
              <a:rPr sz="1400" b="1" spc="-30" dirty="0">
                <a:latin typeface="Tahoma"/>
                <a:cs typeface="Tahoma"/>
              </a:rPr>
              <a:t>programmer,</a:t>
            </a:r>
            <a:r>
              <a:rPr sz="1400" b="1" spc="-40" dirty="0">
                <a:latin typeface="Tahoma"/>
                <a:cs typeface="Tahoma"/>
              </a:rPr>
              <a:t> control </a:t>
            </a:r>
            <a:r>
              <a:rPr sz="1400" b="1" spc="-50" dirty="0">
                <a:latin typeface="Tahoma"/>
                <a:cs typeface="Tahoma"/>
              </a:rPr>
              <a:t>signals,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interfaces </a:t>
            </a:r>
            <a:r>
              <a:rPr sz="1400" b="1" spc="-25" dirty="0">
                <a:latin typeface="Tahoma"/>
                <a:cs typeface="Tahoma"/>
              </a:rPr>
              <a:t>between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the </a:t>
            </a:r>
            <a:r>
              <a:rPr sz="1400" b="1" spc="-10" dirty="0">
                <a:latin typeface="Tahoma"/>
                <a:cs typeface="Tahoma"/>
              </a:rPr>
              <a:t>computer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and </a:t>
            </a:r>
            <a:r>
              <a:rPr sz="1400" b="1" spc="-45" dirty="0">
                <a:latin typeface="Tahoma"/>
                <a:cs typeface="Tahoma"/>
              </a:rPr>
              <a:t>peripherals,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memory technology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used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47725" y="1891093"/>
            <a:ext cx="3123565" cy="1574800"/>
            <a:chOff x="6947725" y="1891093"/>
            <a:chExt cx="3123565" cy="1574800"/>
          </a:xfrm>
        </p:grpSpPr>
        <p:sp>
          <p:nvSpPr>
            <p:cNvPr id="14" name="object 14"/>
            <p:cNvSpPr/>
            <p:nvPr/>
          </p:nvSpPr>
          <p:spPr>
            <a:xfrm>
              <a:off x="6952488" y="1895855"/>
              <a:ext cx="3114040" cy="1565275"/>
            </a:xfrm>
            <a:custGeom>
              <a:avLst/>
              <a:gdLst/>
              <a:ahLst/>
              <a:cxnLst/>
              <a:rect l="l" t="t" r="r" b="b"/>
              <a:pathLst>
                <a:path w="3114040" h="1565275">
                  <a:moveTo>
                    <a:pt x="2957067" y="0"/>
                  </a:moveTo>
                  <a:lnTo>
                    <a:pt x="156463" y="0"/>
                  </a:lnTo>
                  <a:lnTo>
                    <a:pt x="107029" y="7981"/>
                  </a:lnTo>
                  <a:lnTo>
                    <a:pt x="64081" y="30203"/>
                  </a:lnTo>
                  <a:lnTo>
                    <a:pt x="30203" y="64081"/>
                  </a:lnTo>
                  <a:lnTo>
                    <a:pt x="7981" y="107029"/>
                  </a:lnTo>
                  <a:lnTo>
                    <a:pt x="0" y="156464"/>
                  </a:lnTo>
                  <a:lnTo>
                    <a:pt x="0" y="1408684"/>
                  </a:lnTo>
                  <a:lnTo>
                    <a:pt x="7981" y="1458118"/>
                  </a:lnTo>
                  <a:lnTo>
                    <a:pt x="30203" y="1501066"/>
                  </a:lnTo>
                  <a:lnTo>
                    <a:pt x="64081" y="1534944"/>
                  </a:lnTo>
                  <a:lnTo>
                    <a:pt x="107029" y="1557166"/>
                  </a:lnTo>
                  <a:lnTo>
                    <a:pt x="156463" y="1565148"/>
                  </a:lnTo>
                  <a:lnTo>
                    <a:pt x="2957067" y="1565148"/>
                  </a:lnTo>
                  <a:lnTo>
                    <a:pt x="3006502" y="1557166"/>
                  </a:lnTo>
                  <a:lnTo>
                    <a:pt x="3049450" y="1534944"/>
                  </a:lnTo>
                  <a:lnTo>
                    <a:pt x="3083328" y="1501066"/>
                  </a:lnTo>
                  <a:lnTo>
                    <a:pt x="3105550" y="1458118"/>
                  </a:lnTo>
                  <a:lnTo>
                    <a:pt x="3113531" y="1408684"/>
                  </a:lnTo>
                  <a:lnTo>
                    <a:pt x="3113531" y="156464"/>
                  </a:lnTo>
                  <a:lnTo>
                    <a:pt x="3105550" y="107029"/>
                  </a:lnTo>
                  <a:lnTo>
                    <a:pt x="3083328" y="64081"/>
                  </a:lnTo>
                  <a:lnTo>
                    <a:pt x="3049450" y="30203"/>
                  </a:lnTo>
                  <a:lnTo>
                    <a:pt x="3006502" y="7981"/>
                  </a:lnTo>
                  <a:lnTo>
                    <a:pt x="29570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2488" y="1895855"/>
              <a:ext cx="3114040" cy="1565275"/>
            </a:xfrm>
            <a:custGeom>
              <a:avLst/>
              <a:gdLst/>
              <a:ahLst/>
              <a:cxnLst/>
              <a:rect l="l" t="t" r="r" b="b"/>
              <a:pathLst>
                <a:path w="3114040" h="1565275">
                  <a:moveTo>
                    <a:pt x="0" y="156464"/>
                  </a:moveTo>
                  <a:lnTo>
                    <a:pt x="7981" y="107029"/>
                  </a:lnTo>
                  <a:lnTo>
                    <a:pt x="30203" y="64081"/>
                  </a:lnTo>
                  <a:lnTo>
                    <a:pt x="64081" y="30203"/>
                  </a:lnTo>
                  <a:lnTo>
                    <a:pt x="107029" y="7981"/>
                  </a:lnTo>
                  <a:lnTo>
                    <a:pt x="156463" y="0"/>
                  </a:lnTo>
                  <a:lnTo>
                    <a:pt x="2957067" y="0"/>
                  </a:lnTo>
                  <a:lnTo>
                    <a:pt x="3006502" y="7981"/>
                  </a:lnTo>
                  <a:lnTo>
                    <a:pt x="3049450" y="30203"/>
                  </a:lnTo>
                  <a:lnTo>
                    <a:pt x="3083328" y="64081"/>
                  </a:lnTo>
                  <a:lnTo>
                    <a:pt x="3105550" y="107029"/>
                  </a:lnTo>
                  <a:lnTo>
                    <a:pt x="3113531" y="156464"/>
                  </a:lnTo>
                  <a:lnTo>
                    <a:pt x="3113531" y="1408684"/>
                  </a:lnTo>
                  <a:lnTo>
                    <a:pt x="3105550" y="1458118"/>
                  </a:lnTo>
                  <a:lnTo>
                    <a:pt x="3083328" y="1501066"/>
                  </a:lnTo>
                  <a:lnTo>
                    <a:pt x="3049450" y="1534944"/>
                  </a:lnTo>
                  <a:lnTo>
                    <a:pt x="3006502" y="1557166"/>
                  </a:lnTo>
                  <a:lnTo>
                    <a:pt x="2957067" y="1565148"/>
                  </a:lnTo>
                  <a:lnTo>
                    <a:pt x="156463" y="1565148"/>
                  </a:lnTo>
                  <a:lnTo>
                    <a:pt x="107029" y="1557166"/>
                  </a:lnTo>
                  <a:lnTo>
                    <a:pt x="64081" y="1534944"/>
                  </a:lnTo>
                  <a:lnTo>
                    <a:pt x="30203" y="1501066"/>
                  </a:lnTo>
                  <a:lnTo>
                    <a:pt x="7981" y="1458118"/>
                  </a:lnTo>
                  <a:lnTo>
                    <a:pt x="0" y="1408684"/>
                  </a:lnTo>
                  <a:lnTo>
                    <a:pt x="0" y="156464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49444" y="1052270"/>
            <a:ext cx="5290185" cy="1133475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3600" dirty="0">
                <a:solidFill>
                  <a:srgbClr val="FFFFFF"/>
                </a:solidFill>
                <a:latin typeface="Verdana"/>
                <a:cs typeface="Verdana"/>
              </a:rPr>
              <a:t>Computer</a:t>
            </a:r>
            <a:r>
              <a:rPr sz="36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endParaRPr sz="3600">
              <a:latin typeface="Verdana"/>
              <a:cs typeface="Verdana"/>
            </a:endParaRPr>
          </a:p>
          <a:p>
            <a:pPr marL="3139440" indent="-113664">
              <a:lnSpc>
                <a:spcPct val="100000"/>
              </a:lnSpc>
              <a:spcBef>
                <a:spcPts val="765"/>
              </a:spcBef>
              <a:buSzPct val="92857"/>
              <a:buFont typeface="Verdana"/>
              <a:buChar char="•"/>
              <a:tabLst>
                <a:tab pos="3139440" algn="l"/>
              </a:tabLst>
            </a:pPr>
            <a:r>
              <a:rPr sz="1400" b="1" spc="-95" dirty="0">
                <a:latin typeface="Tahoma"/>
                <a:cs typeface="Tahoma"/>
              </a:rPr>
              <a:t>Instruction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set,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6945" y="2137994"/>
            <a:ext cx="1744980" cy="12001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75"/>
              </a:spcBef>
              <a:tabLst>
                <a:tab pos="1130935" algn="l"/>
              </a:tabLst>
            </a:pPr>
            <a:r>
              <a:rPr sz="1400" b="1" spc="-35" dirty="0">
                <a:latin typeface="Tahoma"/>
                <a:cs typeface="Tahoma"/>
              </a:rPr>
              <a:t>number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of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bits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used </a:t>
            </a:r>
            <a:r>
              <a:rPr sz="1400" b="1" spc="-55" dirty="0">
                <a:latin typeface="Tahoma"/>
                <a:cs typeface="Tahoma"/>
              </a:rPr>
              <a:t>to</a:t>
            </a:r>
            <a:r>
              <a:rPr sz="1400" b="1" spc="-50" dirty="0">
                <a:latin typeface="Tahoma"/>
                <a:cs typeface="Tahoma"/>
              </a:rPr>
              <a:t> represent </a:t>
            </a:r>
            <a:r>
              <a:rPr sz="1400" b="1" spc="-25" dirty="0">
                <a:latin typeface="Tahoma"/>
                <a:cs typeface="Tahoma"/>
              </a:rPr>
              <a:t>various </a:t>
            </a:r>
            <a:r>
              <a:rPr sz="1400" b="1" dirty="0">
                <a:latin typeface="Tahoma"/>
                <a:cs typeface="Tahoma"/>
              </a:rPr>
              <a:t>data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types,</a:t>
            </a:r>
            <a:r>
              <a:rPr sz="1400" b="1" dirty="0">
                <a:latin typeface="Tahoma"/>
                <a:cs typeface="Tahoma"/>
              </a:rPr>
              <a:t>	</a:t>
            </a:r>
            <a:r>
              <a:rPr sz="1400" b="1" spc="-25" dirty="0">
                <a:latin typeface="Tahoma"/>
                <a:cs typeface="Tahoma"/>
              </a:rPr>
              <a:t>I/O </a:t>
            </a:r>
            <a:r>
              <a:rPr sz="1400" b="1" spc="-10" dirty="0">
                <a:latin typeface="Tahoma"/>
                <a:cs typeface="Tahoma"/>
              </a:rPr>
              <a:t>mechanisms, </a:t>
            </a:r>
            <a:r>
              <a:rPr sz="1400" b="1" spc="-30" dirty="0">
                <a:latin typeface="Tahoma"/>
                <a:cs typeface="Tahoma"/>
              </a:rPr>
              <a:t>techniques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for </a:t>
            </a:r>
            <a:r>
              <a:rPr sz="1400" b="1" spc="-30" dirty="0">
                <a:latin typeface="Tahoma"/>
                <a:cs typeface="Tahoma"/>
              </a:rPr>
              <a:t>addressing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memory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21217" y="1962721"/>
            <a:ext cx="2747010" cy="1576705"/>
            <a:chOff x="2121217" y="1962721"/>
            <a:chExt cx="2747010" cy="1576705"/>
          </a:xfrm>
        </p:grpSpPr>
        <p:sp>
          <p:nvSpPr>
            <p:cNvPr id="19" name="object 19"/>
            <p:cNvSpPr/>
            <p:nvPr/>
          </p:nvSpPr>
          <p:spPr>
            <a:xfrm>
              <a:off x="2125979" y="1967483"/>
              <a:ext cx="2737485" cy="1567180"/>
            </a:xfrm>
            <a:custGeom>
              <a:avLst/>
              <a:gdLst/>
              <a:ahLst/>
              <a:cxnLst/>
              <a:rect l="l" t="t" r="r" b="b"/>
              <a:pathLst>
                <a:path w="2737485" h="1567179">
                  <a:moveTo>
                    <a:pt x="2580385" y="0"/>
                  </a:moveTo>
                  <a:lnTo>
                    <a:pt x="156718" y="0"/>
                  </a:lnTo>
                  <a:lnTo>
                    <a:pt x="107159" y="7983"/>
                  </a:lnTo>
                  <a:lnTo>
                    <a:pt x="64136" y="30219"/>
                  </a:lnTo>
                  <a:lnTo>
                    <a:pt x="30219" y="64136"/>
                  </a:lnTo>
                  <a:lnTo>
                    <a:pt x="7983" y="107159"/>
                  </a:lnTo>
                  <a:lnTo>
                    <a:pt x="0" y="156717"/>
                  </a:lnTo>
                  <a:lnTo>
                    <a:pt x="0" y="1409953"/>
                  </a:lnTo>
                  <a:lnTo>
                    <a:pt x="7983" y="1459512"/>
                  </a:lnTo>
                  <a:lnTo>
                    <a:pt x="30219" y="1502535"/>
                  </a:lnTo>
                  <a:lnTo>
                    <a:pt x="64136" y="1536452"/>
                  </a:lnTo>
                  <a:lnTo>
                    <a:pt x="107159" y="1558688"/>
                  </a:lnTo>
                  <a:lnTo>
                    <a:pt x="156718" y="1566671"/>
                  </a:lnTo>
                  <a:lnTo>
                    <a:pt x="2580385" y="1566671"/>
                  </a:lnTo>
                  <a:lnTo>
                    <a:pt x="2629944" y="1558688"/>
                  </a:lnTo>
                  <a:lnTo>
                    <a:pt x="2672967" y="1536452"/>
                  </a:lnTo>
                  <a:lnTo>
                    <a:pt x="2706884" y="1502535"/>
                  </a:lnTo>
                  <a:lnTo>
                    <a:pt x="2729120" y="1459512"/>
                  </a:lnTo>
                  <a:lnTo>
                    <a:pt x="2737104" y="1409953"/>
                  </a:lnTo>
                  <a:lnTo>
                    <a:pt x="2737104" y="156717"/>
                  </a:lnTo>
                  <a:lnTo>
                    <a:pt x="2729120" y="107159"/>
                  </a:lnTo>
                  <a:lnTo>
                    <a:pt x="2706884" y="64136"/>
                  </a:lnTo>
                  <a:lnTo>
                    <a:pt x="2672967" y="30219"/>
                  </a:lnTo>
                  <a:lnTo>
                    <a:pt x="2629944" y="7983"/>
                  </a:lnTo>
                  <a:lnTo>
                    <a:pt x="25803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5979" y="1967483"/>
              <a:ext cx="2737485" cy="1567180"/>
            </a:xfrm>
            <a:custGeom>
              <a:avLst/>
              <a:gdLst/>
              <a:ahLst/>
              <a:cxnLst/>
              <a:rect l="l" t="t" r="r" b="b"/>
              <a:pathLst>
                <a:path w="2737485" h="1567179">
                  <a:moveTo>
                    <a:pt x="0" y="156717"/>
                  </a:moveTo>
                  <a:lnTo>
                    <a:pt x="7983" y="107159"/>
                  </a:lnTo>
                  <a:lnTo>
                    <a:pt x="30219" y="64136"/>
                  </a:lnTo>
                  <a:lnTo>
                    <a:pt x="64136" y="30219"/>
                  </a:lnTo>
                  <a:lnTo>
                    <a:pt x="107159" y="7983"/>
                  </a:lnTo>
                  <a:lnTo>
                    <a:pt x="156718" y="0"/>
                  </a:lnTo>
                  <a:lnTo>
                    <a:pt x="2580385" y="0"/>
                  </a:lnTo>
                  <a:lnTo>
                    <a:pt x="2629944" y="7983"/>
                  </a:lnTo>
                  <a:lnTo>
                    <a:pt x="2672967" y="30219"/>
                  </a:lnTo>
                  <a:lnTo>
                    <a:pt x="2706884" y="64136"/>
                  </a:lnTo>
                  <a:lnTo>
                    <a:pt x="2729120" y="107159"/>
                  </a:lnTo>
                  <a:lnTo>
                    <a:pt x="2737104" y="156717"/>
                  </a:lnTo>
                  <a:lnTo>
                    <a:pt x="2737104" y="1409953"/>
                  </a:lnTo>
                  <a:lnTo>
                    <a:pt x="2729120" y="1459512"/>
                  </a:lnTo>
                  <a:lnTo>
                    <a:pt x="2706884" y="1502535"/>
                  </a:lnTo>
                  <a:lnTo>
                    <a:pt x="2672967" y="1536452"/>
                  </a:lnTo>
                  <a:lnTo>
                    <a:pt x="2629944" y="1558688"/>
                  </a:lnTo>
                  <a:lnTo>
                    <a:pt x="2580385" y="1566671"/>
                  </a:lnTo>
                  <a:lnTo>
                    <a:pt x="156718" y="1566671"/>
                  </a:lnTo>
                  <a:lnTo>
                    <a:pt x="107159" y="1558688"/>
                  </a:lnTo>
                  <a:lnTo>
                    <a:pt x="64136" y="1536452"/>
                  </a:lnTo>
                  <a:lnTo>
                    <a:pt x="30219" y="1502535"/>
                  </a:lnTo>
                  <a:lnTo>
                    <a:pt x="7983" y="1459512"/>
                  </a:lnTo>
                  <a:lnTo>
                    <a:pt x="0" y="1409953"/>
                  </a:lnTo>
                  <a:lnTo>
                    <a:pt x="0" y="15671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01036" y="2018538"/>
            <a:ext cx="1651000" cy="14236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104775" indent="-114300">
              <a:lnSpc>
                <a:spcPts val="1510"/>
              </a:lnSpc>
              <a:spcBef>
                <a:spcPts val="295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85" dirty="0">
                <a:latin typeface="Tahoma"/>
                <a:cs typeface="Tahoma"/>
              </a:rPr>
              <a:t>Attributes</a:t>
            </a:r>
            <a:r>
              <a:rPr sz="1400" b="1" spc="1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of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30" dirty="0">
                <a:latin typeface="Tahoma"/>
                <a:cs typeface="Tahoma"/>
              </a:rPr>
              <a:t>a </a:t>
            </a:r>
            <a:r>
              <a:rPr sz="1400" b="1" spc="-55" dirty="0">
                <a:latin typeface="Tahoma"/>
                <a:cs typeface="Tahoma"/>
              </a:rPr>
              <a:t>system</a:t>
            </a:r>
            <a:r>
              <a:rPr sz="1400" b="1" spc="-45" dirty="0">
                <a:latin typeface="Tahoma"/>
                <a:cs typeface="Tahoma"/>
              </a:rPr>
              <a:t> visible </a:t>
            </a:r>
            <a:r>
              <a:rPr sz="1400" b="1" spc="-25" dirty="0">
                <a:latin typeface="Tahoma"/>
                <a:cs typeface="Tahoma"/>
              </a:rPr>
              <a:t>to </a:t>
            </a:r>
            <a:r>
              <a:rPr sz="1400" b="1" spc="-60" dirty="0">
                <a:latin typeface="Tahoma"/>
                <a:cs typeface="Tahoma"/>
              </a:rPr>
              <a:t>the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programmer</a:t>
            </a:r>
            <a:endParaRPr sz="1400">
              <a:latin typeface="Tahoma"/>
              <a:cs typeface="Tahoma"/>
            </a:endParaRPr>
          </a:p>
          <a:p>
            <a:pPr marL="127000" marR="5080" indent="-114300">
              <a:lnSpc>
                <a:spcPts val="1510"/>
              </a:lnSpc>
              <a:spcBef>
                <a:spcPts val="254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dirty="0">
                <a:latin typeface="Tahoma"/>
                <a:cs typeface="Tahoma"/>
              </a:rPr>
              <a:t>Have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direct </a:t>
            </a:r>
            <a:r>
              <a:rPr sz="1400" b="1" dirty="0">
                <a:latin typeface="Tahoma"/>
                <a:cs typeface="Tahoma"/>
              </a:rPr>
              <a:t>impact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on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the </a:t>
            </a:r>
            <a:r>
              <a:rPr sz="1400" b="1" dirty="0">
                <a:latin typeface="Tahoma"/>
                <a:cs typeface="Tahoma"/>
              </a:rPr>
              <a:t>logical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execution </a:t>
            </a:r>
            <a:r>
              <a:rPr sz="1400" b="1" spc="-35" dirty="0">
                <a:latin typeface="Tahoma"/>
                <a:cs typeface="Tahoma"/>
              </a:rPr>
              <a:t>of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program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23715" y="2093976"/>
            <a:ext cx="2194560" cy="2194560"/>
            <a:chOff x="3823715" y="2093976"/>
            <a:chExt cx="2194560" cy="219456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3715" y="2093976"/>
              <a:ext cx="2194560" cy="21945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3339" y="2107692"/>
              <a:ext cx="2119884" cy="21198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6507" y="3272028"/>
              <a:ext cx="877062" cy="22631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31841" y="3277235"/>
              <a:ext cx="852169" cy="201295"/>
            </a:xfrm>
            <a:custGeom>
              <a:avLst/>
              <a:gdLst/>
              <a:ahLst/>
              <a:cxnLst/>
              <a:rect l="l" t="t" r="r" b="b"/>
              <a:pathLst>
                <a:path w="852170" h="201295">
                  <a:moveTo>
                    <a:pt x="851915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851915" y="201167"/>
                  </a:lnTo>
                  <a:lnTo>
                    <a:pt x="851915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5067" y="3450336"/>
              <a:ext cx="1009650" cy="22631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740401" y="3455543"/>
              <a:ext cx="984885" cy="201295"/>
            </a:xfrm>
            <a:custGeom>
              <a:avLst/>
              <a:gdLst/>
              <a:ahLst/>
              <a:cxnLst/>
              <a:rect l="l" t="t" r="r" b="b"/>
              <a:pathLst>
                <a:path w="984885" h="201295">
                  <a:moveTo>
                    <a:pt x="984503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984503" y="201167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7447" y="3224784"/>
              <a:ext cx="1075181" cy="37261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831841" y="3265170"/>
            <a:ext cx="8724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Computer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36008" y="3403091"/>
            <a:ext cx="1207769" cy="372617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728209" y="3443173"/>
            <a:ext cx="10102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Architecture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983223" y="2093976"/>
            <a:ext cx="2193290" cy="2194560"/>
            <a:chOff x="5983223" y="2093976"/>
            <a:chExt cx="2193290" cy="219456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3223" y="2093976"/>
              <a:ext cx="2193035" cy="21945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2847" y="2107692"/>
              <a:ext cx="2118359" cy="21198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1447" y="3182112"/>
              <a:ext cx="1101090" cy="2263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256781" y="3188081"/>
              <a:ext cx="1076325" cy="201295"/>
            </a:xfrm>
            <a:custGeom>
              <a:avLst/>
              <a:gdLst/>
              <a:ahLst/>
              <a:cxnLst/>
              <a:rect l="l" t="t" r="r" b="b"/>
              <a:pathLst>
                <a:path w="1076325" h="201295">
                  <a:moveTo>
                    <a:pt x="1075943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075943" y="201167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9275" y="3360420"/>
              <a:ext cx="808481" cy="22631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04609" y="3366389"/>
              <a:ext cx="783590" cy="201295"/>
            </a:xfrm>
            <a:custGeom>
              <a:avLst/>
              <a:gdLst/>
              <a:ahLst/>
              <a:cxnLst/>
              <a:rect l="l" t="t" r="r" b="b"/>
              <a:pathLst>
                <a:path w="783590" h="201295">
                  <a:moveTo>
                    <a:pt x="78333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783336" y="201167"/>
                  </a:lnTo>
                  <a:lnTo>
                    <a:pt x="783336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4995" y="3538728"/>
              <a:ext cx="666750" cy="2263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50329" y="3544697"/>
              <a:ext cx="641985" cy="201295"/>
            </a:xfrm>
            <a:custGeom>
              <a:avLst/>
              <a:gdLst/>
              <a:ahLst/>
              <a:cxnLst/>
              <a:rect l="l" t="t" r="r" b="b"/>
              <a:pathLst>
                <a:path w="641984" h="201295">
                  <a:moveTo>
                    <a:pt x="641603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641603" y="201167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2387" y="3136379"/>
              <a:ext cx="1299210" cy="37110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244844" y="3176142"/>
            <a:ext cx="10528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Architectural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00215" y="3314687"/>
            <a:ext cx="1007110" cy="549910"/>
            <a:chOff x="6300215" y="3314687"/>
            <a:chExt cx="1007110" cy="549910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0215" y="3314687"/>
              <a:ext cx="1006602" cy="37110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5935" y="3492995"/>
              <a:ext cx="864869" cy="37110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6392671" y="3354451"/>
            <a:ext cx="75819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7785" marR="5080" indent="-45720">
              <a:lnSpc>
                <a:spcPts val="1400"/>
              </a:lnSpc>
              <a:spcBef>
                <a:spcPts val="275"/>
              </a:spcBef>
            </a:pPr>
            <a:r>
              <a:rPr sz="1300" b="1" spc="-80" dirty="0">
                <a:solidFill>
                  <a:srgbClr val="FFFFFF"/>
                </a:solidFill>
                <a:latin typeface="Tahoma"/>
                <a:cs typeface="Tahoma"/>
              </a:rPr>
              <a:t>attributes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include: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983223" y="4293120"/>
            <a:ext cx="2194560" cy="2194560"/>
            <a:chOff x="5983223" y="4293120"/>
            <a:chExt cx="2194560" cy="2194560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83223" y="4293120"/>
              <a:ext cx="2194560" cy="21945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22847" y="4306823"/>
              <a:ext cx="2119883" cy="211988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66687" y="4803647"/>
              <a:ext cx="1075182" cy="3726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55435" y="4981955"/>
              <a:ext cx="1296162" cy="372618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247257" y="4844034"/>
            <a:ext cx="1050925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11125">
              <a:lnSpc>
                <a:spcPts val="1400"/>
              </a:lnSpc>
              <a:spcBef>
                <a:spcPts val="275"/>
              </a:spcBef>
            </a:pP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Computer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823715" y="4287024"/>
            <a:ext cx="2194560" cy="2194560"/>
            <a:chOff x="3823715" y="4287024"/>
            <a:chExt cx="2194560" cy="2194560"/>
          </a:xfrm>
        </p:grpSpPr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23715" y="4287024"/>
              <a:ext cx="2194560" cy="21945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63339" y="4300728"/>
              <a:ext cx="2119884" cy="21198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43043" y="4707623"/>
              <a:ext cx="1445514" cy="37110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62499" y="4885931"/>
              <a:ext cx="1006601" cy="3711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08219" y="5064239"/>
              <a:ext cx="864870" cy="371106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635246" y="4747640"/>
            <a:ext cx="1197610" cy="5803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50"/>
              </a:spcBef>
            </a:pP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Organizational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attributes include: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47944" y="3861841"/>
            <a:ext cx="763905" cy="876300"/>
            <a:chOff x="5647944" y="3861841"/>
            <a:chExt cx="763905" cy="876300"/>
          </a:xfrm>
        </p:grpSpPr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66232" y="3861841"/>
              <a:ext cx="745236" cy="35354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05983" y="3875659"/>
              <a:ext cx="670051" cy="27876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47944" y="4384573"/>
              <a:ext cx="745236" cy="3535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88076" y="4399026"/>
              <a:ext cx="669925" cy="278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Range</a:t>
            </a:r>
            <a:r>
              <a:rPr spc="-16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204" dirty="0"/>
              <a:t>Binary</a:t>
            </a:r>
            <a:r>
              <a:rPr spc="-165" dirty="0"/>
              <a:t> </a:t>
            </a:r>
            <a:r>
              <a:rPr spc="-20" dirty="0"/>
              <a:t>Number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473301"/>
            <a:ext cx="5936615" cy="97790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743835">
              <a:lnSpc>
                <a:spcPct val="100000"/>
              </a:lnSpc>
              <a:spcBef>
                <a:spcPts val="1305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Number</a:t>
            </a:r>
            <a:r>
              <a:rPr sz="2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  <a:tab pos="374904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3984193"/>
            <a:ext cx="4164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412" y="3984193"/>
            <a:ext cx="104266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020" algn="l"/>
                <a:tab pos="737870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0303" y="3984193"/>
            <a:ext cx="1104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4848859"/>
            <a:ext cx="4707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91" y="4848859"/>
            <a:ext cx="10426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  <a:tab pos="737235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2000" y="4848859"/>
            <a:ext cx="1104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932" y="5711748"/>
            <a:ext cx="4707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4191" y="5711748"/>
            <a:ext cx="10426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  <a:tab pos="737235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2000" y="5711748"/>
            <a:ext cx="1104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45864" y="3145535"/>
            <a:ext cx="4472940" cy="3027045"/>
            <a:chOff x="4245864" y="3145535"/>
            <a:chExt cx="4472940" cy="302704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5864" y="3145535"/>
              <a:ext cx="707136" cy="381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732" y="3951731"/>
              <a:ext cx="751332" cy="4785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4" y="3973067"/>
              <a:ext cx="783335" cy="4785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9132" y="4844795"/>
              <a:ext cx="751332" cy="478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8996" y="4832603"/>
              <a:ext cx="749807" cy="480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8996" y="5693663"/>
              <a:ext cx="749807" cy="4785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136" y="5693663"/>
              <a:ext cx="729995" cy="434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5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55" dirty="0"/>
              <a:t>Number</a:t>
            </a:r>
            <a:r>
              <a:rPr spc="-220" dirty="0"/>
              <a:t> </a:t>
            </a:r>
            <a:r>
              <a:rPr spc="-55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28138"/>
            <a:ext cx="9072245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355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Subtract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 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1’s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applicable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B83C68"/>
              </a:buClr>
              <a:buSzPct val="80000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 will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B83C68"/>
              </a:buClr>
              <a:buSzPct val="80000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+5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-5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756285" algn="l"/>
              </a:tabLst>
            </a:pPr>
            <a:r>
              <a:rPr sz="1600" spc="-50" dirty="0">
                <a:solidFill>
                  <a:srgbClr val="B83C68"/>
                </a:solidFill>
                <a:latin typeface="Times New Roman"/>
                <a:cs typeface="Times New Roman"/>
              </a:rPr>
              <a:t>–</a:t>
            </a:r>
            <a:r>
              <a:rPr sz="160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+5: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00000101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756285" algn="l"/>
              </a:tabLst>
            </a:pPr>
            <a:r>
              <a:rPr sz="1600" spc="-50" dirty="0">
                <a:solidFill>
                  <a:srgbClr val="B83C68"/>
                </a:solidFill>
                <a:latin typeface="Times New Roman"/>
                <a:cs typeface="Times New Roman"/>
              </a:rPr>
              <a:t>–</a:t>
            </a:r>
            <a:r>
              <a:rPr sz="160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-5: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10000101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B83C68"/>
              </a:buClr>
              <a:buSzPct val="80000"/>
              <a:buFont typeface="Times New Roman"/>
              <a:buChar char="•"/>
              <a:tabLst>
                <a:tab pos="354965" algn="l"/>
              </a:tabLst>
            </a:pP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decide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Decimal</a:t>
            </a:r>
            <a:r>
              <a:rPr spc="-160" dirty="0"/>
              <a:t> </a:t>
            </a:r>
            <a:r>
              <a:rPr spc="-70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301942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9’s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918" y="3275482"/>
            <a:ext cx="3176905" cy="11017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03250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 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 9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469" y="2576855"/>
            <a:ext cx="1221105" cy="18307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540"/>
              </a:spcBef>
            </a:pPr>
            <a:r>
              <a:rPr sz="1900" u="heavy" spc="-27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900" u="heavy" spc="-1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1900" u="heavy" spc="50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257175" marR="26034" indent="-245110">
              <a:lnSpc>
                <a:spcPct val="123800"/>
              </a:lnSpc>
              <a:tabLst>
                <a:tab pos="845819" algn="l"/>
              </a:tabLst>
            </a:pPr>
            <a:r>
              <a:rPr sz="1900" u="heavy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	+1</a:t>
            </a:r>
            <a:r>
              <a:rPr sz="1900" u="heavy" spc="-5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3973067"/>
            <a:ext cx="3886200" cy="980440"/>
          </a:xfrm>
          <a:custGeom>
            <a:avLst/>
            <a:gdLst/>
            <a:ahLst/>
            <a:cxnLst/>
            <a:rect l="l" t="t" r="r" b="b"/>
            <a:pathLst>
              <a:path w="3886200" h="980439">
                <a:moveTo>
                  <a:pt x="0" y="489965"/>
                </a:moveTo>
                <a:lnTo>
                  <a:pt x="11921" y="435377"/>
                </a:lnTo>
                <a:lnTo>
                  <a:pt x="32723" y="399937"/>
                </a:lnTo>
                <a:lnTo>
                  <a:pt x="63370" y="365370"/>
                </a:lnTo>
                <a:lnTo>
                  <a:pt x="103487" y="331771"/>
                </a:lnTo>
                <a:lnTo>
                  <a:pt x="152697" y="299233"/>
                </a:lnTo>
                <a:lnTo>
                  <a:pt x="210626" y="267853"/>
                </a:lnTo>
                <a:lnTo>
                  <a:pt x="276897" y="237724"/>
                </a:lnTo>
                <a:lnTo>
                  <a:pt x="313044" y="223158"/>
                </a:lnTo>
                <a:lnTo>
                  <a:pt x="351135" y="208941"/>
                </a:lnTo>
                <a:lnTo>
                  <a:pt x="391124" y="195083"/>
                </a:lnTo>
                <a:lnTo>
                  <a:pt x="432964" y="181598"/>
                </a:lnTo>
                <a:lnTo>
                  <a:pt x="476607" y="168497"/>
                </a:lnTo>
                <a:lnTo>
                  <a:pt x="522008" y="155792"/>
                </a:lnTo>
                <a:lnTo>
                  <a:pt x="569118" y="143494"/>
                </a:lnTo>
                <a:lnTo>
                  <a:pt x="617892" y="131615"/>
                </a:lnTo>
                <a:lnTo>
                  <a:pt x="668281" y="120168"/>
                </a:lnTo>
                <a:lnTo>
                  <a:pt x="720239" y="109163"/>
                </a:lnTo>
                <a:lnTo>
                  <a:pt x="773720" y="98614"/>
                </a:lnTo>
                <a:lnTo>
                  <a:pt x="828675" y="88531"/>
                </a:lnTo>
                <a:lnTo>
                  <a:pt x="885059" y="78927"/>
                </a:lnTo>
                <a:lnTo>
                  <a:pt x="942824" y="69813"/>
                </a:lnTo>
                <a:lnTo>
                  <a:pt x="1001923" y="61201"/>
                </a:lnTo>
                <a:lnTo>
                  <a:pt x="1062309" y="53104"/>
                </a:lnTo>
                <a:lnTo>
                  <a:pt x="1123935" y="45532"/>
                </a:lnTo>
                <a:lnTo>
                  <a:pt x="1186755" y="38498"/>
                </a:lnTo>
                <a:lnTo>
                  <a:pt x="1250721" y="32014"/>
                </a:lnTo>
                <a:lnTo>
                  <a:pt x="1315787" y="26091"/>
                </a:lnTo>
                <a:lnTo>
                  <a:pt x="1381905" y="20741"/>
                </a:lnTo>
                <a:lnTo>
                  <a:pt x="1449028" y="15977"/>
                </a:lnTo>
                <a:lnTo>
                  <a:pt x="1517110" y="11809"/>
                </a:lnTo>
                <a:lnTo>
                  <a:pt x="1586103" y="8250"/>
                </a:lnTo>
                <a:lnTo>
                  <a:pt x="1655961" y="5311"/>
                </a:lnTo>
                <a:lnTo>
                  <a:pt x="1726637" y="3005"/>
                </a:lnTo>
                <a:lnTo>
                  <a:pt x="1798083" y="1343"/>
                </a:lnTo>
                <a:lnTo>
                  <a:pt x="1870253" y="337"/>
                </a:lnTo>
                <a:lnTo>
                  <a:pt x="1943100" y="0"/>
                </a:lnTo>
                <a:lnTo>
                  <a:pt x="2015946" y="337"/>
                </a:lnTo>
                <a:lnTo>
                  <a:pt x="2088116" y="1343"/>
                </a:lnTo>
                <a:lnTo>
                  <a:pt x="2159562" y="3005"/>
                </a:lnTo>
                <a:lnTo>
                  <a:pt x="2230238" y="5311"/>
                </a:lnTo>
                <a:lnTo>
                  <a:pt x="2300096" y="8250"/>
                </a:lnTo>
                <a:lnTo>
                  <a:pt x="2369089" y="11809"/>
                </a:lnTo>
                <a:lnTo>
                  <a:pt x="2437171" y="15977"/>
                </a:lnTo>
                <a:lnTo>
                  <a:pt x="2504294" y="20741"/>
                </a:lnTo>
                <a:lnTo>
                  <a:pt x="2570412" y="26091"/>
                </a:lnTo>
                <a:lnTo>
                  <a:pt x="2635478" y="32014"/>
                </a:lnTo>
                <a:lnTo>
                  <a:pt x="2699444" y="38498"/>
                </a:lnTo>
                <a:lnTo>
                  <a:pt x="2762264" y="45532"/>
                </a:lnTo>
                <a:lnTo>
                  <a:pt x="2823890" y="53104"/>
                </a:lnTo>
                <a:lnTo>
                  <a:pt x="2884276" y="61201"/>
                </a:lnTo>
                <a:lnTo>
                  <a:pt x="2943375" y="69813"/>
                </a:lnTo>
                <a:lnTo>
                  <a:pt x="3001140" y="78927"/>
                </a:lnTo>
                <a:lnTo>
                  <a:pt x="3057524" y="88531"/>
                </a:lnTo>
                <a:lnTo>
                  <a:pt x="3112479" y="98614"/>
                </a:lnTo>
                <a:lnTo>
                  <a:pt x="3165960" y="109163"/>
                </a:lnTo>
                <a:lnTo>
                  <a:pt x="3217918" y="120168"/>
                </a:lnTo>
                <a:lnTo>
                  <a:pt x="3268307" y="131615"/>
                </a:lnTo>
                <a:lnTo>
                  <a:pt x="3317081" y="143494"/>
                </a:lnTo>
                <a:lnTo>
                  <a:pt x="3364191" y="155792"/>
                </a:lnTo>
                <a:lnTo>
                  <a:pt x="3409592" y="168497"/>
                </a:lnTo>
                <a:lnTo>
                  <a:pt x="3453235" y="181598"/>
                </a:lnTo>
                <a:lnTo>
                  <a:pt x="3495075" y="195083"/>
                </a:lnTo>
                <a:lnTo>
                  <a:pt x="3535064" y="208941"/>
                </a:lnTo>
                <a:lnTo>
                  <a:pt x="3573155" y="223158"/>
                </a:lnTo>
                <a:lnTo>
                  <a:pt x="3609302" y="237724"/>
                </a:lnTo>
                <a:lnTo>
                  <a:pt x="3675573" y="267853"/>
                </a:lnTo>
                <a:lnTo>
                  <a:pt x="3733502" y="299233"/>
                </a:lnTo>
                <a:lnTo>
                  <a:pt x="3782712" y="331771"/>
                </a:lnTo>
                <a:lnTo>
                  <a:pt x="3822829" y="365370"/>
                </a:lnTo>
                <a:lnTo>
                  <a:pt x="3853476" y="399937"/>
                </a:lnTo>
                <a:lnTo>
                  <a:pt x="3874278" y="435377"/>
                </a:lnTo>
                <a:lnTo>
                  <a:pt x="3886200" y="489965"/>
                </a:lnTo>
                <a:lnTo>
                  <a:pt x="3884859" y="508337"/>
                </a:lnTo>
                <a:lnTo>
                  <a:pt x="3865131" y="562377"/>
                </a:lnTo>
                <a:lnTo>
                  <a:pt x="3839360" y="597392"/>
                </a:lnTo>
                <a:lnTo>
                  <a:pt x="3803931" y="631487"/>
                </a:lnTo>
                <a:lnTo>
                  <a:pt x="3759220" y="664568"/>
                </a:lnTo>
                <a:lnTo>
                  <a:pt x="3705604" y="696538"/>
                </a:lnTo>
                <a:lnTo>
                  <a:pt x="3643457" y="727305"/>
                </a:lnTo>
                <a:lnTo>
                  <a:pt x="3573155" y="756773"/>
                </a:lnTo>
                <a:lnTo>
                  <a:pt x="3535064" y="770990"/>
                </a:lnTo>
                <a:lnTo>
                  <a:pt x="3495075" y="784848"/>
                </a:lnTo>
                <a:lnTo>
                  <a:pt x="3453235" y="798333"/>
                </a:lnTo>
                <a:lnTo>
                  <a:pt x="3409592" y="811434"/>
                </a:lnTo>
                <a:lnTo>
                  <a:pt x="3364191" y="824139"/>
                </a:lnTo>
                <a:lnTo>
                  <a:pt x="3317081" y="836437"/>
                </a:lnTo>
                <a:lnTo>
                  <a:pt x="3268307" y="848316"/>
                </a:lnTo>
                <a:lnTo>
                  <a:pt x="3217918" y="859763"/>
                </a:lnTo>
                <a:lnTo>
                  <a:pt x="3165960" y="870768"/>
                </a:lnTo>
                <a:lnTo>
                  <a:pt x="3112479" y="881317"/>
                </a:lnTo>
                <a:lnTo>
                  <a:pt x="3057524" y="891400"/>
                </a:lnTo>
                <a:lnTo>
                  <a:pt x="3001140" y="901004"/>
                </a:lnTo>
                <a:lnTo>
                  <a:pt x="2943375" y="910118"/>
                </a:lnTo>
                <a:lnTo>
                  <a:pt x="2884276" y="918730"/>
                </a:lnTo>
                <a:lnTo>
                  <a:pt x="2823890" y="926827"/>
                </a:lnTo>
                <a:lnTo>
                  <a:pt x="2762264" y="934399"/>
                </a:lnTo>
                <a:lnTo>
                  <a:pt x="2699444" y="941433"/>
                </a:lnTo>
                <a:lnTo>
                  <a:pt x="2635478" y="947917"/>
                </a:lnTo>
                <a:lnTo>
                  <a:pt x="2570412" y="953840"/>
                </a:lnTo>
                <a:lnTo>
                  <a:pt x="2504294" y="959190"/>
                </a:lnTo>
                <a:lnTo>
                  <a:pt x="2437171" y="963954"/>
                </a:lnTo>
                <a:lnTo>
                  <a:pt x="2369089" y="968122"/>
                </a:lnTo>
                <a:lnTo>
                  <a:pt x="2300096" y="971681"/>
                </a:lnTo>
                <a:lnTo>
                  <a:pt x="2230238" y="974620"/>
                </a:lnTo>
                <a:lnTo>
                  <a:pt x="2159562" y="976926"/>
                </a:lnTo>
                <a:lnTo>
                  <a:pt x="2088116" y="978588"/>
                </a:lnTo>
                <a:lnTo>
                  <a:pt x="2015946" y="979594"/>
                </a:lnTo>
                <a:lnTo>
                  <a:pt x="1943100" y="979931"/>
                </a:lnTo>
                <a:lnTo>
                  <a:pt x="1870253" y="979594"/>
                </a:lnTo>
                <a:lnTo>
                  <a:pt x="1798083" y="978588"/>
                </a:lnTo>
                <a:lnTo>
                  <a:pt x="1726637" y="976926"/>
                </a:lnTo>
                <a:lnTo>
                  <a:pt x="1655961" y="974620"/>
                </a:lnTo>
                <a:lnTo>
                  <a:pt x="1586103" y="971681"/>
                </a:lnTo>
                <a:lnTo>
                  <a:pt x="1517110" y="968122"/>
                </a:lnTo>
                <a:lnTo>
                  <a:pt x="1449028" y="963954"/>
                </a:lnTo>
                <a:lnTo>
                  <a:pt x="1381905" y="959190"/>
                </a:lnTo>
                <a:lnTo>
                  <a:pt x="1315787" y="953840"/>
                </a:lnTo>
                <a:lnTo>
                  <a:pt x="1250721" y="947917"/>
                </a:lnTo>
                <a:lnTo>
                  <a:pt x="1186755" y="941433"/>
                </a:lnTo>
                <a:lnTo>
                  <a:pt x="1123935" y="934399"/>
                </a:lnTo>
                <a:lnTo>
                  <a:pt x="1062309" y="926827"/>
                </a:lnTo>
                <a:lnTo>
                  <a:pt x="1001923" y="918730"/>
                </a:lnTo>
                <a:lnTo>
                  <a:pt x="942824" y="910118"/>
                </a:lnTo>
                <a:lnTo>
                  <a:pt x="885059" y="901004"/>
                </a:lnTo>
                <a:lnTo>
                  <a:pt x="828675" y="891400"/>
                </a:lnTo>
                <a:lnTo>
                  <a:pt x="773720" y="881317"/>
                </a:lnTo>
                <a:lnTo>
                  <a:pt x="720239" y="870768"/>
                </a:lnTo>
                <a:lnTo>
                  <a:pt x="668281" y="859763"/>
                </a:lnTo>
                <a:lnTo>
                  <a:pt x="617892" y="848316"/>
                </a:lnTo>
                <a:lnTo>
                  <a:pt x="569118" y="836437"/>
                </a:lnTo>
                <a:lnTo>
                  <a:pt x="522008" y="824139"/>
                </a:lnTo>
                <a:lnTo>
                  <a:pt x="476607" y="811434"/>
                </a:lnTo>
                <a:lnTo>
                  <a:pt x="432964" y="798333"/>
                </a:lnTo>
                <a:lnTo>
                  <a:pt x="391124" y="784848"/>
                </a:lnTo>
                <a:lnTo>
                  <a:pt x="351135" y="770990"/>
                </a:lnTo>
                <a:lnTo>
                  <a:pt x="313044" y="756773"/>
                </a:lnTo>
                <a:lnTo>
                  <a:pt x="276897" y="742207"/>
                </a:lnTo>
                <a:lnTo>
                  <a:pt x="210626" y="712078"/>
                </a:lnTo>
                <a:lnTo>
                  <a:pt x="152697" y="680698"/>
                </a:lnTo>
                <a:lnTo>
                  <a:pt x="103487" y="648160"/>
                </a:lnTo>
                <a:lnTo>
                  <a:pt x="63370" y="614561"/>
                </a:lnTo>
                <a:lnTo>
                  <a:pt x="32723" y="579994"/>
                </a:lnTo>
                <a:lnTo>
                  <a:pt x="11921" y="544554"/>
                </a:lnTo>
                <a:lnTo>
                  <a:pt x="0" y="489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550" y="4170426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Add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37956" y="3637407"/>
            <a:ext cx="2031364" cy="604520"/>
            <a:chOff x="8037956" y="3637407"/>
            <a:chExt cx="2031364" cy="604520"/>
          </a:xfrm>
        </p:grpSpPr>
        <p:sp>
          <p:nvSpPr>
            <p:cNvPr id="10" name="object 10"/>
            <p:cNvSpPr/>
            <p:nvPr/>
          </p:nvSpPr>
          <p:spPr>
            <a:xfrm>
              <a:off x="8037956" y="3637407"/>
              <a:ext cx="1270000" cy="604520"/>
            </a:xfrm>
            <a:custGeom>
              <a:avLst/>
              <a:gdLst/>
              <a:ahLst/>
              <a:cxnLst/>
              <a:rect l="l" t="t" r="r" b="b"/>
              <a:pathLst>
                <a:path w="1270000" h="604520">
                  <a:moveTo>
                    <a:pt x="1257401" y="8357"/>
                  </a:moveTo>
                  <a:lnTo>
                    <a:pt x="1255902" y="9017"/>
                  </a:lnTo>
                  <a:lnTo>
                    <a:pt x="4572" y="590931"/>
                  </a:lnTo>
                  <a:lnTo>
                    <a:pt x="1397" y="592455"/>
                  </a:lnTo>
                  <a:lnTo>
                    <a:pt x="0" y="596265"/>
                  </a:lnTo>
                  <a:lnTo>
                    <a:pt x="1524" y="599440"/>
                  </a:lnTo>
                  <a:lnTo>
                    <a:pt x="2865" y="602488"/>
                  </a:lnTo>
                  <a:lnTo>
                    <a:pt x="2921" y="602615"/>
                  </a:lnTo>
                  <a:lnTo>
                    <a:pt x="6731" y="604012"/>
                  </a:lnTo>
                  <a:lnTo>
                    <a:pt x="9906" y="602488"/>
                  </a:lnTo>
                  <a:lnTo>
                    <a:pt x="1239994" y="30452"/>
                  </a:lnTo>
                  <a:lnTo>
                    <a:pt x="1247111" y="20190"/>
                  </a:lnTo>
                  <a:lnTo>
                    <a:pt x="1234983" y="19050"/>
                  </a:lnTo>
                  <a:lnTo>
                    <a:pt x="1247902" y="19050"/>
                  </a:lnTo>
                  <a:lnTo>
                    <a:pt x="1253363" y="11176"/>
                  </a:lnTo>
                  <a:lnTo>
                    <a:pt x="1263924" y="11176"/>
                  </a:lnTo>
                  <a:lnTo>
                    <a:pt x="1262888" y="9017"/>
                  </a:lnTo>
                  <a:lnTo>
                    <a:pt x="1262336" y="8814"/>
                  </a:lnTo>
                  <a:lnTo>
                    <a:pt x="1257401" y="8357"/>
                  </a:lnTo>
                  <a:close/>
                </a:path>
                <a:path w="1270000" h="604520">
                  <a:moveTo>
                    <a:pt x="1262875" y="19787"/>
                  </a:moveTo>
                  <a:lnTo>
                    <a:pt x="1261237" y="20574"/>
                  </a:lnTo>
                  <a:lnTo>
                    <a:pt x="1239994" y="30452"/>
                  </a:lnTo>
                  <a:lnTo>
                    <a:pt x="1203071" y="83693"/>
                  </a:lnTo>
                  <a:lnTo>
                    <a:pt x="1201039" y="86487"/>
                  </a:lnTo>
                  <a:lnTo>
                    <a:pt x="1201674" y="90424"/>
                  </a:lnTo>
                  <a:lnTo>
                    <a:pt x="1207516" y="94488"/>
                  </a:lnTo>
                  <a:lnTo>
                    <a:pt x="1211452" y="93726"/>
                  </a:lnTo>
                  <a:lnTo>
                    <a:pt x="1213485" y="90932"/>
                  </a:lnTo>
                  <a:lnTo>
                    <a:pt x="1262875" y="19787"/>
                  </a:lnTo>
                  <a:close/>
                </a:path>
                <a:path w="1270000" h="604520">
                  <a:moveTo>
                    <a:pt x="1247111" y="20190"/>
                  </a:moveTo>
                  <a:lnTo>
                    <a:pt x="1239994" y="30452"/>
                  </a:lnTo>
                  <a:lnTo>
                    <a:pt x="1259871" y="21209"/>
                  </a:lnTo>
                  <a:lnTo>
                    <a:pt x="1257935" y="21209"/>
                  </a:lnTo>
                  <a:lnTo>
                    <a:pt x="1247111" y="20190"/>
                  </a:lnTo>
                  <a:close/>
                </a:path>
                <a:path w="1270000" h="604520">
                  <a:moveTo>
                    <a:pt x="1253363" y="11176"/>
                  </a:moveTo>
                  <a:lnTo>
                    <a:pt x="1247111" y="20190"/>
                  </a:lnTo>
                  <a:lnTo>
                    <a:pt x="1257935" y="21209"/>
                  </a:lnTo>
                  <a:lnTo>
                    <a:pt x="1253363" y="11176"/>
                  </a:lnTo>
                  <a:close/>
                </a:path>
                <a:path w="1270000" h="604520">
                  <a:moveTo>
                    <a:pt x="1263924" y="11176"/>
                  </a:moveTo>
                  <a:lnTo>
                    <a:pt x="1253363" y="11176"/>
                  </a:lnTo>
                  <a:lnTo>
                    <a:pt x="1257935" y="21209"/>
                  </a:lnTo>
                  <a:lnTo>
                    <a:pt x="1259871" y="21209"/>
                  </a:lnTo>
                  <a:lnTo>
                    <a:pt x="1262875" y="19787"/>
                  </a:lnTo>
                  <a:lnTo>
                    <a:pt x="1265861" y="15486"/>
                  </a:lnTo>
                  <a:lnTo>
                    <a:pt x="1264762" y="12954"/>
                  </a:lnTo>
                  <a:lnTo>
                    <a:pt x="1263924" y="11176"/>
                  </a:lnTo>
                  <a:close/>
                </a:path>
                <a:path w="1270000" h="604520">
                  <a:moveTo>
                    <a:pt x="1167892" y="0"/>
                  </a:moveTo>
                  <a:lnTo>
                    <a:pt x="1164717" y="2540"/>
                  </a:lnTo>
                  <a:lnTo>
                    <a:pt x="1164463" y="6096"/>
                  </a:lnTo>
                  <a:lnTo>
                    <a:pt x="1164293" y="7620"/>
                  </a:lnTo>
                  <a:lnTo>
                    <a:pt x="1164211" y="8357"/>
                  </a:lnTo>
                  <a:lnTo>
                    <a:pt x="1164160" y="8814"/>
                  </a:lnTo>
                  <a:lnTo>
                    <a:pt x="1164082" y="9525"/>
                  </a:lnTo>
                  <a:lnTo>
                    <a:pt x="1166622" y="12700"/>
                  </a:lnTo>
                  <a:lnTo>
                    <a:pt x="1170177" y="12954"/>
                  </a:lnTo>
                  <a:lnTo>
                    <a:pt x="1247111" y="20190"/>
                  </a:lnTo>
                  <a:lnTo>
                    <a:pt x="1247902" y="19050"/>
                  </a:lnTo>
                  <a:lnTo>
                    <a:pt x="1234328" y="19050"/>
                  </a:lnTo>
                  <a:lnTo>
                    <a:pt x="1255902" y="9017"/>
                  </a:lnTo>
                  <a:lnTo>
                    <a:pt x="1257401" y="8357"/>
                  </a:lnTo>
                  <a:lnTo>
                    <a:pt x="1171321" y="381"/>
                  </a:lnTo>
                  <a:lnTo>
                    <a:pt x="1167892" y="0"/>
                  </a:lnTo>
                  <a:close/>
                </a:path>
                <a:path w="1270000" h="604520">
                  <a:moveTo>
                    <a:pt x="1265646" y="15796"/>
                  </a:moveTo>
                  <a:lnTo>
                    <a:pt x="1262875" y="19787"/>
                  </a:lnTo>
                  <a:lnTo>
                    <a:pt x="1264412" y="19050"/>
                  </a:lnTo>
                  <a:lnTo>
                    <a:pt x="1265646" y="15796"/>
                  </a:lnTo>
                  <a:close/>
                </a:path>
                <a:path w="1270000" h="604520">
                  <a:moveTo>
                    <a:pt x="1262336" y="8814"/>
                  </a:moveTo>
                  <a:lnTo>
                    <a:pt x="1262888" y="9017"/>
                  </a:lnTo>
                  <a:lnTo>
                    <a:pt x="1264645" y="12700"/>
                  </a:lnTo>
                  <a:lnTo>
                    <a:pt x="1265926" y="15486"/>
                  </a:lnTo>
                  <a:lnTo>
                    <a:pt x="1267619" y="12954"/>
                  </a:lnTo>
                  <a:lnTo>
                    <a:pt x="1270000" y="9525"/>
                  </a:lnTo>
                  <a:lnTo>
                    <a:pt x="1262336" y="8814"/>
                  </a:lnTo>
                  <a:close/>
                </a:path>
                <a:path w="1270000" h="604520">
                  <a:moveTo>
                    <a:pt x="1259077" y="7620"/>
                  </a:moveTo>
                  <a:lnTo>
                    <a:pt x="1257401" y="8357"/>
                  </a:lnTo>
                  <a:lnTo>
                    <a:pt x="1262336" y="8814"/>
                  </a:lnTo>
                  <a:lnTo>
                    <a:pt x="1259077" y="762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4755" y="3694684"/>
              <a:ext cx="464820" cy="172085"/>
            </a:xfrm>
            <a:custGeom>
              <a:avLst/>
              <a:gdLst/>
              <a:ahLst/>
              <a:cxnLst/>
              <a:rect l="l" t="t" r="r" b="b"/>
              <a:pathLst>
                <a:path w="464820" h="172085">
                  <a:moveTo>
                    <a:pt x="427884" y="144008"/>
                  </a:moveTo>
                  <a:lnTo>
                    <a:pt x="361569" y="159385"/>
                  </a:lnTo>
                  <a:lnTo>
                    <a:pt x="359410" y="162814"/>
                  </a:lnTo>
                  <a:lnTo>
                    <a:pt x="360934" y="169672"/>
                  </a:lnTo>
                  <a:lnTo>
                    <a:pt x="364363" y="171831"/>
                  </a:lnTo>
                  <a:lnTo>
                    <a:pt x="367792" y="171069"/>
                  </a:lnTo>
                  <a:lnTo>
                    <a:pt x="451974" y="151463"/>
                  </a:lnTo>
                  <a:lnTo>
                    <a:pt x="427884" y="144008"/>
                  </a:lnTo>
                  <a:close/>
                </a:path>
                <a:path w="464820" h="172085">
                  <a:moveTo>
                    <a:pt x="456987" y="150295"/>
                  </a:moveTo>
                  <a:lnTo>
                    <a:pt x="451974" y="151463"/>
                  </a:lnTo>
                  <a:lnTo>
                    <a:pt x="453771" y="152019"/>
                  </a:lnTo>
                  <a:lnTo>
                    <a:pt x="456987" y="150295"/>
                  </a:lnTo>
                  <a:close/>
                </a:path>
                <a:path w="464820" h="172085">
                  <a:moveTo>
                    <a:pt x="440253" y="141140"/>
                  </a:moveTo>
                  <a:lnTo>
                    <a:pt x="427884" y="144008"/>
                  </a:lnTo>
                  <a:lnTo>
                    <a:pt x="451974" y="151463"/>
                  </a:lnTo>
                  <a:lnTo>
                    <a:pt x="456987" y="150295"/>
                  </a:lnTo>
                  <a:lnTo>
                    <a:pt x="457271" y="150295"/>
                  </a:lnTo>
                  <a:lnTo>
                    <a:pt x="457600" y="149225"/>
                  </a:lnTo>
                  <a:lnTo>
                    <a:pt x="447675" y="149225"/>
                  </a:lnTo>
                  <a:lnTo>
                    <a:pt x="440253" y="141140"/>
                  </a:lnTo>
                  <a:close/>
                </a:path>
                <a:path w="464820" h="172085">
                  <a:moveTo>
                    <a:pt x="459457" y="143293"/>
                  </a:moveTo>
                  <a:lnTo>
                    <a:pt x="458343" y="146812"/>
                  </a:lnTo>
                  <a:lnTo>
                    <a:pt x="457271" y="150295"/>
                  </a:lnTo>
                  <a:lnTo>
                    <a:pt x="456987" y="150295"/>
                  </a:lnTo>
                  <a:lnTo>
                    <a:pt x="464312" y="148590"/>
                  </a:lnTo>
                  <a:lnTo>
                    <a:pt x="459457" y="143293"/>
                  </a:lnTo>
                  <a:close/>
                </a:path>
                <a:path w="464820" h="172085">
                  <a:moveTo>
                    <a:pt x="450811" y="138811"/>
                  </a:moveTo>
                  <a:lnTo>
                    <a:pt x="450302" y="138811"/>
                  </a:lnTo>
                  <a:lnTo>
                    <a:pt x="440253" y="141140"/>
                  </a:lnTo>
                  <a:lnTo>
                    <a:pt x="447675" y="149225"/>
                  </a:lnTo>
                  <a:lnTo>
                    <a:pt x="450811" y="138811"/>
                  </a:lnTo>
                  <a:close/>
                </a:path>
                <a:path w="464820" h="172085">
                  <a:moveTo>
                    <a:pt x="454151" y="138811"/>
                  </a:moveTo>
                  <a:lnTo>
                    <a:pt x="450811" y="138811"/>
                  </a:lnTo>
                  <a:lnTo>
                    <a:pt x="447675" y="149225"/>
                  </a:lnTo>
                  <a:lnTo>
                    <a:pt x="457600" y="149225"/>
                  </a:lnTo>
                  <a:lnTo>
                    <a:pt x="459457" y="143293"/>
                  </a:lnTo>
                  <a:lnTo>
                    <a:pt x="455795" y="139298"/>
                  </a:lnTo>
                  <a:lnTo>
                    <a:pt x="454151" y="138811"/>
                  </a:lnTo>
                  <a:close/>
                </a:path>
                <a:path w="464820" h="172085">
                  <a:moveTo>
                    <a:pt x="5588" y="0"/>
                  </a:moveTo>
                  <a:lnTo>
                    <a:pt x="2032" y="1905"/>
                  </a:lnTo>
                  <a:lnTo>
                    <a:pt x="1016" y="5207"/>
                  </a:lnTo>
                  <a:lnTo>
                    <a:pt x="0" y="8636"/>
                  </a:lnTo>
                  <a:lnTo>
                    <a:pt x="1904" y="12192"/>
                  </a:lnTo>
                  <a:lnTo>
                    <a:pt x="427884" y="144008"/>
                  </a:lnTo>
                  <a:lnTo>
                    <a:pt x="440253" y="141140"/>
                  </a:lnTo>
                  <a:lnTo>
                    <a:pt x="431749" y="131876"/>
                  </a:lnTo>
                  <a:lnTo>
                    <a:pt x="9017" y="1016"/>
                  </a:lnTo>
                  <a:lnTo>
                    <a:pt x="5588" y="0"/>
                  </a:lnTo>
                  <a:close/>
                </a:path>
                <a:path w="464820" h="172085">
                  <a:moveTo>
                    <a:pt x="455795" y="139298"/>
                  </a:moveTo>
                  <a:lnTo>
                    <a:pt x="459142" y="142949"/>
                  </a:lnTo>
                  <a:lnTo>
                    <a:pt x="457580" y="139827"/>
                  </a:lnTo>
                  <a:lnTo>
                    <a:pt x="455795" y="139298"/>
                  </a:lnTo>
                  <a:close/>
                </a:path>
                <a:path w="464820" h="172085">
                  <a:moveTo>
                    <a:pt x="431749" y="131876"/>
                  </a:moveTo>
                  <a:lnTo>
                    <a:pt x="440253" y="141140"/>
                  </a:lnTo>
                  <a:lnTo>
                    <a:pt x="450302" y="138811"/>
                  </a:lnTo>
                  <a:lnTo>
                    <a:pt x="454151" y="138811"/>
                  </a:lnTo>
                  <a:lnTo>
                    <a:pt x="431749" y="131876"/>
                  </a:lnTo>
                  <a:close/>
                </a:path>
                <a:path w="464820" h="172085">
                  <a:moveTo>
                    <a:pt x="394970" y="73025"/>
                  </a:moveTo>
                  <a:lnTo>
                    <a:pt x="390764" y="73025"/>
                  </a:lnTo>
                  <a:lnTo>
                    <a:pt x="388366" y="75184"/>
                  </a:lnTo>
                  <a:lnTo>
                    <a:pt x="385825" y="77597"/>
                  </a:lnTo>
                  <a:lnTo>
                    <a:pt x="385572" y="81661"/>
                  </a:lnTo>
                  <a:lnTo>
                    <a:pt x="387985" y="84201"/>
                  </a:lnTo>
                  <a:lnTo>
                    <a:pt x="431749" y="131876"/>
                  </a:lnTo>
                  <a:lnTo>
                    <a:pt x="454151" y="138811"/>
                  </a:lnTo>
                  <a:lnTo>
                    <a:pt x="455795" y="139298"/>
                  </a:lnTo>
                  <a:lnTo>
                    <a:pt x="397383" y="75565"/>
                  </a:lnTo>
                  <a:lnTo>
                    <a:pt x="394970" y="73025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1745" y="4898045"/>
            <a:ext cx="3176905" cy="1101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55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 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 2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4906" y="4961838"/>
            <a:ext cx="1011555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7 4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6306" y="5655361"/>
            <a:ext cx="12401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0 7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9’s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8" name="object 18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Decimal</a:t>
            </a:r>
            <a:r>
              <a:rPr spc="-160" dirty="0"/>
              <a:t> </a:t>
            </a:r>
            <a:r>
              <a:rPr spc="-70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301942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20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10’s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918" y="3275482"/>
            <a:ext cx="3236595" cy="11017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03250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83268" y="3297935"/>
            <a:ext cx="1165225" cy="11430"/>
          </a:xfrm>
          <a:custGeom>
            <a:avLst/>
            <a:gdLst/>
            <a:ahLst/>
            <a:cxnLst/>
            <a:rect l="l" t="t" r="r" b="b"/>
            <a:pathLst>
              <a:path w="1165225" h="11429">
                <a:moveTo>
                  <a:pt x="0" y="10922"/>
                </a:moveTo>
                <a:lnTo>
                  <a:pt x="1164716" y="0"/>
                </a:lnTo>
              </a:path>
            </a:pathLst>
          </a:custGeom>
          <a:ln w="9524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43668" y="2430272"/>
            <a:ext cx="9156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7 2 5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3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7929" y="2861563"/>
            <a:ext cx="1121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9 6 7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0313" y="3168952"/>
            <a:ext cx="1858645" cy="887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90"/>
              </a:spcBef>
              <a:tabLst>
                <a:tab pos="254000" algn="l"/>
              </a:tabLst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6 9 2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6 9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2 8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396" y="3820667"/>
            <a:ext cx="3886200" cy="1069975"/>
          </a:xfrm>
          <a:custGeom>
            <a:avLst/>
            <a:gdLst/>
            <a:ahLst/>
            <a:cxnLst/>
            <a:rect l="l" t="t" r="r" b="b"/>
            <a:pathLst>
              <a:path w="3886200" h="1069975">
                <a:moveTo>
                  <a:pt x="0" y="534923"/>
                </a:moveTo>
                <a:lnTo>
                  <a:pt x="5096" y="495884"/>
                </a:lnTo>
                <a:lnTo>
                  <a:pt x="20152" y="457603"/>
                </a:lnTo>
                <a:lnTo>
                  <a:pt x="44816" y="420178"/>
                </a:lnTo>
                <a:lnTo>
                  <a:pt x="78737" y="383706"/>
                </a:lnTo>
                <a:lnTo>
                  <a:pt x="121564" y="348283"/>
                </a:lnTo>
                <a:lnTo>
                  <a:pt x="172945" y="314005"/>
                </a:lnTo>
                <a:lnTo>
                  <a:pt x="232530" y="280971"/>
                </a:lnTo>
                <a:lnTo>
                  <a:pt x="299966" y="249276"/>
                </a:lnTo>
                <a:lnTo>
                  <a:pt x="336519" y="233961"/>
                </a:lnTo>
                <a:lnTo>
                  <a:pt x="374903" y="219017"/>
                </a:lnTo>
                <a:lnTo>
                  <a:pt x="415075" y="204456"/>
                </a:lnTo>
                <a:lnTo>
                  <a:pt x="456990" y="190290"/>
                </a:lnTo>
                <a:lnTo>
                  <a:pt x="500605" y="176532"/>
                </a:lnTo>
                <a:lnTo>
                  <a:pt x="545876" y="163194"/>
                </a:lnTo>
                <a:lnTo>
                  <a:pt x="592758" y="150287"/>
                </a:lnTo>
                <a:lnTo>
                  <a:pt x="641208" y="137824"/>
                </a:lnTo>
                <a:lnTo>
                  <a:pt x="691183" y="125816"/>
                </a:lnTo>
                <a:lnTo>
                  <a:pt x="742637" y="114277"/>
                </a:lnTo>
                <a:lnTo>
                  <a:pt x="795527" y="103217"/>
                </a:lnTo>
                <a:lnTo>
                  <a:pt x="849810" y="92649"/>
                </a:lnTo>
                <a:lnTo>
                  <a:pt x="905442" y="82586"/>
                </a:lnTo>
                <a:lnTo>
                  <a:pt x="962377" y="73039"/>
                </a:lnTo>
                <a:lnTo>
                  <a:pt x="1020574" y="64020"/>
                </a:lnTo>
                <a:lnTo>
                  <a:pt x="1079987" y="55541"/>
                </a:lnTo>
                <a:lnTo>
                  <a:pt x="1140572" y="47615"/>
                </a:lnTo>
                <a:lnTo>
                  <a:pt x="1202287" y="40254"/>
                </a:lnTo>
                <a:lnTo>
                  <a:pt x="1265087" y="33469"/>
                </a:lnTo>
                <a:lnTo>
                  <a:pt x="1328927" y="27273"/>
                </a:lnTo>
                <a:lnTo>
                  <a:pt x="1393765" y="21678"/>
                </a:lnTo>
                <a:lnTo>
                  <a:pt x="1459557" y="16696"/>
                </a:lnTo>
                <a:lnTo>
                  <a:pt x="1526257" y="12339"/>
                </a:lnTo>
                <a:lnTo>
                  <a:pt x="1593823" y="8619"/>
                </a:lnTo>
                <a:lnTo>
                  <a:pt x="1662211" y="5548"/>
                </a:lnTo>
                <a:lnTo>
                  <a:pt x="1731376" y="3139"/>
                </a:lnTo>
                <a:lnTo>
                  <a:pt x="1801276" y="1403"/>
                </a:lnTo>
                <a:lnTo>
                  <a:pt x="1871865" y="352"/>
                </a:lnTo>
                <a:lnTo>
                  <a:pt x="1943100" y="0"/>
                </a:lnTo>
                <a:lnTo>
                  <a:pt x="2014334" y="352"/>
                </a:lnTo>
                <a:lnTo>
                  <a:pt x="2084923" y="1403"/>
                </a:lnTo>
                <a:lnTo>
                  <a:pt x="2154823" y="3139"/>
                </a:lnTo>
                <a:lnTo>
                  <a:pt x="2223988" y="5548"/>
                </a:lnTo>
                <a:lnTo>
                  <a:pt x="2292376" y="8619"/>
                </a:lnTo>
                <a:lnTo>
                  <a:pt x="2359942" y="12339"/>
                </a:lnTo>
                <a:lnTo>
                  <a:pt x="2426642" y="16696"/>
                </a:lnTo>
                <a:lnTo>
                  <a:pt x="2492434" y="21678"/>
                </a:lnTo>
                <a:lnTo>
                  <a:pt x="2557272" y="27273"/>
                </a:lnTo>
                <a:lnTo>
                  <a:pt x="2621112" y="33469"/>
                </a:lnTo>
                <a:lnTo>
                  <a:pt x="2683912" y="40254"/>
                </a:lnTo>
                <a:lnTo>
                  <a:pt x="2745627" y="47615"/>
                </a:lnTo>
                <a:lnTo>
                  <a:pt x="2806212" y="55541"/>
                </a:lnTo>
                <a:lnTo>
                  <a:pt x="2865625" y="64020"/>
                </a:lnTo>
                <a:lnTo>
                  <a:pt x="2923822" y="73039"/>
                </a:lnTo>
                <a:lnTo>
                  <a:pt x="2980757" y="82586"/>
                </a:lnTo>
                <a:lnTo>
                  <a:pt x="3036389" y="92649"/>
                </a:lnTo>
                <a:lnTo>
                  <a:pt x="3090672" y="103217"/>
                </a:lnTo>
                <a:lnTo>
                  <a:pt x="3143562" y="114277"/>
                </a:lnTo>
                <a:lnTo>
                  <a:pt x="3195016" y="125816"/>
                </a:lnTo>
                <a:lnTo>
                  <a:pt x="3244991" y="137824"/>
                </a:lnTo>
                <a:lnTo>
                  <a:pt x="3293441" y="150287"/>
                </a:lnTo>
                <a:lnTo>
                  <a:pt x="3340323" y="163194"/>
                </a:lnTo>
                <a:lnTo>
                  <a:pt x="3385594" y="176532"/>
                </a:lnTo>
                <a:lnTo>
                  <a:pt x="3429209" y="190290"/>
                </a:lnTo>
                <a:lnTo>
                  <a:pt x="3471124" y="204456"/>
                </a:lnTo>
                <a:lnTo>
                  <a:pt x="3511296" y="219017"/>
                </a:lnTo>
                <a:lnTo>
                  <a:pt x="3549680" y="233961"/>
                </a:lnTo>
                <a:lnTo>
                  <a:pt x="3586233" y="249276"/>
                </a:lnTo>
                <a:lnTo>
                  <a:pt x="3653669" y="280971"/>
                </a:lnTo>
                <a:lnTo>
                  <a:pt x="3713254" y="314005"/>
                </a:lnTo>
                <a:lnTo>
                  <a:pt x="3764635" y="348283"/>
                </a:lnTo>
                <a:lnTo>
                  <a:pt x="3807462" y="383706"/>
                </a:lnTo>
                <a:lnTo>
                  <a:pt x="3841383" y="420178"/>
                </a:lnTo>
                <a:lnTo>
                  <a:pt x="3866047" y="457603"/>
                </a:lnTo>
                <a:lnTo>
                  <a:pt x="3881103" y="495884"/>
                </a:lnTo>
                <a:lnTo>
                  <a:pt x="3886200" y="534923"/>
                </a:lnTo>
                <a:lnTo>
                  <a:pt x="3884918" y="554532"/>
                </a:lnTo>
                <a:lnTo>
                  <a:pt x="3874798" y="593204"/>
                </a:lnTo>
                <a:lnTo>
                  <a:pt x="3854894" y="631069"/>
                </a:lnTo>
                <a:lnTo>
                  <a:pt x="3825557" y="668030"/>
                </a:lnTo>
                <a:lnTo>
                  <a:pt x="3787139" y="703990"/>
                </a:lnTo>
                <a:lnTo>
                  <a:pt x="3739992" y="738852"/>
                </a:lnTo>
                <a:lnTo>
                  <a:pt x="3684465" y="772520"/>
                </a:lnTo>
                <a:lnTo>
                  <a:pt x="3620911" y="804897"/>
                </a:lnTo>
                <a:lnTo>
                  <a:pt x="3549680" y="835886"/>
                </a:lnTo>
                <a:lnTo>
                  <a:pt x="3511295" y="850830"/>
                </a:lnTo>
                <a:lnTo>
                  <a:pt x="3471124" y="865391"/>
                </a:lnTo>
                <a:lnTo>
                  <a:pt x="3429209" y="879557"/>
                </a:lnTo>
                <a:lnTo>
                  <a:pt x="3385594" y="893315"/>
                </a:lnTo>
                <a:lnTo>
                  <a:pt x="3340323" y="906653"/>
                </a:lnTo>
                <a:lnTo>
                  <a:pt x="3293441" y="919560"/>
                </a:lnTo>
                <a:lnTo>
                  <a:pt x="3244991" y="932023"/>
                </a:lnTo>
                <a:lnTo>
                  <a:pt x="3195016" y="944031"/>
                </a:lnTo>
                <a:lnTo>
                  <a:pt x="3143562" y="955570"/>
                </a:lnTo>
                <a:lnTo>
                  <a:pt x="3090671" y="966630"/>
                </a:lnTo>
                <a:lnTo>
                  <a:pt x="3036389" y="977198"/>
                </a:lnTo>
                <a:lnTo>
                  <a:pt x="2980757" y="987261"/>
                </a:lnTo>
                <a:lnTo>
                  <a:pt x="2923822" y="996808"/>
                </a:lnTo>
                <a:lnTo>
                  <a:pt x="2865625" y="1005827"/>
                </a:lnTo>
                <a:lnTo>
                  <a:pt x="2806212" y="1014306"/>
                </a:lnTo>
                <a:lnTo>
                  <a:pt x="2745627" y="1022232"/>
                </a:lnTo>
                <a:lnTo>
                  <a:pt x="2683912" y="1029593"/>
                </a:lnTo>
                <a:lnTo>
                  <a:pt x="2621112" y="1036378"/>
                </a:lnTo>
                <a:lnTo>
                  <a:pt x="2557271" y="1042574"/>
                </a:lnTo>
                <a:lnTo>
                  <a:pt x="2492434" y="1048169"/>
                </a:lnTo>
                <a:lnTo>
                  <a:pt x="2426642" y="1053151"/>
                </a:lnTo>
                <a:lnTo>
                  <a:pt x="2359942" y="1057508"/>
                </a:lnTo>
                <a:lnTo>
                  <a:pt x="2292376" y="1061228"/>
                </a:lnTo>
                <a:lnTo>
                  <a:pt x="2223988" y="1064299"/>
                </a:lnTo>
                <a:lnTo>
                  <a:pt x="2154823" y="1066708"/>
                </a:lnTo>
                <a:lnTo>
                  <a:pt x="2084923" y="1068444"/>
                </a:lnTo>
                <a:lnTo>
                  <a:pt x="2014334" y="1069495"/>
                </a:lnTo>
                <a:lnTo>
                  <a:pt x="1943100" y="1069847"/>
                </a:lnTo>
                <a:lnTo>
                  <a:pt x="1871865" y="1069495"/>
                </a:lnTo>
                <a:lnTo>
                  <a:pt x="1801276" y="1068444"/>
                </a:lnTo>
                <a:lnTo>
                  <a:pt x="1731376" y="1066708"/>
                </a:lnTo>
                <a:lnTo>
                  <a:pt x="1662211" y="1064299"/>
                </a:lnTo>
                <a:lnTo>
                  <a:pt x="1593823" y="1061228"/>
                </a:lnTo>
                <a:lnTo>
                  <a:pt x="1526257" y="1057508"/>
                </a:lnTo>
                <a:lnTo>
                  <a:pt x="1459557" y="1053151"/>
                </a:lnTo>
                <a:lnTo>
                  <a:pt x="1393765" y="1048169"/>
                </a:lnTo>
                <a:lnTo>
                  <a:pt x="1328927" y="1042574"/>
                </a:lnTo>
                <a:lnTo>
                  <a:pt x="1265087" y="1036378"/>
                </a:lnTo>
                <a:lnTo>
                  <a:pt x="1202287" y="1029593"/>
                </a:lnTo>
                <a:lnTo>
                  <a:pt x="1140572" y="1022232"/>
                </a:lnTo>
                <a:lnTo>
                  <a:pt x="1079987" y="1014306"/>
                </a:lnTo>
                <a:lnTo>
                  <a:pt x="1020574" y="1005827"/>
                </a:lnTo>
                <a:lnTo>
                  <a:pt x="962377" y="996808"/>
                </a:lnTo>
                <a:lnTo>
                  <a:pt x="905442" y="987261"/>
                </a:lnTo>
                <a:lnTo>
                  <a:pt x="849810" y="977198"/>
                </a:lnTo>
                <a:lnTo>
                  <a:pt x="795527" y="966630"/>
                </a:lnTo>
                <a:lnTo>
                  <a:pt x="742637" y="955570"/>
                </a:lnTo>
                <a:lnTo>
                  <a:pt x="691183" y="944031"/>
                </a:lnTo>
                <a:lnTo>
                  <a:pt x="641208" y="932023"/>
                </a:lnTo>
                <a:lnTo>
                  <a:pt x="592758" y="919560"/>
                </a:lnTo>
                <a:lnTo>
                  <a:pt x="545876" y="906653"/>
                </a:lnTo>
                <a:lnTo>
                  <a:pt x="500605" y="893315"/>
                </a:lnTo>
                <a:lnTo>
                  <a:pt x="456990" y="879557"/>
                </a:lnTo>
                <a:lnTo>
                  <a:pt x="415075" y="865391"/>
                </a:lnTo>
                <a:lnTo>
                  <a:pt x="374904" y="850830"/>
                </a:lnTo>
                <a:lnTo>
                  <a:pt x="336519" y="835886"/>
                </a:lnTo>
                <a:lnTo>
                  <a:pt x="299966" y="820571"/>
                </a:lnTo>
                <a:lnTo>
                  <a:pt x="232530" y="788876"/>
                </a:lnTo>
                <a:lnTo>
                  <a:pt x="172945" y="755842"/>
                </a:lnTo>
                <a:lnTo>
                  <a:pt x="121564" y="721564"/>
                </a:lnTo>
                <a:lnTo>
                  <a:pt x="78737" y="686141"/>
                </a:lnTo>
                <a:lnTo>
                  <a:pt x="44816" y="649669"/>
                </a:lnTo>
                <a:lnTo>
                  <a:pt x="20152" y="612244"/>
                </a:lnTo>
                <a:lnTo>
                  <a:pt x="5096" y="573963"/>
                </a:lnTo>
                <a:lnTo>
                  <a:pt x="0" y="5349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67478" y="4062729"/>
            <a:ext cx="257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Discard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5096" y="3430142"/>
            <a:ext cx="1270000" cy="604520"/>
          </a:xfrm>
          <a:custGeom>
            <a:avLst/>
            <a:gdLst/>
            <a:ahLst/>
            <a:cxnLst/>
            <a:rect l="l" t="t" r="r" b="b"/>
            <a:pathLst>
              <a:path w="1270000" h="604520">
                <a:moveTo>
                  <a:pt x="1257401" y="8357"/>
                </a:moveTo>
                <a:lnTo>
                  <a:pt x="1255902" y="9017"/>
                </a:lnTo>
                <a:lnTo>
                  <a:pt x="4572" y="590931"/>
                </a:lnTo>
                <a:lnTo>
                  <a:pt x="1397" y="592455"/>
                </a:lnTo>
                <a:lnTo>
                  <a:pt x="0" y="596265"/>
                </a:lnTo>
                <a:lnTo>
                  <a:pt x="1524" y="599440"/>
                </a:lnTo>
                <a:lnTo>
                  <a:pt x="2921" y="602615"/>
                </a:lnTo>
                <a:lnTo>
                  <a:pt x="6730" y="604012"/>
                </a:lnTo>
                <a:lnTo>
                  <a:pt x="9641" y="602615"/>
                </a:lnTo>
                <a:lnTo>
                  <a:pt x="1239994" y="30452"/>
                </a:lnTo>
                <a:lnTo>
                  <a:pt x="1247111" y="20190"/>
                </a:lnTo>
                <a:lnTo>
                  <a:pt x="1234983" y="19050"/>
                </a:lnTo>
                <a:lnTo>
                  <a:pt x="1247902" y="19050"/>
                </a:lnTo>
                <a:lnTo>
                  <a:pt x="1253362" y="11176"/>
                </a:lnTo>
                <a:lnTo>
                  <a:pt x="1263924" y="11176"/>
                </a:lnTo>
                <a:lnTo>
                  <a:pt x="1262887" y="9017"/>
                </a:lnTo>
                <a:lnTo>
                  <a:pt x="1262336" y="8814"/>
                </a:lnTo>
                <a:lnTo>
                  <a:pt x="1257401" y="8357"/>
                </a:lnTo>
                <a:close/>
              </a:path>
              <a:path w="1270000" h="604520">
                <a:moveTo>
                  <a:pt x="1262875" y="19787"/>
                </a:moveTo>
                <a:lnTo>
                  <a:pt x="1261236" y="20574"/>
                </a:lnTo>
                <a:lnTo>
                  <a:pt x="1239994" y="30452"/>
                </a:lnTo>
                <a:lnTo>
                  <a:pt x="1203071" y="83693"/>
                </a:lnTo>
                <a:lnTo>
                  <a:pt x="1201038" y="86487"/>
                </a:lnTo>
                <a:lnTo>
                  <a:pt x="1201674" y="90424"/>
                </a:lnTo>
                <a:lnTo>
                  <a:pt x="1207516" y="94487"/>
                </a:lnTo>
                <a:lnTo>
                  <a:pt x="1211452" y="93726"/>
                </a:lnTo>
                <a:lnTo>
                  <a:pt x="1213484" y="90932"/>
                </a:lnTo>
                <a:lnTo>
                  <a:pt x="1262875" y="19787"/>
                </a:lnTo>
                <a:close/>
              </a:path>
              <a:path w="1270000" h="604520">
                <a:moveTo>
                  <a:pt x="1247111" y="20190"/>
                </a:moveTo>
                <a:lnTo>
                  <a:pt x="1239994" y="30452"/>
                </a:lnTo>
                <a:lnTo>
                  <a:pt x="1259871" y="21209"/>
                </a:lnTo>
                <a:lnTo>
                  <a:pt x="1257934" y="21209"/>
                </a:lnTo>
                <a:lnTo>
                  <a:pt x="1247111" y="20190"/>
                </a:lnTo>
                <a:close/>
              </a:path>
              <a:path w="1270000" h="604520">
                <a:moveTo>
                  <a:pt x="1253362" y="11176"/>
                </a:moveTo>
                <a:lnTo>
                  <a:pt x="1247111" y="20190"/>
                </a:lnTo>
                <a:lnTo>
                  <a:pt x="1257934" y="21209"/>
                </a:lnTo>
                <a:lnTo>
                  <a:pt x="1253362" y="11176"/>
                </a:lnTo>
                <a:close/>
              </a:path>
              <a:path w="1270000" h="604520">
                <a:moveTo>
                  <a:pt x="1263924" y="11176"/>
                </a:moveTo>
                <a:lnTo>
                  <a:pt x="1253362" y="11176"/>
                </a:lnTo>
                <a:lnTo>
                  <a:pt x="1257934" y="21209"/>
                </a:lnTo>
                <a:lnTo>
                  <a:pt x="1259871" y="21209"/>
                </a:lnTo>
                <a:lnTo>
                  <a:pt x="1262875" y="19787"/>
                </a:lnTo>
                <a:lnTo>
                  <a:pt x="1265861" y="15486"/>
                </a:lnTo>
                <a:lnTo>
                  <a:pt x="1264762" y="12954"/>
                </a:lnTo>
                <a:lnTo>
                  <a:pt x="1263924" y="11176"/>
                </a:lnTo>
                <a:close/>
              </a:path>
              <a:path w="1270000" h="604520">
                <a:moveTo>
                  <a:pt x="1167892" y="0"/>
                </a:moveTo>
                <a:lnTo>
                  <a:pt x="1164717" y="2540"/>
                </a:lnTo>
                <a:lnTo>
                  <a:pt x="1164462" y="6096"/>
                </a:lnTo>
                <a:lnTo>
                  <a:pt x="1164293" y="7620"/>
                </a:lnTo>
                <a:lnTo>
                  <a:pt x="1164211" y="8357"/>
                </a:lnTo>
                <a:lnTo>
                  <a:pt x="1164160" y="8814"/>
                </a:lnTo>
                <a:lnTo>
                  <a:pt x="1164081" y="9525"/>
                </a:lnTo>
                <a:lnTo>
                  <a:pt x="1166622" y="12700"/>
                </a:lnTo>
                <a:lnTo>
                  <a:pt x="1170177" y="12954"/>
                </a:lnTo>
                <a:lnTo>
                  <a:pt x="1247111" y="20190"/>
                </a:lnTo>
                <a:lnTo>
                  <a:pt x="1247902" y="19050"/>
                </a:lnTo>
                <a:lnTo>
                  <a:pt x="1234328" y="19050"/>
                </a:lnTo>
                <a:lnTo>
                  <a:pt x="1255902" y="9017"/>
                </a:lnTo>
                <a:lnTo>
                  <a:pt x="1257401" y="8357"/>
                </a:lnTo>
                <a:lnTo>
                  <a:pt x="1171321" y="381"/>
                </a:lnTo>
                <a:lnTo>
                  <a:pt x="1167892" y="0"/>
                </a:lnTo>
                <a:close/>
              </a:path>
              <a:path w="1270000" h="604520">
                <a:moveTo>
                  <a:pt x="1265646" y="15796"/>
                </a:moveTo>
                <a:lnTo>
                  <a:pt x="1262875" y="19787"/>
                </a:lnTo>
                <a:lnTo>
                  <a:pt x="1264411" y="19050"/>
                </a:lnTo>
                <a:lnTo>
                  <a:pt x="1265646" y="15796"/>
                </a:lnTo>
                <a:close/>
              </a:path>
              <a:path w="1270000" h="604520">
                <a:moveTo>
                  <a:pt x="1262336" y="8814"/>
                </a:moveTo>
                <a:lnTo>
                  <a:pt x="1262887" y="9017"/>
                </a:lnTo>
                <a:lnTo>
                  <a:pt x="1264645" y="12700"/>
                </a:lnTo>
                <a:lnTo>
                  <a:pt x="1265926" y="15486"/>
                </a:lnTo>
                <a:lnTo>
                  <a:pt x="1267619" y="12954"/>
                </a:lnTo>
                <a:lnTo>
                  <a:pt x="1270000" y="9525"/>
                </a:lnTo>
                <a:lnTo>
                  <a:pt x="1262336" y="8814"/>
                </a:lnTo>
                <a:close/>
              </a:path>
              <a:path w="1270000" h="604520">
                <a:moveTo>
                  <a:pt x="1259077" y="7620"/>
                </a:moveTo>
                <a:lnTo>
                  <a:pt x="1257401" y="8357"/>
                </a:lnTo>
                <a:lnTo>
                  <a:pt x="1262336" y="8814"/>
                </a:lnTo>
                <a:lnTo>
                  <a:pt x="1259077" y="762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1745" y="4898045"/>
            <a:ext cx="3236595" cy="1101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4906" y="4961838"/>
            <a:ext cx="1011555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7 4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6306" y="5655361"/>
            <a:ext cx="12401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0 7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19040" y="5610250"/>
            <a:ext cx="4363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10’s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9" name="object 19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2296667"/>
              <a:ext cx="7412735" cy="4376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116" y="2458211"/>
              <a:ext cx="4971287" cy="37871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8126" y="886205"/>
            <a:ext cx="425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dirty="0"/>
              <a:t>Addition</a:t>
            </a:r>
            <a:r>
              <a:rPr spc="-260" dirty="0"/>
              <a:t> </a:t>
            </a:r>
            <a:r>
              <a:rPr spc="-180" dirty="0"/>
              <a:t>Rules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Comparing</a:t>
            </a:r>
            <a:r>
              <a:rPr spc="-195" dirty="0"/>
              <a:t> </a:t>
            </a:r>
            <a:r>
              <a:rPr spc="-204" dirty="0"/>
              <a:t>Binary</a:t>
            </a:r>
            <a:r>
              <a:rPr spc="-210" dirty="0"/>
              <a:t> </a:t>
            </a:r>
            <a:r>
              <a:rPr spc="130" dirty="0"/>
              <a:t>and</a:t>
            </a:r>
            <a:r>
              <a:rPr spc="-195" dirty="0"/>
              <a:t> </a:t>
            </a:r>
            <a:r>
              <a:rPr spc="-30" dirty="0"/>
              <a:t>BCD</a:t>
            </a:r>
            <a:r>
              <a:rPr spc="-210" dirty="0"/>
              <a:t> </a:t>
            </a:r>
            <a:r>
              <a:rPr spc="-380" dirty="0"/>
              <a:t>Sums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267" y="2241803"/>
            <a:ext cx="9012936" cy="461619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290318"/>
            <a:ext cx="9655810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sum.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endParaRPr sz="20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conversion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 sum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10-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19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75882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7588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16-19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)when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 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endParaRPr sz="200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</a:pP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818515" indent="-40259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8185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10-15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)when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50" b="1" i="1" spc="247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50" b="1" i="1" spc="232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="1" i="1" spc="254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81000" marR="503555" indent="-343535">
              <a:lnSpc>
                <a:spcPct val="100000"/>
              </a:lnSpc>
              <a:spcBef>
                <a:spcPts val="1000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correction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expressed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function:</a:t>
            </a:r>
            <a:endParaRPr sz="2000">
              <a:latin typeface="Times New Roman"/>
              <a:cs typeface="Times New Roman"/>
            </a:endParaRPr>
          </a:p>
          <a:p>
            <a:pPr marL="2388235">
              <a:lnSpc>
                <a:spcPct val="100000"/>
              </a:lnSpc>
              <a:spcBef>
                <a:spcPts val="1005"/>
              </a:spcBef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1950" b="1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spc="-3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spc="-3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950" baseline="-2136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stage.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spc="50" dirty="0"/>
              <a:t>Adder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4267" y="2266186"/>
            <a:ext cx="7075932" cy="459181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2077211"/>
            <a:ext cx="9023604" cy="4651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Cascading</a:t>
            </a:r>
            <a:r>
              <a:rPr spc="-245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-30" dirty="0"/>
              <a:t>BCD</a:t>
            </a:r>
            <a:r>
              <a:rPr spc="-254" dirty="0"/>
              <a:t> </a:t>
            </a:r>
            <a:r>
              <a:rPr spc="-10" dirty="0"/>
              <a:t>Adders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1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spc="-85" dirty="0"/>
              <a:t>Subtraction</a:t>
            </a:r>
            <a:r>
              <a:rPr spc="-250" dirty="0"/>
              <a:t> </a:t>
            </a:r>
            <a:r>
              <a:rPr spc="-160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5299" y="2437892"/>
            <a:ext cx="560514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02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Let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BCD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B.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subtracted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RULES: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Add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&gt; 9, Correct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 adding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L="355600" marR="8001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carry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added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9’s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943" y="2601467"/>
            <a:ext cx="5009388" cy="3723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792468" y="4832603"/>
              <a:ext cx="3493135" cy="1987550"/>
            </a:xfrm>
            <a:custGeom>
              <a:avLst/>
              <a:gdLst/>
              <a:ahLst/>
              <a:cxnLst/>
              <a:rect l="l" t="t" r="r" b="b"/>
              <a:pathLst>
                <a:path w="3493134" h="1987550">
                  <a:moveTo>
                    <a:pt x="3294253" y="0"/>
                  </a:moveTo>
                  <a:lnTo>
                    <a:pt x="198754" y="0"/>
                  </a:lnTo>
                  <a:lnTo>
                    <a:pt x="153195" y="5251"/>
                  </a:lnTo>
                  <a:lnTo>
                    <a:pt x="111365" y="20208"/>
                  </a:lnTo>
                  <a:lnTo>
                    <a:pt x="74461" y="43677"/>
                  </a:lnTo>
                  <a:lnTo>
                    <a:pt x="43677" y="74461"/>
                  </a:lnTo>
                  <a:lnTo>
                    <a:pt x="20208" y="111365"/>
                  </a:lnTo>
                  <a:lnTo>
                    <a:pt x="5251" y="153195"/>
                  </a:lnTo>
                  <a:lnTo>
                    <a:pt x="0" y="198755"/>
                  </a:lnTo>
                  <a:lnTo>
                    <a:pt x="0" y="1788566"/>
                  </a:lnTo>
                  <a:lnTo>
                    <a:pt x="5251" y="1834132"/>
                  </a:lnTo>
                  <a:lnTo>
                    <a:pt x="20208" y="1875961"/>
                  </a:lnTo>
                  <a:lnTo>
                    <a:pt x="43677" y="1912860"/>
                  </a:lnTo>
                  <a:lnTo>
                    <a:pt x="74461" y="1943636"/>
                  </a:lnTo>
                  <a:lnTo>
                    <a:pt x="111365" y="1967096"/>
                  </a:lnTo>
                  <a:lnTo>
                    <a:pt x="153195" y="1982047"/>
                  </a:lnTo>
                  <a:lnTo>
                    <a:pt x="198754" y="1987296"/>
                  </a:lnTo>
                  <a:lnTo>
                    <a:pt x="3294253" y="1987296"/>
                  </a:lnTo>
                  <a:lnTo>
                    <a:pt x="3339812" y="1982047"/>
                  </a:lnTo>
                  <a:lnTo>
                    <a:pt x="3381642" y="1967096"/>
                  </a:lnTo>
                  <a:lnTo>
                    <a:pt x="3418546" y="1943636"/>
                  </a:lnTo>
                  <a:lnTo>
                    <a:pt x="3449330" y="1912860"/>
                  </a:lnTo>
                  <a:lnTo>
                    <a:pt x="3472799" y="1875961"/>
                  </a:lnTo>
                  <a:lnTo>
                    <a:pt x="3487756" y="1834132"/>
                  </a:lnTo>
                  <a:lnTo>
                    <a:pt x="3493007" y="1788566"/>
                  </a:lnTo>
                  <a:lnTo>
                    <a:pt x="3493007" y="198755"/>
                  </a:lnTo>
                  <a:lnTo>
                    <a:pt x="3487756" y="153195"/>
                  </a:lnTo>
                  <a:lnTo>
                    <a:pt x="3472799" y="111365"/>
                  </a:lnTo>
                  <a:lnTo>
                    <a:pt x="3449330" y="74461"/>
                  </a:lnTo>
                  <a:lnTo>
                    <a:pt x="3418546" y="43677"/>
                  </a:lnTo>
                  <a:lnTo>
                    <a:pt x="3381642" y="20208"/>
                  </a:lnTo>
                  <a:lnTo>
                    <a:pt x="3339812" y="5251"/>
                  </a:lnTo>
                  <a:lnTo>
                    <a:pt x="32942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2468" y="4832603"/>
              <a:ext cx="3493135" cy="1987550"/>
            </a:xfrm>
            <a:custGeom>
              <a:avLst/>
              <a:gdLst/>
              <a:ahLst/>
              <a:cxnLst/>
              <a:rect l="l" t="t" r="r" b="b"/>
              <a:pathLst>
                <a:path w="3493134" h="1987550">
                  <a:moveTo>
                    <a:pt x="0" y="198755"/>
                  </a:moveTo>
                  <a:lnTo>
                    <a:pt x="5251" y="153195"/>
                  </a:lnTo>
                  <a:lnTo>
                    <a:pt x="20208" y="111365"/>
                  </a:lnTo>
                  <a:lnTo>
                    <a:pt x="43677" y="74461"/>
                  </a:lnTo>
                  <a:lnTo>
                    <a:pt x="74461" y="43677"/>
                  </a:lnTo>
                  <a:lnTo>
                    <a:pt x="111365" y="20208"/>
                  </a:lnTo>
                  <a:lnTo>
                    <a:pt x="153195" y="5251"/>
                  </a:lnTo>
                  <a:lnTo>
                    <a:pt x="198754" y="0"/>
                  </a:lnTo>
                  <a:lnTo>
                    <a:pt x="3294253" y="0"/>
                  </a:lnTo>
                  <a:lnTo>
                    <a:pt x="3339812" y="5251"/>
                  </a:lnTo>
                  <a:lnTo>
                    <a:pt x="3381642" y="20208"/>
                  </a:lnTo>
                  <a:lnTo>
                    <a:pt x="3418546" y="43677"/>
                  </a:lnTo>
                  <a:lnTo>
                    <a:pt x="3449330" y="74461"/>
                  </a:lnTo>
                  <a:lnTo>
                    <a:pt x="3472799" y="111365"/>
                  </a:lnTo>
                  <a:lnTo>
                    <a:pt x="3487756" y="153195"/>
                  </a:lnTo>
                  <a:lnTo>
                    <a:pt x="3493007" y="198755"/>
                  </a:lnTo>
                  <a:lnTo>
                    <a:pt x="3493007" y="1788566"/>
                  </a:lnTo>
                  <a:lnTo>
                    <a:pt x="3487756" y="1834132"/>
                  </a:lnTo>
                  <a:lnTo>
                    <a:pt x="3472799" y="1875961"/>
                  </a:lnTo>
                  <a:lnTo>
                    <a:pt x="3449330" y="1912860"/>
                  </a:lnTo>
                  <a:lnTo>
                    <a:pt x="3418546" y="1943636"/>
                  </a:lnTo>
                  <a:lnTo>
                    <a:pt x="3381642" y="1967096"/>
                  </a:lnTo>
                  <a:lnTo>
                    <a:pt x="3339812" y="1982047"/>
                  </a:lnTo>
                  <a:lnTo>
                    <a:pt x="3294253" y="1987296"/>
                  </a:lnTo>
                  <a:lnTo>
                    <a:pt x="198754" y="1987296"/>
                  </a:lnTo>
                  <a:lnTo>
                    <a:pt x="153195" y="1982047"/>
                  </a:lnTo>
                  <a:lnTo>
                    <a:pt x="111365" y="1967096"/>
                  </a:lnTo>
                  <a:lnTo>
                    <a:pt x="74461" y="1943636"/>
                  </a:lnTo>
                  <a:lnTo>
                    <a:pt x="43677" y="1912860"/>
                  </a:lnTo>
                  <a:lnTo>
                    <a:pt x="20208" y="1875961"/>
                  </a:lnTo>
                  <a:lnTo>
                    <a:pt x="5251" y="1834132"/>
                  </a:lnTo>
                  <a:lnTo>
                    <a:pt x="0" y="1788566"/>
                  </a:lnTo>
                  <a:lnTo>
                    <a:pt x="0" y="198755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25816" y="5389879"/>
            <a:ext cx="2253615" cy="12636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118110" indent="-114300">
              <a:lnSpc>
                <a:spcPts val="1510"/>
              </a:lnSpc>
              <a:spcBef>
                <a:spcPts val="295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105" dirty="0">
                <a:latin typeface="Tahoma"/>
                <a:cs typeface="Tahoma"/>
              </a:rPr>
              <a:t>The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frequency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of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use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of </a:t>
            </a:r>
            <a:r>
              <a:rPr sz="1400" b="1" spc="-70" dirty="0">
                <a:latin typeface="Tahoma"/>
                <a:cs typeface="Tahoma"/>
              </a:rPr>
              <a:t>the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multiply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instruction</a:t>
            </a:r>
            <a:endParaRPr sz="1400">
              <a:latin typeface="Tahoma"/>
              <a:cs typeface="Tahoma"/>
            </a:endParaRPr>
          </a:p>
          <a:p>
            <a:pPr marL="127000" marR="5080" indent="-114300">
              <a:lnSpc>
                <a:spcPts val="1510"/>
              </a:lnSpc>
              <a:spcBef>
                <a:spcPts val="254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105" dirty="0">
                <a:latin typeface="Tahoma"/>
                <a:cs typeface="Tahoma"/>
              </a:rPr>
              <a:t>The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relative</a:t>
            </a:r>
            <a:r>
              <a:rPr sz="1400" b="1" dirty="0">
                <a:latin typeface="Tahoma"/>
                <a:cs typeface="Tahoma"/>
              </a:rPr>
              <a:t> speed </a:t>
            </a:r>
            <a:r>
              <a:rPr sz="1400" b="1" spc="-50" dirty="0">
                <a:latin typeface="Tahoma"/>
                <a:cs typeface="Tahoma"/>
              </a:rPr>
              <a:t>of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the </a:t>
            </a:r>
            <a:r>
              <a:rPr sz="1400" b="1" spc="-95" dirty="0">
                <a:latin typeface="Tahoma"/>
                <a:cs typeface="Tahoma"/>
              </a:rPr>
              <a:t>two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approaches</a:t>
            </a:r>
            <a:endParaRPr sz="1400">
              <a:latin typeface="Tahoma"/>
              <a:cs typeface="Tahoma"/>
            </a:endParaRPr>
          </a:p>
          <a:p>
            <a:pPr marL="127000" marR="120014" indent="-114300">
              <a:lnSpc>
                <a:spcPts val="1510"/>
              </a:lnSpc>
              <a:spcBef>
                <a:spcPts val="254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105" dirty="0">
                <a:latin typeface="Tahoma"/>
                <a:cs typeface="Tahoma"/>
              </a:rPr>
              <a:t>The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cost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and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size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of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the </a:t>
            </a:r>
            <a:r>
              <a:rPr sz="1400" b="1" dirty="0">
                <a:latin typeface="Tahoma"/>
                <a:cs typeface="Tahoma"/>
              </a:rPr>
              <a:t>special</a:t>
            </a:r>
            <a:r>
              <a:rPr sz="1400" b="1" spc="3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multiply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unit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63677" y="2048065"/>
            <a:ext cx="3726815" cy="1584325"/>
            <a:chOff x="6563677" y="2048065"/>
            <a:chExt cx="3726815" cy="1584325"/>
          </a:xfrm>
        </p:grpSpPr>
        <p:sp>
          <p:nvSpPr>
            <p:cNvPr id="7" name="object 7"/>
            <p:cNvSpPr/>
            <p:nvPr/>
          </p:nvSpPr>
          <p:spPr>
            <a:xfrm>
              <a:off x="6568440" y="2052827"/>
              <a:ext cx="3717290" cy="1574800"/>
            </a:xfrm>
            <a:custGeom>
              <a:avLst/>
              <a:gdLst/>
              <a:ahLst/>
              <a:cxnLst/>
              <a:rect l="l" t="t" r="r" b="b"/>
              <a:pathLst>
                <a:path w="3717290" h="1574800">
                  <a:moveTo>
                    <a:pt x="3559555" y="0"/>
                  </a:moveTo>
                  <a:lnTo>
                    <a:pt x="157479" y="0"/>
                  </a:lnTo>
                  <a:lnTo>
                    <a:pt x="107695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80"/>
                  </a:lnTo>
                  <a:lnTo>
                    <a:pt x="0" y="1416812"/>
                  </a:lnTo>
                  <a:lnTo>
                    <a:pt x="8026" y="1466595"/>
                  </a:lnTo>
                  <a:lnTo>
                    <a:pt x="30378" y="1509826"/>
                  </a:lnTo>
                  <a:lnTo>
                    <a:pt x="64465" y="1543913"/>
                  </a:lnTo>
                  <a:lnTo>
                    <a:pt x="107696" y="1566265"/>
                  </a:lnTo>
                  <a:lnTo>
                    <a:pt x="157479" y="1574292"/>
                  </a:lnTo>
                  <a:lnTo>
                    <a:pt x="3559555" y="1574292"/>
                  </a:lnTo>
                  <a:lnTo>
                    <a:pt x="3609340" y="1566265"/>
                  </a:lnTo>
                  <a:lnTo>
                    <a:pt x="3652570" y="1543913"/>
                  </a:lnTo>
                  <a:lnTo>
                    <a:pt x="3686657" y="1509826"/>
                  </a:lnTo>
                  <a:lnTo>
                    <a:pt x="3709009" y="1466596"/>
                  </a:lnTo>
                  <a:lnTo>
                    <a:pt x="3717035" y="1416812"/>
                  </a:lnTo>
                  <a:lnTo>
                    <a:pt x="3717035" y="157480"/>
                  </a:lnTo>
                  <a:lnTo>
                    <a:pt x="3709009" y="107696"/>
                  </a:lnTo>
                  <a:lnTo>
                    <a:pt x="3686657" y="64465"/>
                  </a:lnTo>
                  <a:lnTo>
                    <a:pt x="3652570" y="30378"/>
                  </a:lnTo>
                  <a:lnTo>
                    <a:pt x="3609339" y="8026"/>
                  </a:lnTo>
                  <a:lnTo>
                    <a:pt x="355955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440" y="2052827"/>
              <a:ext cx="3717290" cy="1574800"/>
            </a:xfrm>
            <a:custGeom>
              <a:avLst/>
              <a:gdLst/>
              <a:ahLst/>
              <a:cxnLst/>
              <a:rect l="l" t="t" r="r" b="b"/>
              <a:pathLst>
                <a:path w="3717290" h="1574800">
                  <a:moveTo>
                    <a:pt x="0" y="157480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5" y="8026"/>
                  </a:lnTo>
                  <a:lnTo>
                    <a:pt x="157479" y="0"/>
                  </a:lnTo>
                  <a:lnTo>
                    <a:pt x="3559555" y="0"/>
                  </a:lnTo>
                  <a:lnTo>
                    <a:pt x="3609339" y="8026"/>
                  </a:lnTo>
                  <a:lnTo>
                    <a:pt x="3652570" y="30378"/>
                  </a:lnTo>
                  <a:lnTo>
                    <a:pt x="3686657" y="64465"/>
                  </a:lnTo>
                  <a:lnTo>
                    <a:pt x="3709009" y="107696"/>
                  </a:lnTo>
                  <a:lnTo>
                    <a:pt x="3717035" y="157480"/>
                  </a:lnTo>
                  <a:lnTo>
                    <a:pt x="3717035" y="1416812"/>
                  </a:lnTo>
                  <a:lnTo>
                    <a:pt x="3709009" y="1466596"/>
                  </a:lnTo>
                  <a:lnTo>
                    <a:pt x="3686657" y="1509826"/>
                  </a:lnTo>
                  <a:lnTo>
                    <a:pt x="3652570" y="1543913"/>
                  </a:lnTo>
                  <a:lnTo>
                    <a:pt x="3609340" y="1566265"/>
                  </a:lnTo>
                  <a:lnTo>
                    <a:pt x="3559555" y="1574292"/>
                  </a:lnTo>
                  <a:lnTo>
                    <a:pt x="157479" y="1574292"/>
                  </a:lnTo>
                  <a:lnTo>
                    <a:pt x="107696" y="1566265"/>
                  </a:lnTo>
                  <a:lnTo>
                    <a:pt x="64465" y="1543913"/>
                  </a:lnTo>
                  <a:lnTo>
                    <a:pt x="30378" y="1509826"/>
                  </a:lnTo>
                  <a:lnTo>
                    <a:pt x="8026" y="1466595"/>
                  </a:lnTo>
                  <a:lnTo>
                    <a:pt x="0" y="1416812"/>
                  </a:lnTo>
                  <a:lnTo>
                    <a:pt x="0" y="157480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59445" y="2103501"/>
            <a:ext cx="2400300" cy="103949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5080" indent="-114300" algn="just">
              <a:lnSpc>
                <a:spcPts val="1510"/>
              </a:lnSpc>
              <a:spcBef>
                <a:spcPts val="295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85" dirty="0">
                <a:latin typeface="Tahoma"/>
                <a:cs typeface="Tahoma"/>
              </a:rPr>
              <a:t>Whether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to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have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-10" dirty="0">
                <a:latin typeface="Tahoma"/>
                <a:cs typeface="Tahoma"/>
              </a:rPr>
              <a:t> special </a:t>
            </a:r>
            <a:r>
              <a:rPr sz="1400" b="1" spc="-60" dirty="0">
                <a:latin typeface="Tahoma"/>
                <a:cs typeface="Tahoma"/>
              </a:rPr>
              <a:t>multiply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circuit?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Or</a:t>
            </a:r>
            <a:endParaRPr sz="1400">
              <a:latin typeface="Tahoma"/>
              <a:cs typeface="Tahoma"/>
            </a:endParaRPr>
          </a:p>
          <a:p>
            <a:pPr marL="127000" marR="269240" indent="-114300" algn="just">
              <a:lnSpc>
                <a:spcPts val="1510"/>
              </a:lnSpc>
              <a:spcBef>
                <a:spcPts val="254"/>
              </a:spcBef>
              <a:buSzPct val="92857"/>
              <a:buFont typeface="Verdana"/>
              <a:buChar char="•"/>
              <a:tabLst>
                <a:tab pos="127000" algn="l"/>
              </a:tabLst>
            </a:pPr>
            <a:r>
              <a:rPr sz="1400" b="1" spc="-175" dirty="0">
                <a:latin typeface="Tahoma"/>
                <a:cs typeface="Tahoma"/>
              </a:rPr>
              <a:t>To</a:t>
            </a:r>
            <a:r>
              <a:rPr sz="1400" b="1" spc="7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have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method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that </a:t>
            </a:r>
            <a:r>
              <a:rPr sz="1400" b="1" dirty="0">
                <a:latin typeface="Tahoma"/>
                <a:cs typeface="Tahoma"/>
              </a:rPr>
              <a:t>makes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repeated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use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of </a:t>
            </a:r>
            <a:r>
              <a:rPr sz="1400" b="1" spc="-70" dirty="0">
                <a:latin typeface="Tahoma"/>
                <a:cs typeface="Tahoma"/>
              </a:rPr>
              <a:t>the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55" dirty="0">
                <a:latin typeface="Tahoma"/>
                <a:cs typeface="Tahoma"/>
              </a:rPr>
              <a:t>add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unit?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01761" y="3482149"/>
            <a:ext cx="2442210" cy="1585595"/>
            <a:chOff x="1901761" y="3482149"/>
            <a:chExt cx="2442210" cy="1585595"/>
          </a:xfrm>
        </p:grpSpPr>
        <p:sp>
          <p:nvSpPr>
            <p:cNvPr id="11" name="object 11"/>
            <p:cNvSpPr/>
            <p:nvPr/>
          </p:nvSpPr>
          <p:spPr>
            <a:xfrm>
              <a:off x="1906523" y="3486911"/>
              <a:ext cx="2432685" cy="1576070"/>
            </a:xfrm>
            <a:custGeom>
              <a:avLst/>
              <a:gdLst/>
              <a:ahLst/>
              <a:cxnLst/>
              <a:rect l="l" t="t" r="r" b="b"/>
              <a:pathLst>
                <a:path w="2432685" h="1576070">
                  <a:moveTo>
                    <a:pt x="2274697" y="0"/>
                  </a:moveTo>
                  <a:lnTo>
                    <a:pt x="157606" y="0"/>
                  </a:lnTo>
                  <a:lnTo>
                    <a:pt x="107809" y="8039"/>
                  </a:lnTo>
                  <a:lnTo>
                    <a:pt x="64547" y="30423"/>
                  </a:lnTo>
                  <a:lnTo>
                    <a:pt x="30423" y="64547"/>
                  </a:lnTo>
                  <a:lnTo>
                    <a:pt x="8039" y="107809"/>
                  </a:lnTo>
                  <a:lnTo>
                    <a:pt x="0" y="157606"/>
                  </a:lnTo>
                  <a:lnTo>
                    <a:pt x="0" y="1418208"/>
                  </a:lnTo>
                  <a:lnTo>
                    <a:pt x="8039" y="1468006"/>
                  </a:lnTo>
                  <a:lnTo>
                    <a:pt x="30423" y="1511268"/>
                  </a:lnTo>
                  <a:lnTo>
                    <a:pt x="64547" y="1545392"/>
                  </a:lnTo>
                  <a:lnTo>
                    <a:pt x="107809" y="1567776"/>
                  </a:lnTo>
                  <a:lnTo>
                    <a:pt x="157606" y="1575815"/>
                  </a:lnTo>
                  <a:lnTo>
                    <a:pt x="2274697" y="1575815"/>
                  </a:lnTo>
                  <a:lnTo>
                    <a:pt x="2324494" y="1567776"/>
                  </a:lnTo>
                  <a:lnTo>
                    <a:pt x="2367756" y="1545392"/>
                  </a:lnTo>
                  <a:lnTo>
                    <a:pt x="2401880" y="1511268"/>
                  </a:lnTo>
                  <a:lnTo>
                    <a:pt x="2424264" y="1468006"/>
                  </a:lnTo>
                  <a:lnTo>
                    <a:pt x="2432304" y="1418208"/>
                  </a:lnTo>
                  <a:lnTo>
                    <a:pt x="2432304" y="157606"/>
                  </a:lnTo>
                  <a:lnTo>
                    <a:pt x="2424264" y="107809"/>
                  </a:lnTo>
                  <a:lnTo>
                    <a:pt x="2401880" y="64547"/>
                  </a:lnTo>
                  <a:lnTo>
                    <a:pt x="2367756" y="30423"/>
                  </a:lnTo>
                  <a:lnTo>
                    <a:pt x="2324494" y="8039"/>
                  </a:lnTo>
                  <a:lnTo>
                    <a:pt x="22746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6523" y="3486911"/>
              <a:ext cx="2432685" cy="1576070"/>
            </a:xfrm>
            <a:custGeom>
              <a:avLst/>
              <a:gdLst/>
              <a:ahLst/>
              <a:cxnLst/>
              <a:rect l="l" t="t" r="r" b="b"/>
              <a:pathLst>
                <a:path w="2432685" h="1576070">
                  <a:moveTo>
                    <a:pt x="0" y="157606"/>
                  </a:moveTo>
                  <a:lnTo>
                    <a:pt x="8039" y="107809"/>
                  </a:lnTo>
                  <a:lnTo>
                    <a:pt x="30423" y="64547"/>
                  </a:lnTo>
                  <a:lnTo>
                    <a:pt x="64547" y="30423"/>
                  </a:lnTo>
                  <a:lnTo>
                    <a:pt x="107809" y="8039"/>
                  </a:lnTo>
                  <a:lnTo>
                    <a:pt x="157606" y="0"/>
                  </a:lnTo>
                  <a:lnTo>
                    <a:pt x="2274697" y="0"/>
                  </a:lnTo>
                  <a:lnTo>
                    <a:pt x="2324494" y="8039"/>
                  </a:lnTo>
                  <a:lnTo>
                    <a:pt x="2367756" y="30423"/>
                  </a:lnTo>
                  <a:lnTo>
                    <a:pt x="2401880" y="64547"/>
                  </a:lnTo>
                  <a:lnTo>
                    <a:pt x="2424264" y="107809"/>
                  </a:lnTo>
                  <a:lnTo>
                    <a:pt x="2432304" y="157606"/>
                  </a:lnTo>
                  <a:lnTo>
                    <a:pt x="2432304" y="1418208"/>
                  </a:lnTo>
                  <a:lnTo>
                    <a:pt x="2424264" y="1468006"/>
                  </a:lnTo>
                  <a:lnTo>
                    <a:pt x="2401880" y="1511268"/>
                  </a:lnTo>
                  <a:lnTo>
                    <a:pt x="2367756" y="1545392"/>
                  </a:lnTo>
                  <a:lnTo>
                    <a:pt x="2324494" y="1567776"/>
                  </a:lnTo>
                  <a:lnTo>
                    <a:pt x="2274697" y="1575815"/>
                  </a:lnTo>
                  <a:lnTo>
                    <a:pt x="157606" y="1575815"/>
                  </a:lnTo>
                  <a:lnTo>
                    <a:pt x="107809" y="1567776"/>
                  </a:lnTo>
                  <a:lnTo>
                    <a:pt x="64547" y="1545392"/>
                  </a:lnTo>
                  <a:lnTo>
                    <a:pt x="30423" y="1511268"/>
                  </a:lnTo>
                  <a:lnTo>
                    <a:pt x="8039" y="1468006"/>
                  </a:lnTo>
                  <a:lnTo>
                    <a:pt x="0" y="1418208"/>
                  </a:lnTo>
                  <a:lnTo>
                    <a:pt x="0" y="157606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89201" y="3543046"/>
            <a:ext cx="1400810" cy="13665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3515" marR="5080" indent="-171450">
              <a:lnSpc>
                <a:spcPts val="1730"/>
              </a:lnSpc>
              <a:spcBef>
                <a:spcPts val="310"/>
              </a:spcBef>
              <a:buFont typeface="Verdana"/>
              <a:buChar char="•"/>
              <a:tabLst>
                <a:tab pos="184785" algn="l"/>
              </a:tabLst>
            </a:pPr>
            <a:r>
              <a:rPr sz="1600" b="1" spc="-90" dirty="0">
                <a:solidFill>
                  <a:srgbClr val="FF0000"/>
                </a:solidFill>
                <a:latin typeface="Tahoma"/>
                <a:cs typeface="Tahoma"/>
              </a:rPr>
              <a:t>Whether</a:t>
            </a:r>
            <a:r>
              <a:rPr sz="16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FF0000"/>
                </a:solidFill>
                <a:latin typeface="Tahoma"/>
                <a:cs typeface="Tahoma"/>
              </a:rPr>
              <a:t>a 	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computer 	</a:t>
            </a:r>
            <a:r>
              <a:rPr sz="1600" b="1" spc="-75" dirty="0">
                <a:solidFill>
                  <a:srgbClr val="FF0000"/>
                </a:solidFill>
                <a:latin typeface="Tahoma"/>
                <a:cs typeface="Tahoma"/>
              </a:rPr>
              <a:t>system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FF0000"/>
                </a:solidFill>
                <a:latin typeface="Tahoma"/>
                <a:cs typeface="Tahoma"/>
              </a:rPr>
              <a:t>can 	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execute 	multiply 	</a:t>
            </a:r>
            <a:r>
              <a:rPr sz="1600" b="1" spc="-90" dirty="0">
                <a:solidFill>
                  <a:srgbClr val="FF0000"/>
                </a:solidFill>
                <a:latin typeface="Tahoma"/>
                <a:cs typeface="Tahoma"/>
              </a:rPr>
              <a:t>instructions?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6932" y="2223516"/>
            <a:ext cx="2407920" cy="2207260"/>
            <a:chOff x="3646932" y="2223516"/>
            <a:chExt cx="2407920" cy="220726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6932" y="2223516"/>
              <a:ext cx="2407919" cy="22067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6" y="2237232"/>
              <a:ext cx="2333244" cy="2132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3316" y="3305555"/>
              <a:ext cx="1599438" cy="4549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3460" y="3525012"/>
              <a:ext cx="759713" cy="45491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548885" y="3357117"/>
            <a:ext cx="129159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02590" marR="5080" indent="-390525">
              <a:lnSpc>
                <a:spcPts val="1730"/>
              </a:lnSpc>
              <a:spcBef>
                <a:spcPts val="31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Architectural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Issue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21323" y="2217420"/>
            <a:ext cx="2207260" cy="2207260"/>
            <a:chOff x="6021323" y="2217420"/>
            <a:chExt cx="2207260" cy="22072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1323" y="2217420"/>
              <a:ext cx="2206752" cy="22067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0947" y="2231136"/>
              <a:ext cx="2132076" cy="21320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6375" y="3299460"/>
              <a:ext cx="1535429" cy="454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4599" y="3518916"/>
              <a:ext cx="1000505" cy="45491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171438" y="3350514"/>
            <a:ext cx="128841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0670" marR="5080" indent="-268605">
              <a:lnSpc>
                <a:spcPts val="1730"/>
              </a:lnSpc>
              <a:spcBef>
                <a:spcPts val="310"/>
              </a:spcBef>
            </a:pP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Organization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Issue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22847" y="4498847"/>
            <a:ext cx="2207260" cy="2207260"/>
            <a:chOff x="6022847" y="4498847"/>
            <a:chExt cx="2207260" cy="220726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847" y="4498847"/>
              <a:ext cx="2206752" cy="22067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2471" y="4512563"/>
              <a:ext cx="2132076" cy="21320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4955" y="4924031"/>
              <a:ext cx="1445513" cy="3711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3367" y="5102339"/>
              <a:ext cx="948689" cy="3711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7251" y="5280659"/>
              <a:ext cx="1232153" cy="37110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217411" y="4963490"/>
            <a:ext cx="1196975" cy="5803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250"/>
              </a:spcBef>
            </a:pP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Organizational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decision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depends</a:t>
            </a:r>
            <a:r>
              <a:rPr sz="13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on: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56076" y="4494276"/>
            <a:ext cx="2397760" cy="2207260"/>
            <a:chOff x="3656076" y="4494276"/>
            <a:chExt cx="2397760" cy="220726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6076" y="4494276"/>
              <a:ext cx="2397252" cy="22067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5700" y="4507992"/>
              <a:ext cx="2322576" cy="213207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549521" y="5001259"/>
            <a:ext cx="12941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15925" marR="5080" indent="-403860">
              <a:lnSpc>
                <a:spcPts val="1730"/>
              </a:lnSpc>
              <a:spcBef>
                <a:spcPts val="310"/>
              </a:spcBef>
            </a:pP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Architectural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Issue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26608" y="4041686"/>
            <a:ext cx="768350" cy="879475"/>
            <a:chOff x="5626608" y="4041686"/>
            <a:chExt cx="768350" cy="879475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4896" y="4041686"/>
              <a:ext cx="749833" cy="35505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84901" y="4055745"/>
              <a:ext cx="674115" cy="28003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26608" y="4567453"/>
              <a:ext cx="749833" cy="35354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6867" y="4581144"/>
              <a:ext cx="674116" cy="2800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1844" y="2278378"/>
              <a:ext cx="5629656" cy="4523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2278379"/>
              <a:ext cx="5530596" cy="444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Example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264" y="2828544"/>
            <a:ext cx="4410456" cy="30297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8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9’s</a:t>
            </a:r>
            <a:r>
              <a:rPr spc="-145" dirty="0"/>
              <a:t> </a:t>
            </a:r>
            <a:r>
              <a:rPr dirty="0"/>
              <a:t>Complement</a:t>
            </a:r>
            <a:r>
              <a:rPr spc="-145" dirty="0"/>
              <a:t> </a:t>
            </a:r>
            <a:r>
              <a:rPr spc="-25" dirty="0"/>
              <a:t>Circuit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3899" y="2288539"/>
            <a:ext cx="34315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9’complement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0010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Font typeface="Arial MT"/>
              <a:buChar char="•"/>
              <a:tabLst>
                <a:tab pos="163830" algn="l"/>
              </a:tabLst>
            </a:pPr>
            <a:r>
              <a:rPr sz="2000" spc="-10" dirty="0">
                <a:latin typeface="Times New Roman"/>
                <a:cs typeface="Times New Roman"/>
              </a:rPr>
              <a:t>1’s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0010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1101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899" y="3203194"/>
            <a:ext cx="761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5938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Then,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8350" y="3203194"/>
            <a:ext cx="410717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385185" algn="r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1101</a:t>
            </a:r>
            <a:endParaRPr sz="2000">
              <a:latin typeface="Times New Roman"/>
              <a:cs typeface="Times New Roman"/>
            </a:endParaRPr>
          </a:p>
          <a:p>
            <a:pPr marR="3369310" algn="r">
              <a:lnSpc>
                <a:spcPct val="100000"/>
              </a:lnSpc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u="sng" spc="-1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1010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0111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899" y="3991316"/>
            <a:ext cx="3466465" cy="1498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discard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07010" algn="l"/>
              </a:tabLst>
            </a:pPr>
            <a:r>
              <a:rPr sz="2000" dirty="0">
                <a:latin typeface="Times New Roman"/>
                <a:cs typeface="Times New Roman"/>
              </a:rPr>
              <a:t>9’complement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buFont typeface="Arial MT"/>
              <a:buChar char="•"/>
              <a:tabLst>
                <a:tab pos="207010" algn="l"/>
              </a:tabLst>
            </a:pP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0011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buFont typeface="Arial MT"/>
              <a:buChar char="•"/>
              <a:tabLst>
                <a:tab pos="207010" algn="l"/>
              </a:tabLst>
            </a:pPr>
            <a:r>
              <a:rPr sz="2000" spc="-10" dirty="0">
                <a:latin typeface="Times New Roman"/>
                <a:cs typeface="Times New Roman"/>
              </a:rPr>
              <a:t>1’s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0011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7485" y="5463641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5938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Then,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1910" y="5463641"/>
            <a:ext cx="411035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1100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u="sng" spc="-1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1010</a:t>
            </a:r>
            <a:r>
              <a:rPr sz="2000" u="sng" spc="50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0110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7485" y="6378041"/>
            <a:ext cx="19932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discard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2241804"/>
            <a:ext cx="4572000" cy="4355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86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BCD</a:t>
            </a:r>
            <a:r>
              <a:rPr spc="-235" dirty="0"/>
              <a:t> </a:t>
            </a:r>
            <a:r>
              <a:rPr spc="-105" dirty="0"/>
              <a:t>Subtractor</a:t>
            </a:r>
            <a:r>
              <a:rPr spc="-220" dirty="0"/>
              <a:t> </a:t>
            </a:r>
            <a:r>
              <a:rPr spc="-45" dirty="0"/>
              <a:t>Circuit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6058" y="3072510"/>
            <a:ext cx="5287645" cy="283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RULES:</a:t>
            </a:r>
            <a:endParaRPr sz="2400">
              <a:latin typeface="Times New Roman"/>
              <a:cs typeface="Times New Roman"/>
            </a:endParaRPr>
          </a:p>
          <a:p>
            <a:pPr marL="352425" indent="-339725" algn="just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2425" algn="l"/>
              </a:tabLst>
            </a:pPr>
            <a:r>
              <a:rPr sz="2000" dirty="0">
                <a:latin typeface="Times New Roman"/>
                <a:cs typeface="Times New Roman"/>
              </a:rPr>
              <a:t>Add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1790" indent="-339090" algn="just">
              <a:lnSpc>
                <a:spcPct val="100000"/>
              </a:lnSpc>
              <a:buFont typeface="Arial MT"/>
              <a:buChar char="•"/>
              <a:tabLst>
                <a:tab pos="35179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&gt; 9,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Correct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L="351790" marR="5080" indent="-339725" algn="just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	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around 	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added</a:t>
            </a:r>
            <a:endParaRPr sz="2000">
              <a:latin typeface="Times New Roman"/>
              <a:cs typeface="Times New Roman"/>
            </a:endParaRPr>
          </a:p>
          <a:p>
            <a:pPr marL="351790" marR="5080" indent="-339725" algn="just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significant 	</a:t>
            </a:r>
            <a:r>
              <a:rPr sz="2000" dirty="0">
                <a:latin typeface="Times New Roman"/>
                <a:cs typeface="Times New Roman"/>
              </a:rPr>
              <a:t>position then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 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31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Floating</a:t>
            </a:r>
            <a:r>
              <a:rPr spc="-185" dirty="0"/>
              <a:t> </a:t>
            </a:r>
            <a:r>
              <a:rPr spc="-100" dirty="0"/>
              <a:t>Point</a:t>
            </a:r>
            <a:r>
              <a:rPr spc="-225" dirty="0"/>
              <a:t> </a:t>
            </a:r>
            <a:r>
              <a:rPr spc="-15" dirty="0"/>
              <a:t>Number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8733" y="2589834"/>
            <a:ext cx="8380095" cy="32200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 can be represented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1866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 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endParaRPr sz="2400" baseline="2430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mantissa,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radix</a:t>
            </a:r>
            <a:endParaRPr sz="24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100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6132.789,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0.6132789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endParaRPr sz="2400" baseline="24305">
              <a:latin typeface="Times New Roman"/>
              <a:cs typeface="Times New Roman"/>
            </a:endParaRPr>
          </a:p>
          <a:p>
            <a:pPr marL="381000" marR="225425" indent="-342900">
              <a:lnSpc>
                <a:spcPct val="100000"/>
              </a:lnSpc>
              <a:spcBef>
                <a:spcPts val="994"/>
              </a:spcBef>
              <a:tabLst>
                <a:tab pos="380365" algn="l"/>
                <a:tab pos="235902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1001.110,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0.1001110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1.001110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Floating</a:t>
            </a:r>
            <a:r>
              <a:rPr spc="-185" dirty="0"/>
              <a:t> </a:t>
            </a:r>
            <a:r>
              <a:rPr spc="-100" dirty="0"/>
              <a:t>Point</a:t>
            </a:r>
            <a:r>
              <a:rPr spc="-225" dirty="0"/>
              <a:t> </a:t>
            </a:r>
            <a:r>
              <a:rPr spc="-60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532" y="2277961"/>
            <a:ext cx="9405620" cy="40036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9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Addition/Subtraction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ts val="2735"/>
              </a:lnSpc>
              <a:spcBef>
                <a:spcPts val="3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Align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radix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577215">
              <a:lnSpc>
                <a:spcPts val="2735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subtraction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ct val="100000"/>
              </a:lnSpc>
              <a:spcBef>
                <a:spcPts val="3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Subtract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ct val="100000"/>
              </a:lnSpc>
              <a:spcBef>
                <a:spcPts val="31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adjusting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ct val="100000"/>
              </a:lnSpc>
              <a:spcBef>
                <a:spcPts val="3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 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±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(B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± B)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2400" baseline="2430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Multiplication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ct val="100000"/>
              </a:lnSpc>
              <a:spcBef>
                <a:spcPts val="3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(B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 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B) 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2400" baseline="2430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Division</a:t>
            </a:r>
            <a:endParaRPr sz="2400">
              <a:latin typeface="Times New Roman"/>
              <a:cs typeface="Times New Roman"/>
            </a:endParaRPr>
          </a:p>
          <a:p>
            <a:pPr marL="577215" indent="-342900">
              <a:lnSpc>
                <a:spcPct val="100000"/>
              </a:lnSpc>
              <a:spcBef>
                <a:spcPts val="3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577215" algn="l"/>
              </a:tabLst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÷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(B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÷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spc="2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24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846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Addition</a:t>
            </a:r>
            <a:r>
              <a:rPr spc="-270" dirty="0"/>
              <a:t> </a:t>
            </a:r>
            <a:r>
              <a:rPr spc="-25" dirty="0"/>
              <a:t>(Decimal</a:t>
            </a:r>
            <a:r>
              <a:rPr spc="-270" dirty="0"/>
              <a:t> </a:t>
            </a:r>
            <a:r>
              <a:rPr spc="-155" dirty="0"/>
              <a:t>FP)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8010" y="2298572"/>
            <a:ext cx="6576059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40995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7909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4-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25"/>
              </a:spcBef>
              <a:tabLst>
                <a:tab pos="7797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9.999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29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1.610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endParaRPr sz="2400" baseline="24305">
              <a:latin typeface="Times New Roman"/>
              <a:cs typeface="Times New Roman"/>
            </a:endParaRPr>
          </a:p>
          <a:p>
            <a:pPr marL="379095" indent="-340995">
              <a:lnSpc>
                <a:spcPct val="100000"/>
              </a:lnSpc>
              <a:spcBef>
                <a:spcPts val="12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790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400" b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Align decimal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points</a:t>
            </a:r>
            <a:endParaRPr sz="2400">
              <a:latin typeface="Times New Roman"/>
              <a:cs typeface="Times New Roman"/>
            </a:endParaRPr>
          </a:p>
          <a:p>
            <a:pPr marL="779780" lvl="1" indent="-284480"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797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Adjust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endParaRPr sz="2400">
              <a:latin typeface="Times New Roman"/>
              <a:cs typeface="Times New Roman"/>
            </a:endParaRPr>
          </a:p>
          <a:p>
            <a:pPr marL="779780" lvl="1" indent="-284480"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797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9.999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30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0.016 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 baseline="24305">
              <a:latin typeface="Times New Roman"/>
              <a:cs typeface="Times New Roman"/>
            </a:endParaRPr>
          </a:p>
          <a:p>
            <a:pPr marL="379095" indent="-340995">
              <a:lnSpc>
                <a:spcPct val="100000"/>
              </a:lnSpc>
              <a:spcBef>
                <a:spcPts val="13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790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r>
              <a:rPr sz="24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400">
              <a:latin typeface="Times New Roman"/>
              <a:cs typeface="Times New Roman"/>
            </a:endParaRPr>
          </a:p>
          <a:p>
            <a:pPr marL="779780" lvl="1" indent="-284480"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797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9.999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30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0.016 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3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10.015 ×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 baseline="24305">
              <a:latin typeface="Times New Roman"/>
              <a:cs typeface="Times New Roman"/>
            </a:endParaRPr>
          </a:p>
          <a:p>
            <a:pPr marL="379095" indent="-340995">
              <a:lnSpc>
                <a:spcPct val="100000"/>
              </a:lnSpc>
              <a:spcBef>
                <a:spcPts val="12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790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3.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check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over/underflow</a:t>
            </a:r>
            <a:endParaRPr sz="2400">
              <a:latin typeface="Times New Roman"/>
              <a:cs typeface="Times New Roman"/>
            </a:endParaRPr>
          </a:p>
          <a:p>
            <a:pPr marL="779780" lvl="1" indent="-284480"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797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1.0015 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  <a:p>
            <a:pPr marL="379095" indent="-340995">
              <a:lnSpc>
                <a:spcPct val="100000"/>
              </a:lnSpc>
              <a:spcBef>
                <a:spcPts val="12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790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Round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renormalize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endParaRPr sz="2400">
              <a:latin typeface="Times New Roman"/>
              <a:cs typeface="Times New Roman"/>
            </a:endParaRPr>
          </a:p>
          <a:p>
            <a:pPr marL="779780" lvl="1" indent="-284480">
              <a:lnSpc>
                <a:spcPct val="100000"/>
              </a:lnSpc>
              <a:spcBef>
                <a:spcPts val="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797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1.002 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Addition</a:t>
            </a:r>
            <a:r>
              <a:rPr spc="-265" dirty="0"/>
              <a:t> </a:t>
            </a:r>
            <a:r>
              <a:rPr spc="-215" dirty="0"/>
              <a:t>(Binary</a:t>
            </a:r>
            <a:r>
              <a:rPr spc="-265" dirty="0"/>
              <a:t> </a:t>
            </a:r>
            <a:r>
              <a:rPr spc="-145" dirty="0"/>
              <a:t>FP)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7108" y="2213954"/>
            <a:ext cx="6599555" cy="4535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91795" indent="-340995">
              <a:lnSpc>
                <a:spcPct val="100000"/>
              </a:lnSpc>
              <a:spcBef>
                <a:spcPts val="409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9179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 consider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4-digit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0"/>
              </a:spcBef>
              <a:tabLst>
                <a:tab pos="7924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7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400" spc="26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6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–2</a:t>
            </a:r>
            <a:r>
              <a:rPr sz="2400" spc="26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(0.5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0.4375)</a:t>
            </a:r>
            <a:endParaRPr sz="2400">
              <a:latin typeface="Times New Roman"/>
              <a:cs typeface="Times New Roman"/>
            </a:endParaRPr>
          </a:p>
          <a:p>
            <a:pPr marL="391795" indent="-340995">
              <a:lnSpc>
                <a:spcPct val="100000"/>
              </a:lnSpc>
              <a:spcBef>
                <a:spcPts val="409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917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400" b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Align binary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points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0"/>
              </a:spcBef>
              <a:tabLst>
                <a:tab pos="7924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Adjust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exponent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5"/>
              </a:spcBef>
              <a:tabLst>
                <a:tab pos="7924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6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400" spc="24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0.111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4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endParaRPr sz="2400" baseline="24305">
              <a:latin typeface="Times New Roman"/>
              <a:cs typeface="Times New Roman"/>
            </a:endParaRPr>
          </a:p>
          <a:p>
            <a:pPr marL="391795" indent="-340995">
              <a:lnSpc>
                <a:spcPct val="100000"/>
              </a:lnSpc>
              <a:spcBef>
                <a:spcPts val="42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917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r>
              <a:rPr sz="24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5"/>
              </a:spcBef>
              <a:tabLst>
                <a:tab pos="7924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7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400" spc="254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0.111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54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400" spc="27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0.001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7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endParaRPr sz="2400" baseline="24305">
              <a:latin typeface="Times New Roman"/>
              <a:cs typeface="Times New Roman"/>
            </a:endParaRPr>
          </a:p>
          <a:p>
            <a:pPr marL="391795" indent="-340995">
              <a:lnSpc>
                <a:spcPct val="100000"/>
              </a:lnSpc>
              <a:spcBef>
                <a:spcPts val="40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917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3.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check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over/underflow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5"/>
              </a:spcBef>
              <a:tabLst>
                <a:tab pos="79248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3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3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–4</a:t>
            </a:r>
            <a:endParaRPr sz="2400" baseline="24305">
              <a:latin typeface="Times New Roman"/>
              <a:cs typeface="Times New Roman"/>
            </a:endParaRPr>
          </a:p>
          <a:p>
            <a:pPr marL="391795" indent="-340995">
              <a:lnSpc>
                <a:spcPct val="100000"/>
              </a:lnSpc>
              <a:spcBef>
                <a:spcPts val="409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9179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Round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renormalize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endParaRPr sz="24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310"/>
              </a:spcBef>
              <a:tabLst>
                <a:tab pos="792480" algn="l"/>
                <a:tab pos="3933190" algn="l"/>
              </a:tabLst>
            </a:pPr>
            <a:r>
              <a:rPr sz="190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90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284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–4</a:t>
            </a:r>
            <a:r>
              <a:rPr sz="2400" spc="27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(no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change)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=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0.0625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93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Multiplication</a:t>
            </a:r>
            <a:r>
              <a:rPr spc="-220" dirty="0"/>
              <a:t> </a:t>
            </a:r>
            <a:r>
              <a:rPr spc="-25" dirty="0"/>
              <a:t>(Decimal</a:t>
            </a:r>
            <a:r>
              <a:rPr spc="-245" dirty="0"/>
              <a:t> </a:t>
            </a:r>
            <a:r>
              <a:rPr spc="-150" dirty="0"/>
              <a:t>FP)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9332" y="2309571"/>
            <a:ext cx="6379210" cy="440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795" indent="-340995">
              <a:lnSpc>
                <a:spcPts val="2630"/>
              </a:lnSpc>
              <a:spcBef>
                <a:spcPts val="9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example</a:t>
            </a:r>
            <a:endParaRPr sz="2200">
              <a:latin typeface="Times New Roman"/>
              <a:cs typeface="Times New Roman"/>
            </a:endParaRPr>
          </a:p>
          <a:p>
            <a:pPr marL="508000">
              <a:lnSpc>
                <a:spcPts val="2630"/>
              </a:lnSpc>
              <a:tabLst>
                <a:tab pos="793115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spc="24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9.200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spc="-30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–5</a:t>
            </a:r>
            <a:endParaRPr sz="2175" baseline="24904">
              <a:latin typeface="Times New Roman"/>
              <a:cs typeface="Times New Roman"/>
            </a:endParaRPr>
          </a:p>
          <a:p>
            <a:pPr marL="391795" indent="-340995">
              <a:lnSpc>
                <a:spcPts val="262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200" b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exponents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1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biased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exponents,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subtract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bias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3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–5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  <a:p>
            <a:pPr marL="391795" indent="-340995">
              <a:lnSpc>
                <a:spcPts val="263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Multiply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3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  <a:tab pos="3542665" algn="l"/>
                <a:tab pos="3958590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9.200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10.212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Symbol"/>
                <a:cs typeface="Symbol"/>
              </a:rPr>
              <a:t>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10.212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endParaRPr sz="2175" baseline="24904">
              <a:latin typeface="Times New Roman"/>
              <a:cs typeface="Times New Roman"/>
            </a:endParaRPr>
          </a:p>
          <a:p>
            <a:pPr marL="391795" indent="-340995">
              <a:lnSpc>
                <a:spcPts val="2620"/>
              </a:lnSpc>
              <a:spcBef>
                <a:spcPts val="7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3.</a:t>
            </a:r>
            <a:r>
              <a:rPr sz="2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check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over/underflow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2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1.0212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175" baseline="24904">
              <a:latin typeface="Times New Roman"/>
              <a:cs typeface="Times New Roman"/>
            </a:endParaRPr>
          </a:p>
          <a:p>
            <a:pPr marL="391795" indent="-340995">
              <a:lnSpc>
                <a:spcPts val="263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Round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renormalize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3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1.021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10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175" baseline="24904">
              <a:latin typeface="Times New Roman"/>
              <a:cs typeface="Times New Roman"/>
            </a:endParaRPr>
          </a:p>
          <a:p>
            <a:pPr marL="391795" indent="-340995">
              <a:lnSpc>
                <a:spcPts val="2630"/>
              </a:lnSpc>
              <a:spcBef>
                <a:spcPts val="7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917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5.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Determine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signs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endParaRPr sz="2200">
              <a:latin typeface="Times New Roman"/>
              <a:cs typeface="Times New Roman"/>
            </a:endParaRPr>
          </a:p>
          <a:p>
            <a:pPr marL="793115" lvl="1" indent="-285115">
              <a:lnSpc>
                <a:spcPts val="2630"/>
              </a:lnSpc>
              <a:buClr>
                <a:srgbClr val="B83C68"/>
              </a:buClr>
              <a:buSzPct val="79545"/>
              <a:buFont typeface="Arial MT"/>
              <a:buChar char="–"/>
              <a:tabLst>
                <a:tab pos="7931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+1.021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175" baseline="249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405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Multiplication</a:t>
            </a:r>
            <a:r>
              <a:rPr spc="-190" dirty="0"/>
              <a:t> </a:t>
            </a:r>
            <a:r>
              <a:rPr spc="-220" dirty="0"/>
              <a:t>(Binary</a:t>
            </a:r>
            <a:r>
              <a:rPr spc="-215" dirty="0"/>
              <a:t> </a:t>
            </a:r>
            <a:r>
              <a:rPr spc="-150" dirty="0"/>
              <a:t>FP)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3198" y="2243454"/>
            <a:ext cx="6061075" cy="440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indent="-340995">
              <a:lnSpc>
                <a:spcPts val="2630"/>
              </a:lnSpc>
              <a:spcBef>
                <a:spcPts val="9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30"/>
              </a:lnSpc>
              <a:tabLst>
                <a:tab pos="77978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22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175" spc="24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22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–2</a:t>
            </a:r>
            <a:r>
              <a:rPr sz="2175" spc="24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(0.5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–0.4375)</a:t>
            </a:r>
            <a:endParaRPr sz="2200">
              <a:latin typeface="Times New Roman"/>
              <a:cs typeface="Times New Roman"/>
            </a:endParaRPr>
          </a:p>
          <a:p>
            <a:pPr marL="379095" indent="-340995">
              <a:lnSpc>
                <a:spcPts val="2620"/>
              </a:lnSpc>
              <a:spcBef>
                <a:spcPts val="7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200" b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exponents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10"/>
              </a:lnSpc>
              <a:tabLst>
                <a:tab pos="77978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Unbiased: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–1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–2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30"/>
              </a:lnSpc>
              <a:tabLst>
                <a:tab pos="77978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Biased: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(–1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–2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127)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127</a:t>
            </a:r>
            <a:endParaRPr sz="2200">
              <a:latin typeface="Times New Roman"/>
              <a:cs typeface="Times New Roman"/>
            </a:endParaRPr>
          </a:p>
          <a:p>
            <a:pPr marL="379095" indent="-340995">
              <a:lnSpc>
                <a:spcPts val="263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r>
              <a:rPr sz="2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Multiply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30"/>
              </a:lnSpc>
              <a:tabLst>
                <a:tab pos="779780" algn="l"/>
                <a:tab pos="3706495" algn="l"/>
                <a:tab pos="412242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1.000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20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20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1.1102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Symbol"/>
                <a:cs typeface="Symbol"/>
              </a:rPr>
              <a:t>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17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endParaRPr sz="2175" baseline="24904">
              <a:latin typeface="Times New Roman"/>
              <a:cs typeface="Times New Roman"/>
            </a:endParaRPr>
          </a:p>
          <a:p>
            <a:pPr marL="379095" indent="-340995">
              <a:lnSpc>
                <a:spcPts val="2620"/>
              </a:lnSpc>
              <a:spcBef>
                <a:spcPts val="70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3.</a:t>
            </a:r>
            <a:r>
              <a:rPr sz="2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check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over/underflow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20"/>
              </a:lnSpc>
              <a:tabLst>
                <a:tab pos="77978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17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endParaRPr sz="2175" baseline="24904">
              <a:latin typeface="Times New Roman"/>
              <a:cs typeface="Times New Roman"/>
            </a:endParaRPr>
          </a:p>
          <a:p>
            <a:pPr marL="379095" indent="-340995">
              <a:lnSpc>
                <a:spcPts val="263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4.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Round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renormalize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30"/>
              </a:lnSpc>
              <a:tabLst>
                <a:tab pos="779780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209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r>
              <a:rPr sz="2175" spc="22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(no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change)</a:t>
            </a:r>
            <a:endParaRPr sz="2200">
              <a:latin typeface="Times New Roman"/>
              <a:cs typeface="Times New Roman"/>
            </a:endParaRPr>
          </a:p>
          <a:p>
            <a:pPr marL="379095" indent="-340995">
              <a:lnSpc>
                <a:spcPts val="2630"/>
              </a:lnSpc>
              <a:spcBef>
                <a:spcPts val="75"/>
              </a:spcBef>
              <a:buClr>
                <a:srgbClr val="B83C68"/>
              </a:buClr>
              <a:buSzPct val="79545"/>
              <a:buFont typeface="Arial MT"/>
              <a:buChar char="•"/>
              <a:tabLst>
                <a:tab pos="37909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5.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Determine</a:t>
            </a:r>
            <a:r>
              <a:rPr sz="2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sign: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ve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ve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–ve</a:t>
            </a:r>
            <a:endParaRPr sz="2200">
              <a:latin typeface="Times New Roman"/>
              <a:cs typeface="Times New Roman"/>
            </a:endParaRPr>
          </a:p>
          <a:p>
            <a:pPr marL="495300">
              <a:lnSpc>
                <a:spcPts val="2630"/>
              </a:lnSpc>
              <a:tabLst>
                <a:tab pos="779780" algn="l"/>
                <a:tab pos="2395855" algn="l"/>
              </a:tabLst>
            </a:pPr>
            <a:r>
              <a:rPr sz="1750" spc="-50" dirty="0">
                <a:solidFill>
                  <a:srgbClr val="B83C68"/>
                </a:solidFill>
                <a:latin typeface="Arial MT"/>
                <a:cs typeface="Arial MT"/>
              </a:rPr>
              <a:t>–</a:t>
            </a:r>
            <a:r>
              <a:rPr sz="1750" dirty="0">
                <a:solidFill>
                  <a:srgbClr val="B83C68"/>
                </a:solidFill>
                <a:latin typeface="Arial MT"/>
                <a:cs typeface="Arial MT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–1.110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172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–3</a:t>
            </a:r>
            <a:r>
              <a:rPr sz="217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–0.21875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189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Floating</a:t>
            </a:r>
            <a:r>
              <a:rPr spc="-185" dirty="0"/>
              <a:t> </a:t>
            </a:r>
            <a:r>
              <a:rPr spc="-100" dirty="0"/>
              <a:t>Point</a:t>
            </a:r>
            <a:r>
              <a:rPr spc="-225" dirty="0"/>
              <a:t> </a:t>
            </a:r>
            <a:r>
              <a:rPr spc="-20" dirty="0"/>
              <a:t>Standard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9347" y="2329941"/>
            <a:ext cx="9011920" cy="389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5080" indent="-339090" algn="just">
              <a:lnSpc>
                <a:spcPct val="100000"/>
              </a:lnSpc>
              <a:spcBef>
                <a:spcPts val="10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3695" algn="l"/>
              </a:tabLst>
            </a:pP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400" spc="7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IEEE</a:t>
            </a:r>
            <a:r>
              <a:rPr sz="2400" spc="7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Standard</a:t>
            </a:r>
            <a:r>
              <a:rPr sz="24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4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24E"/>
                </a:solidFill>
                <a:latin typeface="Times New Roman"/>
                <a:cs typeface="Times New Roman"/>
              </a:rPr>
              <a:t>Floating-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Point</a:t>
            </a:r>
            <a:r>
              <a:rPr sz="24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(IEEE</a:t>
            </a:r>
            <a:r>
              <a:rPr sz="24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754)</a:t>
            </a:r>
            <a:r>
              <a:rPr sz="2400" spc="7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is</a:t>
            </a:r>
            <a:r>
              <a:rPr sz="2400" spc="75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a</a:t>
            </a:r>
            <a:r>
              <a:rPr sz="2400" spc="80" dirty="0">
                <a:solidFill>
                  <a:srgbClr val="40424E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24E"/>
                </a:solidFill>
                <a:latin typeface="Times New Roman"/>
                <a:cs typeface="Times New Roman"/>
              </a:rPr>
              <a:t>technical 	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standard</a:t>
            </a:r>
            <a:r>
              <a:rPr sz="2400" spc="2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for</a:t>
            </a:r>
            <a:r>
              <a:rPr sz="2400" spc="2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24E"/>
                </a:solidFill>
                <a:latin typeface="Times New Roman"/>
                <a:cs typeface="Times New Roman"/>
              </a:rPr>
              <a:t>floating-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point</a:t>
            </a:r>
            <a:r>
              <a:rPr sz="2400" spc="2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representation</a:t>
            </a:r>
            <a:r>
              <a:rPr sz="2400" spc="2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which</a:t>
            </a:r>
            <a:r>
              <a:rPr sz="2400" spc="24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was</a:t>
            </a:r>
            <a:r>
              <a:rPr sz="2400" spc="2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defined</a:t>
            </a:r>
            <a:r>
              <a:rPr sz="2400" spc="26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in</a:t>
            </a:r>
            <a:r>
              <a:rPr sz="2400" spc="254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24E"/>
                </a:solidFill>
                <a:latin typeface="Times New Roman"/>
                <a:cs typeface="Times New Roman"/>
              </a:rPr>
              <a:t>1985 	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by</a:t>
            </a:r>
            <a:r>
              <a:rPr sz="24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24E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Institute</a:t>
            </a:r>
            <a:r>
              <a:rPr sz="2400" b="1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of</a:t>
            </a:r>
            <a:r>
              <a:rPr sz="2400" b="1" spc="-3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Electrical</a:t>
            </a:r>
            <a:r>
              <a:rPr sz="2400" b="1" spc="-65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and</a:t>
            </a:r>
            <a:r>
              <a:rPr sz="2400" b="1" spc="-2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Electronics</a:t>
            </a:r>
            <a:r>
              <a:rPr sz="2400" b="1" spc="-4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24E"/>
                </a:solidFill>
                <a:latin typeface="Times New Roman"/>
                <a:cs typeface="Times New Roman"/>
              </a:rPr>
              <a:t>Engineers</a:t>
            </a:r>
            <a:r>
              <a:rPr sz="2400" b="1" spc="-30" dirty="0">
                <a:solidFill>
                  <a:srgbClr val="40424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24E"/>
                </a:solidFill>
                <a:latin typeface="Times New Roman"/>
                <a:cs typeface="Times New Roman"/>
              </a:rPr>
              <a:t>(IEEE)</a:t>
            </a:r>
            <a:r>
              <a:rPr sz="2400" spc="-10" dirty="0">
                <a:solidFill>
                  <a:srgbClr val="40424E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1790" indent="-339090" algn="just">
              <a:lnSpc>
                <a:spcPct val="100000"/>
              </a:lnSpc>
              <a:spcBef>
                <a:spcPts val="80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1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Developed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response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divergence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representations</a:t>
            </a:r>
            <a:endParaRPr sz="2400">
              <a:latin typeface="Times New Roman"/>
              <a:cs typeface="Times New Roman"/>
            </a:endParaRPr>
          </a:p>
          <a:p>
            <a:pPr marL="753745" lvl="1" indent="-283845" algn="just">
              <a:lnSpc>
                <a:spcPct val="100000"/>
              </a:lnSpc>
              <a:spcBef>
                <a:spcPts val="69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374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Portability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issues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scientific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2400">
              <a:latin typeface="Times New Roman"/>
              <a:cs typeface="Times New Roman"/>
            </a:endParaRPr>
          </a:p>
          <a:p>
            <a:pPr marL="351790" indent="-339090" algn="just">
              <a:lnSpc>
                <a:spcPct val="100000"/>
              </a:lnSpc>
              <a:spcBef>
                <a:spcPts val="80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179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almost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universally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adopted</a:t>
            </a:r>
            <a:endParaRPr sz="2400">
              <a:latin typeface="Times New Roman"/>
              <a:cs typeface="Times New Roman"/>
            </a:endParaRPr>
          </a:p>
          <a:p>
            <a:pPr marL="351790" indent="-339090" algn="just">
              <a:lnSpc>
                <a:spcPct val="100000"/>
              </a:lnSpc>
              <a:spcBef>
                <a:spcPts val="79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1790" algn="l"/>
              </a:tabLst>
            </a:pP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representations</a:t>
            </a:r>
            <a:endParaRPr sz="2400">
              <a:latin typeface="Times New Roman"/>
              <a:cs typeface="Times New Roman"/>
            </a:endParaRPr>
          </a:p>
          <a:p>
            <a:pPr marL="753110" lvl="1" indent="-283210" algn="just">
              <a:lnSpc>
                <a:spcPct val="100000"/>
              </a:lnSpc>
              <a:spcBef>
                <a:spcPts val="70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311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(32-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bit)</a:t>
            </a:r>
            <a:endParaRPr sz="2400">
              <a:latin typeface="Times New Roman"/>
              <a:cs typeface="Times New Roman"/>
            </a:endParaRPr>
          </a:p>
          <a:p>
            <a:pPr marL="753745" lvl="1" indent="-283845" algn="just">
              <a:lnSpc>
                <a:spcPct val="100000"/>
              </a:lnSpc>
              <a:spcBef>
                <a:spcPts val="700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374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Double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(64-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561670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Structure</a:t>
            </a:r>
            <a:r>
              <a:rPr spc="-250" dirty="0"/>
              <a:t> </a:t>
            </a:r>
            <a:r>
              <a:rPr spc="130" dirty="0"/>
              <a:t>and</a:t>
            </a:r>
            <a:r>
              <a:rPr spc="-265" dirty="0"/>
              <a:t> </a:t>
            </a:r>
            <a:r>
              <a:rPr spc="-35" dirty="0"/>
              <a:t>Function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05268" y="2740532"/>
            <a:ext cx="3549015" cy="31667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  <a:p>
            <a:pPr marL="756285" marR="250190" indent="-287020">
              <a:lnSpc>
                <a:spcPts val="2590"/>
              </a:lnSpc>
              <a:spcBef>
                <a:spcPts val="104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components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each </a:t>
            </a:r>
            <a:r>
              <a:rPr sz="2400" spc="-10" dirty="0"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2590"/>
              </a:lnSpc>
              <a:spcBef>
                <a:spcPts val="104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individual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components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7567" y="2535955"/>
            <a:ext cx="4290059" cy="31678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99564" y="3127629"/>
            <a:ext cx="6369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ahoma"/>
                <a:cs typeface="Tahoma"/>
              </a:rPr>
              <a:t>Input Device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9048" y="2292095"/>
              <a:ext cx="7144511" cy="2011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211" y="4562855"/>
              <a:ext cx="6886956" cy="21061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49848" y="4559300"/>
            <a:ext cx="187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00AF50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934" y="5408167"/>
            <a:ext cx="172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80" dirty="0">
                <a:solidFill>
                  <a:srgbClr val="00AF50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4023" y="5408167"/>
            <a:ext cx="187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00AF50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0467" y="6028435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32C"/>
                </a:solidFill>
                <a:latin typeface="Verdana"/>
                <a:cs typeface="Verdana"/>
              </a:rPr>
              <a:t>Double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0263" y="2490342"/>
            <a:ext cx="7831455" cy="343090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2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369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Normalize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significand: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≤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|significand|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&lt;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2.0</a:t>
            </a:r>
            <a:endParaRPr sz="2400">
              <a:latin typeface="Times New Roman"/>
              <a:cs typeface="Times New Roman"/>
            </a:endParaRPr>
          </a:p>
          <a:p>
            <a:pPr marL="754380" marR="5080" lvl="1" indent="-285115">
              <a:lnSpc>
                <a:spcPct val="100400"/>
              </a:lnSpc>
              <a:spcBef>
                <a:spcPts val="520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explicitly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(hidden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bit)</a:t>
            </a:r>
            <a:endParaRPr sz="24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52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Significand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Fraction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“1.”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restored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61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5369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Exponent: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excess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representation: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Bias</a:t>
            </a:r>
            <a:endParaRPr sz="24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530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Ensures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unsigned</a:t>
            </a:r>
            <a:endParaRPr sz="24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precision: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Bias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127</a:t>
            </a:r>
            <a:endParaRPr sz="24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520"/>
              </a:spcBef>
              <a:buClr>
                <a:srgbClr val="B83C68"/>
              </a:buClr>
              <a:buSzPct val="79166"/>
              <a:buFont typeface="Arial MT"/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Double precision: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1023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096" y="2331211"/>
            <a:ext cx="9679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CPU,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32-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IEEE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single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096" y="3250183"/>
            <a:ext cx="24002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545" y="3189223"/>
            <a:ext cx="3782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|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|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096" y="3683254"/>
            <a:ext cx="9679305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bit,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bits,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23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mantissa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significant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number.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Char char="•"/>
              <a:tabLst>
                <a:tab pos="354965" algn="l"/>
                <a:tab pos="1001394" algn="l"/>
                <a:tab pos="2272665" algn="l"/>
                <a:tab pos="2649220" algn="l"/>
                <a:tab pos="3379470" algn="l"/>
                <a:tab pos="3789045" algn="l"/>
                <a:tab pos="4688840" algn="l"/>
                <a:tab pos="5232400" algn="l"/>
                <a:tab pos="6386830" algn="l"/>
                <a:tab pos="6811645" algn="l"/>
                <a:tab pos="7357745" algn="l"/>
                <a:tab pos="8308340" algn="l"/>
                <a:tab pos="9107170" algn="l"/>
              </a:tabLst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i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exponent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adjust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(like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"decimal"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point)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  <a:tab pos="975360" algn="l"/>
                <a:tab pos="2187575" algn="l"/>
                <a:tab pos="2538095" algn="l"/>
                <a:tab pos="3173730" algn="l"/>
                <a:tab pos="3556000" algn="l"/>
                <a:tab pos="3990340" algn="l"/>
                <a:tab pos="5506720" algn="l"/>
                <a:tab pos="6313170" algn="l"/>
                <a:tab pos="6627495" algn="l"/>
                <a:tab pos="6978015" algn="l"/>
                <a:tab pos="8325484" algn="l"/>
                <a:tab pos="8726170" algn="l"/>
                <a:tab pos="900811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said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normalized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2.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i.e.,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would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1.xxxx.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66009"/>
            <a:ext cx="9786620" cy="382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847280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integer</a:t>
            </a:r>
            <a:r>
              <a:rPr sz="24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stored.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Since</a:t>
            </a:r>
            <a:r>
              <a:rPr sz="24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1, 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 easily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restored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"S"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positive,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endParaRPr sz="24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707390" algn="l"/>
                <a:tab pos="992505" algn="l"/>
                <a:tab pos="2073275" algn="l"/>
                <a:tab pos="2426335" algn="l"/>
                <a:tab pos="3470275" algn="l"/>
                <a:tab pos="4145915" algn="l"/>
                <a:tab pos="4523740" algn="l"/>
                <a:tab pos="6144260" algn="l"/>
                <a:tab pos="6665595" algn="l"/>
                <a:tab pos="7880350" algn="l"/>
                <a:tab pos="8503285" algn="l"/>
                <a:tab pos="963485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normalizing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962025" algn="l"/>
                <a:tab pos="1572895" algn="l"/>
                <a:tab pos="1955800" algn="l"/>
                <a:tab pos="2850515" algn="l"/>
                <a:tab pos="3252470" algn="l"/>
                <a:tab pos="3723640" algn="l"/>
                <a:tab pos="5124450" algn="l"/>
                <a:tab pos="5527040" algn="l"/>
                <a:tab pos="6066155" algn="l"/>
                <a:tab pos="7179309" algn="l"/>
                <a:tab pos="79698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127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exponents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representation, allowing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all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386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Single</a:t>
            </a:r>
            <a:r>
              <a:rPr spc="-220" dirty="0"/>
              <a:t> </a:t>
            </a:r>
            <a:r>
              <a:rPr spc="-75" dirty="0"/>
              <a:t>Precision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893" y="2190583"/>
            <a:ext cx="8959215" cy="326136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  <a:tabLst>
                <a:tab pos="380365" algn="l"/>
                <a:tab pos="185610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2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200" spc="-2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2.5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32-bit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format.</a:t>
            </a:r>
            <a:endParaRPr sz="2200">
              <a:latin typeface="Times New Roman"/>
              <a:cs typeface="Times New Roman"/>
            </a:endParaRPr>
          </a:p>
          <a:p>
            <a:pPr marL="1860550">
              <a:lnSpc>
                <a:spcPct val="100000"/>
              </a:lnSpc>
              <a:spcBef>
                <a:spcPts val="100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2.5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10.1b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normalized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form,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is: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1.01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175" baseline="24904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mantissa: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01000000000000000000000</a:t>
            </a:r>
            <a:endParaRPr sz="2200">
              <a:latin typeface="Times New Roman"/>
              <a:cs typeface="Times New Roman"/>
            </a:endParaRPr>
          </a:p>
          <a:p>
            <a:pPr marR="3253104" algn="r">
              <a:lnSpc>
                <a:spcPct val="100000"/>
              </a:lnSpc>
              <a:spcBef>
                <a:spcPts val="994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(23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1)</a:t>
            </a:r>
            <a:endParaRPr sz="2200">
              <a:latin typeface="Times New Roman"/>
              <a:cs typeface="Times New Roman"/>
            </a:endParaRPr>
          </a:p>
          <a:p>
            <a:pPr marR="3298825" algn="r">
              <a:lnSpc>
                <a:spcPct val="100000"/>
              </a:lnSpc>
              <a:spcBef>
                <a:spcPts val="1010"/>
              </a:spcBef>
              <a:tabLst>
                <a:tab pos="3422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exponent: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127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128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10000000b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sign: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positive)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293" y="5395053"/>
            <a:ext cx="3200400" cy="92329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354965" algn="l"/>
                <a:tab pos="1277620" algn="l"/>
                <a:tab pos="1716405" algn="l"/>
                <a:tab pos="206438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2.5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00AF50"/>
                </a:solidFill>
                <a:latin typeface="Times New Roman"/>
                <a:cs typeface="Times New Roman"/>
              </a:rPr>
              <a:t>0</a:t>
            </a:r>
            <a:r>
              <a:rPr sz="22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AF50"/>
                </a:solidFill>
                <a:latin typeface="Times New Roman"/>
                <a:cs typeface="Times New Roman"/>
              </a:rPr>
              <a:t>10000000</a:t>
            </a:r>
            <a:endParaRPr sz="2200">
              <a:latin typeface="Times New Roman"/>
              <a:cs typeface="Times New Roman"/>
            </a:endParaRPr>
          </a:p>
          <a:p>
            <a:pPr marL="1554480">
              <a:lnSpc>
                <a:spcPct val="100000"/>
              </a:lnSpc>
              <a:spcBef>
                <a:spcPts val="1025"/>
              </a:spcBef>
              <a:tabLst>
                <a:tab pos="2202180" algn="l"/>
              </a:tabLst>
            </a:pP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Sign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Exponent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5570" y="5395053"/>
            <a:ext cx="3246755" cy="92329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200" spc="-10" dirty="0">
                <a:solidFill>
                  <a:srgbClr val="00AF50"/>
                </a:solidFill>
                <a:latin typeface="Times New Roman"/>
                <a:cs typeface="Times New Roman"/>
              </a:rPr>
              <a:t>01000000000000000000000</a:t>
            </a:r>
            <a:endParaRPr sz="22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1025"/>
              </a:spcBef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Mantissa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2385186"/>
            <a:ext cx="920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0.00010011b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132" y="2749855"/>
            <a:ext cx="6802755" cy="28956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05"/>
              </a:spcBef>
              <a:tabLst>
                <a:tab pos="7105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0.00010011b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1.0011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15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spc="284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normalized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05"/>
              </a:spcBef>
              <a:tabLst>
                <a:tab pos="4057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Mantissa: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00110000000000000000000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00"/>
              </a:spcBef>
              <a:tabLst>
                <a:tab pos="4057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Exponent: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 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- 4 +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127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123 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01111011b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994"/>
              </a:spcBef>
              <a:tabLst>
                <a:tab pos="4057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negative)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10"/>
              </a:spcBef>
              <a:tabLst>
                <a:tab pos="405765" algn="l"/>
                <a:tab pos="1497330" algn="l"/>
                <a:tab pos="1878330" algn="l"/>
                <a:tab pos="328104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: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01111011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00110000000000000000000</a:t>
            </a:r>
            <a:endParaRPr sz="2400">
              <a:latin typeface="Times New Roman"/>
              <a:cs typeface="Times New Roman"/>
            </a:endParaRPr>
          </a:p>
          <a:p>
            <a:pPr marL="1320800">
              <a:lnSpc>
                <a:spcPct val="100000"/>
              </a:lnSpc>
              <a:spcBef>
                <a:spcPts val="1019"/>
              </a:spcBef>
              <a:tabLst>
                <a:tab pos="1967864" algn="l"/>
                <a:tab pos="3359150" algn="l"/>
              </a:tabLst>
            </a:pP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Sign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Exponent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Mantissa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Double</a:t>
            </a:r>
            <a:r>
              <a:rPr spc="-240" dirty="0"/>
              <a:t> </a:t>
            </a:r>
            <a:r>
              <a:rPr spc="-75" dirty="0"/>
              <a:t>Precision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5832" y="2300427"/>
            <a:ext cx="9414510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ts val="2280"/>
              </a:lnSpc>
              <a:spcBef>
                <a:spcPts val="10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2000" spc="4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85.125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double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floating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point</a:t>
            </a:r>
            <a:endParaRPr sz="2000">
              <a:latin typeface="Times New Roman"/>
              <a:cs typeface="Times New Roman"/>
            </a:endParaRPr>
          </a:p>
          <a:p>
            <a:pPr marL="393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format.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5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85.125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1010101.001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70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normalized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1.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010101001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x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spc="-3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1950" baseline="25641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5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60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double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biased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exponent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1023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=1029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10000000101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6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Normalized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mantissa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010101001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60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0's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52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5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IEEE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754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Double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precision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is:</a:t>
            </a:r>
            <a:endParaRPr sz="200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  <a:spcBef>
                <a:spcPts val="770"/>
              </a:spcBef>
              <a:tabLst>
                <a:tab pos="1066800" algn="l"/>
                <a:tab pos="2781300" algn="l"/>
              </a:tabLst>
            </a:pPr>
            <a:r>
              <a:rPr sz="2000" spc="-50" dirty="0">
                <a:solidFill>
                  <a:srgbClr val="00AF50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10000000101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0101010010000000000000000000000000000000000000000000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55"/>
              </a:spcBef>
              <a:tabLst>
                <a:tab pos="1214755" algn="l"/>
                <a:tab pos="2948305" algn="l"/>
              </a:tabLst>
            </a:pP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Sign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Exponent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Mantissa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4683" y="2586227"/>
              <a:ext cx="6632448" cy="3038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795" y="5884164"/>
              <a:ext cx="6344411" cy="457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Multiplication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267711"/>
            <a:ext cx="7859268" cy="4418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28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Hardware</a:t>
            </a:r>
            <a:r>
              <a:rPr spc="-245" dirty="0"/>
              <a:t> </a:t>
            </a:r>
            <a:r>
              <a:rPr spc="-10" dirty="0"/>
              <a:t>Diagram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044" y="2267711"/>
            <a:ext cx="6239256" cy="41803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28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Hardware</a:t>
            </a:r>
            <a:r>
              <a:rPr spc="-24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0219" y="2540634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570" y="5741619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6752" y="5726379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Qs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529" y="2480005"/>
            <a:ext cx="4358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4545" algn="l"/>
                <a:tab pos="1629410" algn="l"/>
                <a:tab pos="2200910" algn="l"/>
                <a:tab pos="2891790" algn="l"/>
                <a:tab pos="4140200" algn="l"/>
              </a:tabLst>
            </a:pP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sign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product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529" y="2846323"/>
            <a:ext cx="435800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2271395" algn="l"/>
                <a:tab pos="2794000" algn="l"/>
                <a:tab pos="3568065" algn="l"/>
                <a:tab pos="3970654" algn="l"/>
              </a:tabLst>
            </a:pPr>
            <a:r>
              <a:rPr sz="2400" spc="-10" dirty="0">
                <a:latin typeface="Times New Roman"/>
                <a:cs typeface="Times New Roman"/>
              </a:rPr>
              <a:t>determined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from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signs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Multiplicand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Multiplier.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731520" algn="l"/>
                <a:tab pos="1430020" algn="l"/>
                <a:tab pos="1974214" algn="l"/>
                <a:tab pos="2815590" algn="l"/>
                <a:tab pos="3545204" algn="l"/>
                <a:tab pos="3972560" algn="l"/>
              </a:tabLst>
            </a:pP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they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alike,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Sign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702945" algn="l"/>
                <a:tab pos="1373505" algn="l"/>
                <a:tab pos="1888489" algn="l"/>
                <a:tab pos="2871470" algn="l"/>
                <a:tab pos="3574415" algn="l"/>
                <a:tab pos="3972560" algn="l"/>
              </a:tabLst>
            </a:pP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they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unlike,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Sign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Negative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So,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400" i="1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equal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Ms</a:t>
            </a:r>
            <a:r>
              <a:rPr sz="2400" i="1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Ex-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Qs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998" y="2337028"/>
            <a:ext cx="3803015" cy="8883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Hierarchical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interrelated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subsystems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8998" y="3453206"/>
            <a:ext cx="42532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Hierarchical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nature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complex </a:t>
            </a:r>
            <a:r>
              <a:rPr sz="2000" dirty="0">
                <a:latin typeface="Times New Roman"/>
                <a:cs typeface="Times New Roman"/>
              </a:rPr>
              <a:t>systems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essential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design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description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8998" y="4622672"/>
            <a:ext cx="4127500" cy="137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particular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  <a:p>
            <a:pPr marL="756285" marR="368300" indent="-287020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Concerned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structure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function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level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0597" y="2820517"/>
            <a:ext cx="3554729" cy="29724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Structure</a:t>
            </a:r>
            <a:endParaRPr sz="2000">
              <a:latin typeface="Times New Roman"/>
              <a:cs typeface="Times New Roman"/>
            </a:endParaRPr>
          </a:p>
          <a:p>
            <a:pPr marL="756285" marR="149860" indent="-287020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way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10" dirty="0">
                <a:latin typeface="Times New Roman"/>
                <a:cs typeface="Times New Roman"/>
              </a:rPr>
              <a:t>which 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each other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individual 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structure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9335" y="2343911"/>
              <a:ext cx="4308348" cy="4303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2243327"/>
              <a:ext cx="6259067" cy="44729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150" dirty="0"/>
              <a:t> </a:t>
            </a:r>
            <a:r>
              <a:rPr spc="-30" dirty="0"/>
              <a:t>Multiplication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044" y="2279091"/>
            <a:ext cx="10281285" cy="439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  <a:tabLst>
                <a:tab pos="456565" algn="l"/>
                <a:tab pos="1477645" algn="l"/>
                <a:tab pos="3200400" algn="l"/>
                <a:tab pos="4472940" algn="l"/>
                <a:tab pos="4843780" algn="l"/>
                <a:tab pos="5157470" algn="l"/>
                <a:tab pos="6780530" algn="l"/>
                <a:tab pos="7966709" algn="l"/>
                <a:tab pos="8550275" algn="l"/>
                <a:tab pos="976376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Booth's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multiplies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endParaRPr sz="20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2’s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notation.</a:t>
            </a:r>
            <a:endParaRPr sz="20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00"/>
              </a:spcBef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invented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Andrew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Donald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Booth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1950.</a:t>
            </a:r>
            <a:endParaRPr sz="20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05"/>
              </a:spcBef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process.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efficient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too.</a:t>
            </a:r>
            <a:endParaRPr sz="20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994"/>
              </a:spcBef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0's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shift.</a:t>
            </a:r>
            <a:endParaRPr sz="2000">
              <a:latin typeface="Times New Roman"/>
              <a:cs typeface="Times New Roman"/>
            </a:endParaRPr>
          </a:p>
          <a:p>
            <a:pPr marL="456565" marR="132080" indent="-342900">
              <a:lnSpc>
                <a:spcPct val="100000"/>
              </a:lnSpc>
              <a:spcBef>
                <a:spcPts val="1000"/>
              </a:spcBef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r>
              <a:rPr sz="2000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consisting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surrounded</a:t>
            </a:r>
            <a:r>
              <a:rPr sz="20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0s.</a:t>
            </a:r>
            <a:r>
              <a:rPr sz="20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example,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00111110.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 product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by:</a:t>
            </a:r>
            <a:endParaRPr sz="20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00111110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50" spc="24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50" spc="24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50" spc="24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spc="24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 62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where,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multiplicand</a:t>
            </a:r>
            <a:endParaRPr sz="2000">
              <a:latin typeface="Times New Roman"/>
              <a:cs typeface="Times New Roman"/>
            </a:endParaRPr>
          </a:p>
          <a:p>
            <a:pPr marL="520700" marR="2357755" indent="-407034">
              <a:lnSpc>
                <a:spcPct val="141500"/>
              </a:lnSpc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reduced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 by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rewriting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00111110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50" spc="21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 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62</a:t>
            </a:r>
            <a:endParaRPr sz="20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10"/>
              </a:spcBef>
              <a:tabLst>
                <a:tab pos="4565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Booth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Booth</a:t>
            </a:r>
            <a:r>
              <a:rPr spc="-229" dirty="0"/>
              <a:t> </a:t>
            </a:r>
            <a:r>
              <a:rPr spc="-35" dirty="0"/>
              <a:t>Multiplication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293" y="2625520"/>
            <a:ext cx="10175875" cy="298259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+14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+14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000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1110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000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1110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spc="26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(16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2)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+14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-14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0010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 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0010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spc="292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(-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2)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×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712" y="2279091"/>
            <a:ext cx="10598150" cy="388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821690" algn="l"/>
                <a:tab pos="1196975" algn="l"/>
                <a:tab pos="1634489" algn="l"/>
                <a:tab pos="3361054" algn="l"/>
                <a:tab pos="4531360" algn="l"/>
                <a:tab pos="5372735" algn="l"/>
                <a:tab pos="6616700" algn="l"/>
                <a:tab pos="7225030" algn="l"/>
                <a:tab pos="8281034" algn="l"/>
                <a:tab pos="9822180" algn="l"/>
                <a:tab pos="1021207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schemes,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Booth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examination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LSB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MSB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shifting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Prior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shifting,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multiplicand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added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product,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subtracted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product,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unchanged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according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rules:</a:t>
            </a:r>
            <a:endParaRPr sz="2200">
              <a:latin typeface="Times New Roman"/>
              <a:cs typeface="Times New Roman"/>
            </a:endParaRPr>
          </a:p>
          <a:p>
            <a:pPr marL="551815" marR="698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545"/>
              <a:buFont typeface="Wingdings"/>
              <a:buChar char=""/>
              <a:tabLst>
                <a:tab pos="5518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multiplicand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subtracted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product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upon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encountering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least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significant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endParaRPr sz="2200">
              <a:latin typeface="Times New Roman"/>
              <a:cs typeface="Times New Roman"/>
            </a:endParaRPr>
          </a:p>
          <a:p>
            <a:pPr marL="551815" marR="5715" indent="-34290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545"/>
              <a:buFont typeface="Wingdings"/>
              <a:buChar char=""/>
              <a:tabLst>
                <a:tab pos="5518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multiplicand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added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product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upon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encountering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(provided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‘1’)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0’s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multiplier.</a:t>
            </a:r>
            <a:endParaRPr sz="2200">
              <a:latin typeface="Times New Roman"/>
              <a:cs typeface="Times New Roman"/>
            </a:endParaRPr>
          </a:p>
          <a:p>
            <a:pPr marL="551815" marR="5080" indent="-34290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545"/>
              <a:buFont typeface="Wingdings"/>
              <a:buChar char=""/>
              <a:tabLst>
                <a:tab pos="55181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partial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product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multiplier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identical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previous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multiplier bit,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strig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0s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1s.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080" y="934592"/>
            <a:ext cx="4558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Arithmetic</a:t>
            </a:r>
            <a:r>
              <a:rPr spc="-250" dirty="0"/>
              <a:t> </a:t>
            </a:r>
            <a:r>
              <a:rPr spc="-270" dirty="0"/>
              <a:t>Shift</a:t>
            </a:r>
            <a:r>
              <a:rPr spc="-265" dirty="0"/>
              <a:t> </a:t>
            </a:r>
            <a:r>
              <a:rPr spc="-125" dirty="0"/>
              <a:t>Right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519" y="2369311"/>
            <a:ext cx="6285230" cy="377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Booth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Multiplication</a:t>
            </a:r>
            <a:r>
              <a:rPr sz="2400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Algorithm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Arithmetic</a:t>
            </a:r>
            <a:r>
              <a:rPr sz="2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shift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right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Example: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Shift right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0100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24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1100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0101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0010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3100" y="2467355"/>
              <a:ext cx="6819900" cy="3942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02049" y="370008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30"/>
                  </a:lnTo>
                  <a:lnTo>
                    <a:pt x="4762" y="9524"/>
                  </a:lnTo>
                  <a:lnTo>
                    <a:pt x="1394" y="813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8151" y="2467355"/>
              <a:ext cx="0" cy="2450465"/>
            </a:xfrm>
            <a:custGeom>
              <a:avLst/>
              <a:gdLst/>
              <a:ahLst/>
              <a:cxnLst/>
              <a:rect l="l" t="t" r="r" b="b"/>
              <a:pathLst>
                <a:path h="2450465">
                  <a:moveTo>
                    <a:pt x="0" y="0"/>
                  </a:moveTo>
                  <a:lnTo>
                    <a:pt x="0" y="723900"/>
                  </a:lnTo>
                </a:path>
                <a:path h="2450465">
                  <a:moveTo>
                    <a:pt x="0" y="1464564"/>
                  </a:moveTo>
                  <a:lnTo>
                    <a:pt x="0" y="245008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9295" y="4936235"/>
              <a:ext cx="309372" cy="6096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28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Hardware</a:t>
            </a:r>
            <a:r>
              <a:rPr spc="-24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6209" y="4591939"/>
            <a:ext cx="35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ahoma"/>
                <a:cs typeface="Tahoma"/>
              </a:rPr>
              <a:t>Q</a:t>
            </a:r>
            <a:r>
              <a:rPr sz="1800" b="1" spc="-37" baseline="-20833" dirty="0">
                <a:latin typeface="Tahoma"/>
                <a:cs typeface="Tahoma"/>
              </a:rPr>
              <a:t>0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0623" y="4756784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baseline="13888" dirty="0">
                <a:latin typeface="Tahoma"/>
                <a:cs typeface="Tahoma"/>
              </a:rPr>
              <a:t>Q</a:t>
            </a:r>
            <a:r>
              <a:rPr sz="1200" b="1" dirty="0">
                <a:latin typeface="Tahoma"/>
                <a:cs typeface="Tahoma"/>
              </a:rPr>
              <a:t>0-</a:t>
            </a:r>
            <a:r>
              <a:rPr sz="1200" b="1" spc="-50" dirty="0"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2257044"/>
              <a:ext cx="5199888" cy="44302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2333244"/>
              <a:ext cx="5073396" cy="3820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4620" y="6280403"/>
              <a:ext cx="4677156" cy="3611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Booth</a:t>
            </a:r>
            <a:r>
              <a:rPr spc="-215" dirty="0"/>
              <a:t> </a:t>
            </a:r>
            <a:r>
              <a:rPr spc="-45" dirty="0"/>
              <a:t>Multiplication</a:t>
            </a:r>
            <a:r>
              <a:rPr spc="-200" dirty="0"/>
              <a:t> </a:t>
            </a:r>
            <a:r>
              <a:rPr spc="-75" dirty="0"/>
              <a:t>Algorithm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0" y="2523744"/>
            <a:ext cx="6105144" cy="4114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6150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Multiplier</a:t>
            </a:r>
            <a:r>
              <a:rPr spc="-165" dirty="0"/>
              <a:t> </a:t>
            </a:r>
            <a:r>
              <a:rPr spc="-80" dirty="0"/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1442" y="2842386"/>
            <a:ext cx="2249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43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a1 </a:t>
            </a:r>
            <a:r>
              <a:rPr sz="2400" spc="-25" dirty="0">
                <a:latin typeface="Times New Roman"/>
                <a:cs typeface="Times New Roman"/>
              </a:rPr>
              <a:t>a0</a:t>
            </a:r>
            <a:endParaRPr sz="2400">
              <a:latin typeface="Times New Roman"/>
              <a:cs typeface="Times New Roman"/>
            </a:endParaRPr>
          </a:p>
          <a:p>
            <a:pPr marL="683260" marR="5080" algn="ctr">
              <a:lnSpc>
                <a:spcPct val="100000"/>
              </a:lnSpc>
              <a:tabLst>
                <a:tab pos="927100" algn="l"/>
                <a:tab pos="1428115" algn="l"/>
                <a:tab pos="2235835" algn="l"/>
              </a:tabLst>
            </a:pPr>
            <a:r>
              <a:rPr sz="24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× b1 </a:t>
            </a:r>
            <a:r>
              <a:rPr sz="2400" u="sng" spc="-2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b0</a:t>
            </a:r>
            <a:r>
              <a:rPr sz="24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a1b0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a0b0</a:t>
            </a:r>
            <a:endParaRPr sz="2400">
              <a:latin typeface="Times New Roman"/>
              <a:cs typeface="Times New Roman"/>
            </a:endParaRPr>
          </a:p>
          <a:p>
            <a:pPr marR="875665" algn="ctr">
              <a:lnSpc>
                <a:spcPct val="100000"/>
              </a:lnSpc>
              <a:tabLst>
                <a:tab pos="746125" algn="l"/>
              </a:tabLst>
            </a:pPr>
            <a:r>
              <a:rPr sz="2400" spc="-20" dirty="0">
                <a:latin typeface="Times New Roman"/>
                <a:cs typeface="Times New Roman"/>
              </a:rPr>
              <a:t>a1b1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a0b1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444" y="4389120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9525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2273807"/>
            <a:ext cx="7135368" cy="4454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42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Array</a:t>
            </a:r>
            <a:r>
              <a:rPr spc="-220" dirty="0"/>
              <a:t> </a:t>
            </a:r>
            <a:r>
              <a:rPr spc="-105" dirty="0"/>
              <a:t>Multiplier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2843911"/>
            <a:ext cx="4142740" cy="3651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841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b3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b2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b1 </a:t>
            </a:r>
            <a:r>
              <a:rPr sz="2000" spc="-25" dirty="0">
                <a:latin typeface="Times New Roman"/>
                <a:cs typeface="Times New Roman"/>
              </a:rPr>
              <a:t>b0</a:t>
            </a:r>
            <a:endParaRPr sz="2000">
              <a:latin typeface="Times New Roman"/>
              <a:cs typeface="Times New Roman"/>
            </a:endParaRPr>
          </a:p>
          <a:p>
            <a:pPr marL="1706245">
              <a:lnSpc>
                <a:spcPct val="100000"/>
              </a:lnSpc>
              <a:tabLst>
                <a:tab pos="2352675" algn="l"/>
                <a:tab pos="2750185" algn="l"/>
                <a:tab pos="3117850" algn="l"/>
                <a:tab pos="4107815" algn="l"/>
              </a:tabLst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u="sng" spc="-5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×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u="sng" spc="-2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a2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a1</a:t>
            </a:r>
            <a:r>
              <a:rPr sz="2000" u="sng" spc="48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a0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endParaRPr sz="2000">
              <a:latin typeface="Times New Roman"/>
              <a:cs typeface="Times New Roman"/>
            </a:endParaRPr>
          </a:p>
          <a:p>
            <a:pPr marL="17310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a0b3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a0b2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a0b1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a0b0</a:t>
            </a:r>
            <a:endParaRPr sz="1800">
              <a:latin typeface="Times New Roman"/>
              <a:cs typeface="Times New Roman"/>
            </a:endParaRPr>
          </a:p>
          <a:p>
            <a:pPr marL="115887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a1b3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a1b2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a1b1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a1b0</a:t>
            </a:r>
            <a:endParaRPr sz="180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  <a:spcBef>
                <a:spcPts val="5"/>
              </a:spcBef>
              <a:tabLst>
                <a:tab pos="587375" algn="l"/>
                <a:tab pos="3921760" algn="l"/>
              </a:tabLst>
            </a:pPr>
            <a:r>
              <a:rPr sz="18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a2b3</a:t>
            </a:r>
            <a:r>
              <a:rPr sz="1800" u="sng" spc="434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a2b2</a:t>
            </a:r>
            <a:r>
              <a:rPr sz="1800" u="sng" spc="434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a2b1</a:t>
            </a:r>
            <a:r>
              <a:rPr sz="1800" u="sng" spc="434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a2b0</a:t>
            </a:r>
            <a:r>
              <a:rPr sz="18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20"/>
              </a:spcBef>
              <a:tabLst>
                <a:tab pos="652780" algn="l"/>
                <a:tab pos="1174750" algn="l"/>
                <a:tab pos="1752600" algn="l"/>
                <a:tab pos="2329815" algn="l"/>
                <a:tab pos="2907665" algn="l"/>
                <a:tab pos="3484879" algn="l"/>
              </a:tabLst>
            </a:pPr>
            <a:r>
              <a:rPr sz="1600" spc="-25" dirty="0">
                <a:latin typeface="Verdana"/>
                <a:cs typeface="Verdana"/>
              </a:rPr>
              <a:t>c6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c5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c4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c3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c2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c1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c0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Multiplicand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Multiplier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gate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JK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nos.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(K-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1)</a:t>
            </a:r>
            <a:r>
              <a:rPr sz="24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nos.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J-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bit</a:t>
            </a:r>
            <a:r>
              <a:rPr sz="2400" spc="-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Adder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required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7" y="4152900"/>
              <a:ext cx="4049267" cy="2561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0055" y="2346960"/>
              <a:ext cx="5981700" cy="4085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5" y="6048755"/>
              <a:ext cx="5181600" cy="3992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Array</a:t>
            </a:r>
            <a:r>
              <a:rPr spc="-229" dirty="0"/>
              <a:t> </a:t>
            </a:r>
            <a:r>
              <a:rPr spc="-105" dirty="0"/>
              <a:t>Multiplier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742" y="2237613"/>
            <a:ext cx="4063365" cy="170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9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m3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m2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m1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m0</a:t>
            </a:r>
            <a:endParaRPr sz="2000">
              <a:latin typeface="Times New Roman"/>
              <a:cs typeface="Times New Roman"/>
            </a:endParaRPr>
          </a:p>
          <a:p>
            <a:pPr marL="1648460">
              <a:lnSpc>
                <a:spcPct val="100000"/>
              </a:lnSpc>
              <a:tabLst>
                <a:tab pos="2234565" algn="l"/>
                <a:tab pos="2823210" algn="l"/>
                <a:tab pos="4050029" algn="l"/>
              </a:tabLst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u="sng" spc="-5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×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q2</a:t>
            </a:r>
            <a:r>
              <a:rPr sz="2000" u="sng" spc="49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q1</a:t>
            </a:r>
            <a:r>
              <a:rPr sz="2000" u="sng" spc="49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q0</a:t>
            </a: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</a:t>
            </a:r>
            <a:endParaRPr sz="2000">
              <a:latin typeface="Times New Roman"/>
              <a:cs typeface="Times New Roman"/>
            </a:endParaRPr>
          </a:p>
          <a:p>
            <a:pPr marL="982980" marR="18415" indent="6292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m3q0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m2q0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m1q0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m0q0 </a:t>
            </a:r>
            <a:r>
              <a:rPr sz="1800" dirty="0">
                <a:latin typeface="Times New Roman"/>
                <a:cs typeface="Times New Roman"/>
              </a:rPr>
              <a:t>m3q1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m2q1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m1q1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m0q1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m3q2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m2q2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m1q2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m0q2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467995" algn="l"/>
                <a:tab pos="1090295" algn="l"/>
                <a:tab pos="1768475" algn="l"/>
                <a:tab pos="2388870" algn="l"/>
                <a:tab pos="3066415" algn="l"/>
                <a:tab pos="3633470" algn="l"/>
              </a:tabLst>
            </a:pPr>
            <a:r>
              <a:rPr sz="1600" spc="-25" dirty="0">
                <a:latin typeface="Verdana"/>
                <a:cs typeface="Verdana"/>
              </a:rPr>
              <a:t>P6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P5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P4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P3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P2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P1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P0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59" y="3697223"/>
            <a:ext cx="4201795" cy="0"/>
          </a:xfrm>
          <a:custGeom>
            <a:avLst/>
            <a:gdLst/>
            <a:ahLst/>
            <a:cxnLst/>
            <a:rect l="l" t="t" r="r" b="b"/>
            <a:pathLst>
              <a:path w="4201795">
                <a:moveTo>
                  <a:pt x="0" y="0"/>
                </a:moveTo>
                <a:lnTo>
                  <a:pt x="4201795" y="0"/>
                </a:lnTo>
              </a:path>
            </a:pathLst>
          </a:custGeom>
          <a:ln w="9525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71826"/>
            <a:ext cx="9915525" cy="42754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perform: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processing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wide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variety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range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requirements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broad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storage</a:t>
            </a:r>
            <a:endParaRPr sz="1800">
              <a:latin typeface="Times New Roman"/>
              <a:cs typeface="Times New Roman"/>
            </a:endParaRPr>
          </a:p>
          <a:p>
            <a:pPr marR="7760334" algn="r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Short-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endParaRPr sz="1800">
              <a:latin typeface="Times New Roman"/>
              <a:cs typeface="Times New Roman"/>
            </a:endParaRPr>
          </a:p>
          <a:p>
            <a:pPr marR="7772400" algn="r">
              <a:lnSpc>
                <a:spcPct val="100000"/>
              </a:lnSpc>
              <a:spcBef>
                <a:spcPts val="57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Long-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endParaRPr sz="1800">
              <a:latin typeface="Times New Roman"/>
              <a:cs typeface="Times New Roman"/>
            </a:endParaRPr>
          </a:p>
          <a:p>
            <a:pPr marR="7698105" algn="r">
              <a:lnSpc>
                <a:spcPct val="100000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Data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movement</a:t>
            </a:r>
            <a:endParaRPr sz="1800">
              <a:latin typeface="Times New Roman"/>
              <a:cs typeface="Times New Roman"/>
            </a:endParaRPr>
          </a:p>
          <a:p>
            <a:pPr marL="1155700" marR="5080" indent="-228600">
              <a:lnSpc>
                <a:spcPct val="8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(I/O)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delivered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(peripheral)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moved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longer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distances,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remote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Control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ts val="1945"/>
              </a:lnSpc>
              <a:spcBef>
                <a:spcPts val="56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manages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computer’s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resources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cares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performance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functional</a:t>
            </a:r>
            <a:endParaRPr sz="1800">
              <a:latin typeface="Times New Roman"/>
              <a:cs typeface="Times New Roman"/>
            </a:endParaRPr>
          </a:p>
          <a:p>
            <a:pPr marL="11557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response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1613" y="3681806"/>
            <a:ext cx="4277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2800" b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8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1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441" y="2644317"/>
            <a:ext cx="5137150" cy="298259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Instruction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Different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Instruction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Addressing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Modes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Instruction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Instruction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906780"/>
            <a:ext cx="32834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39" y="2407158"/>
            <a:ext cx="9835515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specify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operations,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 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micro-operations.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together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collection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processor’s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set.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execution.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ability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execute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instruction,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property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716" y="2135124"/>
              <a:ext cx="8636508" cy="47213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1911" y="2153411"/>
              <a:ext cx="8552815" cy="4638040"/>
            </a:xfrm>
            <a:custGeom>
              <a:avLst/>
              <a:gdLst/>
              <a:ahLst/>
              <a:cxnLst/>
              <a:rect l="l" t="t" r="r" b="b"/>
              <a:pathLst>
                <a:path w="8552815" h="4638040">
                  <a:moveTo>
                    <a:pt x="4276344" y="0"/>
                  </a:moveTo>
                  <a:lnTo>
                    <a:pt x="0" y="2318766"/>
                  </a:lnTo>
                  <a:lnTo>
                    <a:pt x="4276344" y="4637532"/>
                  </a:lnTo>
                  <a:lnTo>
                    <a:pt x="8552688" y="2318766"/>
                  </a:lnTo>
                  <a:lnTo>
                    <a:pt x="4276344" y="0"/>
                  </a:lnTo>
                  <a:close/>
                </a:path>
              </a:pathLst>
            </a:custGeom>
            <a:solidFill>
              <a:srgbClr val="F8B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1911" y="2153411"/>
              <a:ext cx="8552815" cy="4638040"/>
            </a:xfrm>
            <a:custGeom>
              <a:avLst/>
              <a:gdLst/>
              <a:ahLst/>
              <a:cxnLst/>
              <a:rect l="l" t="t" r="r" b="b"/>
              <a:pathLst>
                <a:path w="8552815" h="4638040">
                  <a:moveTo>
                    <a:pt x="0" y="2318766"/>
                  </a:moveTo>
                  <a:lnTo>
                    <a:pt x="4276344" y="0"/>
                  </a:lnTo>
                  <a:lnTo>
                    <a:pt x="8552688" y="2318766"/>
                  </a:lnTo>
                  <a:lnTo>
                    <a:pt x="4276344" y="4637532"/>
                  </a:lnTo>
                  <a:lnTo>
                    <a:pt x="0" y="2318766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4204" y="2273807"/>
              <a:ext cx="3378708" cy="2342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2292095"/>
              <a:ext cx="3294888" cy="22585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38400" y="2292095"/>
              <a:ext cx="3295015" cy="2258695"/>
            </a:xfrm>
            <a:custGeom>
              <a:avLst/>
              <a:gdLst/>
              <a:ahLst/>
              <a:cxnLst/>
              <a:rect l="l" t="t" r="r" b="b"/>
              <a:pathLst>
                <a:path w="329501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2918460" y="0"/>
                  </a:lnTo>
                  <a:lnTo>
                    <a:pt x="2965679" y="2932"/>
                  </a:lnTo>
                  <a:lnTo>
                    <a:pt x="3011147" y="11496"/>
                  </a:lnTo>
                  <a:lnTo>
                    <a:pt x="3054512" y="25337"/>
                  </a:lnTo>
                  <a:lnTo>
                    <a:pt x="3095422" y="44103"/>
                  </a:lnTo>
                  <a:lnTo>
                    <a:pt x="3133522" y="67442"/>
                  </a:lnTo>
                  <a:lnTo>
                    <a:pt x="3168462" y="95000"/>
                  </a:lnTo>
                  <a:lnTo>
                    <a:pt x="3199887" y="126425"/>
                  </a:lnTo>
                  <a:lnTo>
                    <a:pt x="3227445" y="161365"/>
                  </a:lnTo>
                  <a:lnTo>
                    <a:pt x="3250784" y="199465"/>
                  </a:lnTo>
                  <a:lnTo>
                    <a:pt x="3269550" y="240375"/>
                  </a:lnTo>
                  <a:lnTo>
                    <a:pt x="3283391" y="283740"/>
                  </a:lnTo>
                  <a:lnTo>
                    <a:pt x="3291955" y="329208"/>
                  </a:lnTo>
                  <a:lnTo>
                    <a:pt x="3294888" y="376427"/>
                  </a:lnTo>
                  <a:lnTo>
                    <a:pt x="3294888" y="1882139"/>
                  </a:lnTo>
                  <a:lnTo>
                    <a:pt x="3291955" y="1929359"/>
                  </a:lnTo>
                  <a:lnTo>
                    <a:pt x="3283391" y="1974827"/>
                  </a:lnTo>
                  <a:lnTo>
                    <a:pt x="3269550" y="2018192"/>
                  </a:lnTo>
                  <a:lnTo>
                    <a:pt x="3250784" y="2059102"/>
                  </a:lnTo>
                  <a:lnTo>
                    <a:pt x="3227445" y="2097202"/>
                  </a:lnTo>
                  <a:lnTo>
                    <a:pt x="3199887" y="2132142"/>
                  </a:lnTo>
                  <a:lnTo>
                    <a:pt x="3168462" y="2163567"/>
                  </a:lnTo>
                  <a:lnTo>
                    <a:pt x="3133522" y="2191125"/>
                  </a:lnTo>
                  <a:lnTo>
                    <a:pt x="3095422" y="2214464"/>
                  </a:lnTo>
                  <a:lnTo>
                    <a:pt x="3054512" y="2233230"/>
                  </a:lnTo>
                  <a:lnTo>
                    <a:pt x="3011147" y="2247071"/>
                  </a:lnTo>
                  <a:lnTo>
                    <a:pt x="2965679" y="2255635"/>
                  </a:lnTo>
                  <a:lnTo>
                    <a:pt x="2918460" y="2258567"/>
                  </a:lnTo>
                  <a:lnTo>
                    <a:pt x="376427" y="2258567"/>
                  </a:lnTo>
                  <a:lnTo>
                    <a:pt x="329208" y="2255635"/>
                  </a:lnTo>
                  <a:lnTo>
                    <a:pt x="283740" y="2247071"/>
                  </a:lnTo>
                  <a:lnTo>
                    <a:pt x="240375" y="2233230"/>
                  </a:lnTo>
                  <a:lnTo>
                    <a:pt x="199465" y="2214464"/>
                  </a:lnTo>
                  <a:lnTo>
                    <a:pt x="161365" y="2191125"/>
                  </a:lnTo>
                  <a:lnTo>
                    <a:pt x="126425" y="2163567"/>
                  </a:lnTo>
                  <a:lnTo>
                    <a:pt x="95000" y="2132142"/>
                  </a:lnTo>
                  <a:lnTo>
                    <a:pt x="67442" y="2097202"/>
                  </a:lnTo>
                  <a:lnTo>
                    <a:pt x="44103" y="2059102"/>
                  </a:lnTo>
                  <a:lnTo>
                    <a:pt x="25337" y="2018192"/>
                  </a:lnTo>
                  <a:lnTo>
                    <a:pt x="11496" y="1974827"/>
                  </a:lnTo>
                  <a:lnTo>
                    <a:pt x="2932" y="1929359"/>
                  </a:lnTo>
                  <a:lnTo>
                    <a:pt x="0" y="1882139"/>
                  </a:lnTo>
                  <a:lnTo>
                    <a:pt x="0" y="37642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8316" y="2369807"/>
              <a:ext cx="3033522" cy="4854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7460" y="2703576"/>
              <a:ext cx="392417" cy="4503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79" y="2700527"/>
              <a:ext cx="2850642" cy="4549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0235" y="2919983"/>
              <a:ext cx="2215134" cy="454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0235" y="3139439"/>
              <a:ext cx="2925317" cy="4549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0235" y="3358896"/>
              <a:ext cx="2946654" cy="4549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0235" y="3578352"/>
              <a:ext cx="2196845" cy="4549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0235" y="3797808"/>
              <a:ext cx="1076706" cy="4549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2471" y="2273807"/>
              <a:ext cx="3378708" cy="23423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67" y="2292095"/>
              <a:ext cx="3294888" cy="22585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06667" y="2292095"/>
              <a:ext cx="3295015" cy="2258695"/>
            </a:xfrm>
            <a:custGeom>
              <a:avLst/>
              <a:gdLst/>
              <a:ahLst/>
              <a:cxnLst/>
              <a:rect l="l" t="t" r="r" b="b"/>
              <a:pathLst>
                <a:path w="329501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8" y="0"/>
                  </a:lnTo>
                  <a:lnTo>
                    <a:pt x="2918460" y="0"/>
                  </a:lnTo>
                  <a:lnTo>
                    <a:pt x="2965679" y="2932"/>
                  </a:lnTo>
                  <a:lnTo>
                    <a:pt x="3011147" y="11496"/>
                  </a:lnTo>
                  <a:lnTo>
                    <a:pt x="3054512" y="25337"/>
                  </a:lnTo>
                  <a:lnTo>
                    <a:pt x="3095422" y="44103"/>
                  </a:lnTo>
                  <a:lnTo>
                    <a:pt x="3133522" y="67442"/>
                  </a:lnTo>
                  <a:lnTo>
                    <a:pt x="3168462" y="95000"/>
                  </a:lnTo>
                  <a:lnTo>
                    <a:pt x="3199887" y="126425"/>
                  </a:lnTo>
                  <a:lnTo>
                    <a:pt x="3227445" y="161365"/>
                  </a:lnTo>
                  <a:lnTo>
                    <a:pt x="3250784" y="199465"/>
                  </a:lnTo>
                  <a:lnTo>
                    <a:pt x="3269550" y="240375"/>
                  </a:lnTo>
                  <a:lnTo>
                    <a:pt x="3283391" y="283740"/>
                  </a:lnTo>
                  <a:lnTo>
                    <a:pt x="3291955" y="329208"/>
                  </a:lnTo>
                  <a:lnTo>
                    <a:pt x="3294888" y="376427"/>
                  </a:lnTo>
                  <a:lnTo>
                    <a:pt x="3294888" y="1882139"/>
                  </a:lnTo>
                  <a:lnTo>
                    <a:pt x="3291955" y="1929359"/>
                  </a:lnTo>
                  <a:lnTo>
                    <a:pt x="3283391" y="1974827"/>
                  </a:lnTo>
                  <a:lnTo>
                    <a:pt x="3269550" y="2018192"/>
                  </a:lnTo>
                  <a:lnTo>
                    <a:pt x="3250784" y="2059102"/>
                  </a:lnTo>
                  <a:lnTo>
                    <a:pt x="3227445" y="2097202"/>
                  </a:lnTo>
                  <a:lnTo>
                    <a:pt x="3199887" y="2132142"/>
                  </a:lnTo>
                  <a:lnTo>
                    <a:pt x="3168462" y="2163567"/>
                  </a:lnTo>
                  <a:lnTo>
                    <a:pt x="3133522" y="2191125"/>
                  </a:lnTo>
                  <a:lnTo>
                    <a:pt x="3095422" y="2214464"/>
                  </a:lnTo>
                  <a:lnTo>
                    <a:pt x="3054512" y="2233230"/>
                  </a:lnTo>
                  <a:lnTo>
                    <a:pt x="3011147" y="2247071"/>
                  </a:lnTo>
                  <a:lnTo>
                    <a:pt x="2965679" y="2255635"/>
                  </a:lnTo>
                  <a:lnTo>
                    <a:pt x="2918460" y="2258567"/>
                  </a:lnTo>
                  <a:lnTo>
                    <a:pt x="376428" y="2258567"/>
                  </a:lnTo>
                  <a:lnTo>
                    <a:pt x="329208" y="2255635"/>
                  </a:lnTo>
                  <a:lnTo>
                    <a:pt x="283740" y="2247071"/>
                  </a:lnTo>
                  <a:lnTo>
                    <a:pt x="240375" y="2233230"/>
                  </a:lnTo>
                  <a:lnTo>
                    <a:pt x="199465" y="2214464"/>
                  </a:lnTo>
                  <a:lnTo>
                    <a:pt x="161365" y="2191125"/>
                  </a:lnTo>
                  <a:lnTo>
                    <a:pt x="126425" y="2163567"/>
                  </a:lnTo>
                  <a:lnTo>
                    <a:pt x="95000" y="2132142"/>
                  </a:lnTo>
                  <a:lnTo>
                    <a:pt x="67442" y="2097202"/>
                  </a:lnTo>
                  <a:lnTo>
                    <a:pt x="44103" y="2059102"/>
                  </a:lnTo>
                  <a:lnTo>
                    <a:pt x="25337" y="2018192"/>
                  </a:lnTo>
                  <a:lnTo>
                    <a:pt x="11496" y="1974827"/>
                  </a:lnTo>
                  <a:lnTo>
                    <a:pt x="2932" y="1929359"/>
                  </a:lnTo>
                  <a:lnTo>
                    <a:pt x="0" y="1882139"/>
                  </a:lnTo>
                  <a:lnTo>
                    <a:pt x="0" y="376427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584" y="2369807"/>
              <a:ext cx="3060954" cy="4854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5728" y="2703576"/>
              <a:ext cx="392417" cy="4503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7" y="2700527"/>
              <a:ext cx="2942081" cy="4549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503" y="2919983"/>
              <a:ext cx="2257805" cy="454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8503" y="3139439"/>
              <a:ext cx="3016757" cy="4549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18503" y="3358896"/>
              <a:ext cx="2437638" cy="4549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18503" y="3578352"/>
              <a:ext cx="1238250" cy="454914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Elements</a:t>
            </a:r>
            <a:r>
              <a:rPr spc="-254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-165" dirty="0"/>
              <a:t>Instruction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20409" y="2354122"/>
            <a:ext cx="2825750" cy="15443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b="1" spc="-25" dirty="0">
                <a:solidFill>
                  <a:srgbClr val="FFFFFF"/>
                </a:solidFill>
                <a:latin typeface="Tahoma"/>
                <a:cs typeface="Tahoma"/>
              </a:rPr>
              <a:t>Source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operand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reference</a:t>
            </a:r>
            <a:endParaRPr sz="1700">
              <a:latin typeface="Tahoma"/>
              <a:cs typeface="Tahoma"/>
            </a:endParaRPr>
          </a:p>
          <a:p>
            <a:pPr marL="127000" marR="5080" indent="-114300">
              <a:lnSpc>
                <a:spcPct val="90000"/>
              </a:lnSpc>
              <a:spcBef>
                <a:spcPts val="715"/>
              </a:spcBef>
              <a:buSzPct val="93750"/>
              <a:buChar char="•"/>
              <a:tabLst>
                <a:tab pos="127000" algn="l"/>
                <a:tab pos="135255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involve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or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source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operands,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Verdana"/>
                <a:cs typeface="Verdana"/>
              </a:rPr>
              <a:t>is,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operands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inputs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94204" y="4613140"/>
            <a:ext cx="3378835" cy="2120265"/>
            <a:chOff x="2394204" y="4613140"/>
            <a:chExt cx="3378835" cy="212026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94204" y="4613140"/>
              <a:ext cx="3378708" cy="21198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38400" y="4631436"/>
              <a:ext cx="3294888" cy="203606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4631436"/>
              <a:ext cx="3295015" cy="2036445"/>
            </a:xfrm>
            <a:custGeom>
              <a:avLst/>
              <a:gdLst/>
              <a:ahLst/>
              <a:cxnLst/>
              <a:rect l="l" t="t" r="r" b="b"/>
              <a:pathLst>
                <a:path w="3295015" h="2036445">
                  <a:moveTo>
                    <a:pt x="0" y="339344"/>
                  </a:moveTo>
                  <a:lnTo>
                    <a:pt x="3097" y="293289"/>
                  </a:lnTo>
                  <a:lnTo>
                    <a:pt x="12119" y="249119"/>
                  </a:lnTo>
                  <a:lnTo>
                    <a:pt x="26662" y="207240"/>
                  </a:lnTo>
                  <a:lnTo>
                    <a:pt x="46322" y="168053"/>
                  </a:lnTo>
                  <a:lnTo>
                    <a:pt x="70695" y="131965"/>
                  </a:lnTo>
                  <a:lnTo>
                    <a:pt x="99377" y="99377"/>
                  </a:lnTo>
                  <a:lnTo>
                    <a:pt x="131965" y="70695"/>
                  </a:lnTo>
                  <a:lnTo>
                    <a:pt x="168053" y="46322"/>
                  </a:lnTo>
                  <a:lnTo>
                    <a:pt x="207240" y="26662"/>
                  </a:lnTo>
                  <a:lnTo>
                    <a:pt x="249119" y="12119"/>
                  </a:lnTo>
                  <a:lnTo>
                    <a:pt x="293289" y="3097"/>
                  </a:lnTo>
                  <a:lnTo>
                    <a:pt x="339344" y="0"/>
                  </a:lnTo>
                  <a:lnTo>
                    <a:pt x="2955544" y="0"/>
                  </a:lnTo>
                  <a:lnTo>
                    <a:pt x="3001598" y="3097"/>
                  </a:lnTo>
                  <a:lnTo>
                    <a:pt x="3045768" y="12119"/>
                  </a:lnTo>
                  <a:lnTo>
                    <a:pt x="3087647" y="26662"/>
                  </a:lnTo>
                  <a:lnTo>
                    <a:pt x="3126834" y="46322"/>
                  </a:lnTo>
                  <a:lnTo>
                    <a:pt x="3162922" y="70695"/>
                  </a:lnTo>
                  <a:lnTo>
                    <a:pt x="3195510" y="99377"/>
                  </a:lnTo>
                  <a:lnTo>
                    <a:pt x="3224192" y="131965"/>
                  </a:lnTo>
                  <a:lnTo>
                    <a:pt x="3248565" y="168053"/>
                  </a:lnTo>
                  <a:lnTo>
                    <a:pt x="3268225" y="207240"/>
                  </a:lnTo>
                  <a:lnTo>
                    <a:pt x="3282768" y="249119"/>
                  </a:lnTo>
                  <a:lnTo>
                    <a:pt x="3291790" y="293289"/>
                  </a:lnTo>
                  <a:lnTo>
                    <a:pt x="3294888" y="339344"/>
                  </a:lnTo>
                  <a:lnTo>
                    <a:pt x="3294888" y="1696707"/>
                  </a:lnTo>
                  <a:lnTo>
                    <a:pt x="3291790" y="1742757"/>
                  </a:lnTo>
                  <a:lnTo>
                    <a:pt x="3282768" y="1786923"/>
                  </a:lnTo>
                  <a:lnTo>
                    <a:pt x="3268225" y="1828802"/>
                  </a:lnTo>
                  <a:lnTo>
                    <a:pt x="3248565" y="1867989"/>
                  </a:lnTo>
                  <a:lnTo>
                    <a:pt x="3224192" y="1904080"/>
                  </a:lnTo>
                  <a:lnTo>
                    <a:pt x="3195510" y="1936670"/>
                  </a:lnTo>
                  <a:lnTo>
                    <a:pt x="3162922" y="1965356"/>
                  </a:lnTo>
                  <a:lnTo>
                    <a:pt x="3126834" y="1989732"/>
                  </a:lnTo>
                  <a:lnTo>
                    <a:pt x="3087647" y="2009396"/>
                  </a:lnTo>
                  <a:lnTo>
                    <a:pt x="3045768" y="2023942"/>
                  </a:lnTo>
                  <a:lnTo>
                    <a:pt x="3001598" y="2032966"/>
                  </a:lnTo>
                  <a:lnTo>
                    <a:pt x="2955544" y="2036064"/>
                  </a:lnTo>
                  <a:lnTo>
                    <a:pt x="339344" y="2036064"/>
                  </a:lnTo>
                  <a:lnTo>
                    <a:pt x="293289" y="2032966"/>
                  </a:lnTo>
                  <a:lnTo>
                    <a:pt x="249119" y="2023942"/>
                  </a:lnTo>
                  <a:lnTo>
                    <a:pt x="207240" y="2009396"/>
                  </a:lnTo>
                  <a:lnTo>
                    <a:pt x="168053" y="1989732"/>
                  </a:lnTo>
                  <a:lnTo>
                    <a:pt x="131965" y="1965356"/>
                  </a:lnTo>
                  <a:lnTo>
                    <a:pt x="99377" y="1936670"/>
                  </a:lnTo>
                  <a:lnTo>
                    <a:pt x="70695" y="1904080"/>
                  </a:lnTo>
                  <a:lnTo>
                    <a:pt x="46322" y="1867989"/>
                  </a:lnTo>
                  <a:lnTo>
                    <a:pt x="26662" y="1828802"/>
                  </a:lnTo>
                  <a:lnTo>
                    <a:pt x="12119" y="1786923"/>
                  </a:lnTo>
                  <a:lnTo>
                    <a:pt x="3097" y="1742757"/>
                  </a:lnTo>
                  <a:lnTo>
                    <a:pt x="0" y="1696707"/>
                  </a:lnTo>
                  <a:lnTo>
                    <a:pt x="0" y="339344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8316" y="4698479"/>
              <a:ext cx="1921002" cy="4854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0696" y="5018519"/>
              <a:ext cx="442709" cy="5082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59380" y="5017020"/>
              <a:ext cx="2465070" cy="5112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34996" y="5263896"/>
              <a:ext cx="2122170" cy="51128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651505" y="2354122"/>
            <a:ext cx="2767965" cy="32683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700" b="1" spc="-20" dirty="0">
                <a:solidFill>
                  <a:srgbClr val="FFFFFF"/>
                </a:solidFill>
                <a:latin typeface="Tahoma"/>
                <a:cs typeface="Tahoma"/>
              </a:rPr>
              <a:t>Operation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80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(opcode)</a:t>
            </a:r>
            <a:endParaRPr sz="1700">
              <a:latin typeface="Tahoma"/>
              <a:cs typeface="Tahoma"/>
            </a:endParaRPr>
          </a:p>
          <a:p>
            <a:pPr marL="127000" marR="16510" indent="-115570">
              <a:lnSpc>
                <a:spcPct val="90000"/>
              </a:lnSpc>
              <a:spcBef>
                <a:spcPts val="715"/>
              </a:spcBef>
              <a:buSzPct val="93750"/>
              <a:buChar char="•"/>
              <a:tabLst>
                <a:tab pos="127000" algn="l"/>
                <a:tab pos="135255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Specifies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performed.</a:t>
            </a:r>
            <a:r>
              <a:rPr sz="160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specified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binary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code,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known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code,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600" i="1" spc="85" dirty="0">
                <a:solidFill>
                  <a:srgbClr val="FFFFFF"/>
                </a:solidFill>
                <a:latin typeface="Verdana"/>
                <a:cs typeface="Verdana"/>
              </a:rPr>
              <a:t>opcode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Font typeface="Verdana"/>
              <a:buChar char="•"/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Result</a:t>
            </a:r>
            <a:r>
              <a:rPr sz="17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operand</a:t>
            </a:r>
            <a:endParaRPr sz="1700">
              <a:latin typeface="Tahoma"/>
              <a:cs typeface="Tahoma"/>
            </a:endParaRPr>
          </a:p>
          <a:p>
            <a:pPr marL="127000" marR="513080" indent="-114300">
              <a:lnSpc>
                <a:spcPts val="1939"/>
              </a:lnSpc>
              <a:spcBef>
                <a:spcPts val="740"/>
              </a:spcBef>
              <a:buSzPct val="94444"/>
              <a:buChar char="•"/>
              <a:tabLst>
                <a:tab pos="127000" algn="l"/>
                <a:tab pos="151130" algn="l"/>
              </a:tabLst>
            </a:pP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operation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may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produce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result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62471" y="4613140"/>
            <a:ext cx="3378835" cy="2120265"/>
            <a:chOff x="6062471" y="4613140"/>
            <a:chExt cx="3378835" cy="2120265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62471" y="4613140"/>
              <a:ext cx="3378708" cy="21198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06667" y="4631436"/>
              <a:ext cx="3294888" cy="203606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06667" y="4631436"/>
              <a:ext cx="3295015" cy="2036445"/>
            </a:xfrm>
            <a:custGeom>
              <a:avLst/>
              <a:gdLst/>
              <a:ahLst/>
              <a:cxnLst/>
              <a:rect l="l" t="t" r="r" b="b"/>
              <a:pathLst>
                <a:path w="3295015" h="2036445">
                  <a:moveTo>
                    <a:pt x="0" y="339344"/>
                  </a:moveTo>
                  <a:lnTo>
                    <a:pt x="3097" y="293289"/>
                  </a:lnTo>
                  <a:lnTo>
                    <a:pt x="12119" y="249119"/>
                  </a:lnTo>
                  <a:lnTo>
                    <a:pt x="26662" y="207240"/>
                  </a:lnTo>
                  <a:lnTo>
                    <a:pt x="46322" y="168053"/>
                  </a:lnTo>
                  <a:lnTo>
                    <a:pt x="70695" y="131965"/>
                  </a:lnTo>
                  <a:lnTo>
                    <a:pt x="99377" y="99377"/>
                  </a:lnTo>
                  <a:lnTo>
                    <a:pt x="131965" y="70695"/>
                  </a:lnTo>
                  <a:lnTo>
                    <a:pt x="168053" y="46322"/>
                  </a:lnTo>
                  <a:lnTo>
                    <a:pt x="207240" y="26662"/>
                  </a:lnTo>
                  <a:lnTo>
                    <a:pt x="249119" y="12119"/>
                  </a:lnTo>
                  <a:lnTo>
                    <a:pt x="293289" y="3097"/>
                  </a:lnTo>
                  <a:lnTo>
                    <a:pt x="339344" y="0"/>
                  </a:lnTo>
                  <a:lnTo>
                    <a:pt x="2955543" y="0"/>
                  </a:lnTo>
                  <a:lnTo>
                    <a:pt x="3001598" y="3097"/>
                  </a:lnTo>
                  <a:lnTo>
                    <a:pt x="3045768" y="12119"/>
                  </a:lnTo>
                  <a:lnTo>
                    <a:pt x="3087647" y="26662"/>
                  </a:lnTo>
                  <a:lnTo>
                    <a:pt x="3126834" y="46322"/>
                  </a:lnTo>
                  <a:lnTo>
                    <a:pt x="3162922" y="70695"/>
                  </a:lnTo>
                  <a:lnTo>
                    <a:pt x="3195510" y="99377"/>
                  </a:lnTo>
                  <a:lnTo>
                    <a:pt x="3224192" y="131965"/>
                  </a:lnTo>
                  <a:lnTo>
                    <a:pt x="3248565" y="168053"/>
                  </a:lnTo>
                  <a:lnTo>
                    <a:pt x="3268225" y="207240"/>
                  </a:lnTo>
                  <a:lnTo>
                    <a:pt x="3282768" y="249119"/>
                  </a:lnTo>
                  <a:lnTo>
                    <a:pt x="3291790" y="293289"/>
                  </a:lnTo>
                  <a:lnTo>
                    <a:pt x="3294888" y="339344"/>
                  </a:lnTo>
                  <a:lnTo>
                    <a:pt x="3294888" y="1696707"/>
                  </a:lnTo>
                  <a:lnTo>
                    <a:pt x="3291790" y="1742757"/>
                  </a:lnTo>
                  <a:lnTo>
                    <a:pt x="3282768" y="1786923"/>
                  </a:lnTo>
                  <a:lnTo>
                    <a:pt x="3268225" y="1828802"/>
                  </a:lnTo>
                  <a:lnTo>
                    <a:pt x="3248565" y="1867989"/>
                  </a:lnTo>
                  <a:lnTo>
                    <a:pt x="3224192" y="1904080"/>
                  </a:lnTo>
                  <a:lnTo>
                    <a:pt x="3195510" y="1936670"/>
                  </a:lnTo>
                  <a:lnTo>
                    <a:pt x="3162922" y="1965356"/>
                  </a:lnTo>
                  <a:lnTo>
                    <a:pt x="3126834" y="1989732"/>
                  </a:lnTo>
                  <a:lnTo>
                    <a:pt x="3087647" y="2009396"/>
                  </a:lnTo>
                  <a:lnTo>
                    <a:pt x="3045768" y="2023942"/>
                  </a:lnTo>
                  <a:lnTo>
                    <a:pt x="3001598" y="2032966"/>
                  </a:lnTo>
                  <a:lnTo>
                    <a:pt x="2955543" y="2036064"/>
                  </a:lnTo>
                  <a:lnTo>
                    <a:pt x="339344" y="2036064"/>
                  </a:lnTo>
                  <a:lnTo>
                    <a:pt x="293289" y="2032966"/>
                  </a:lnTo>
                  <a:lnTo>
                    <a:pt x="249119" y="2023942"/>
                  </a:lnTo>
                  <a:lnTo>
                    <a:pt x="207240" y="2009396"/>
                  </a:lnTo>
                  <a:lnTo>
                    <a:pt x="168053" y="1989732"/>
                  </a:lnTo>
                  <a:lnTo>
                    <a:pt x="131965" y="1965356"/>
                  </a:lnTo>
                  <a:lnTo>
                    <a:pt x="99377" y="1936670"/>
                  </a:lnTo>
                  <a:lnTo>
                    <a:pt x="70695" y="1904080"/>
                  </a:lnTo>
                  <a:lnTo>
                    <a:pt x="46322" y="1867989"/>
                  </a:lnTo>
                  <a:lnTo>
                    <a:pt x="26662" y="1828802"/>
                  </a:lnTo>
                  <a:lnTo>
                    <a:pt x="12119" y="1786923"/>
                  </a:lnTo>
                  <a:lnTo>
                    <a:pt x="3097" y="1742757"/>
                  </a:lnTo>
                  <a:lnTo>
                    <a:pt x="0" y="1696707"/>
                  </a:lnTo>
                  <a:lnTo>
                    <a:pt x="0" y="339344"/>
                  </a:lnTo>
                  <a:close/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20409" y="4682047"/>
            <a:ext cx="2789555" cy="15449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700" b="1" spc="-55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instruction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reference</a:t>
            </a:r>
            <a:endParaRPr sz="1700">
              <a:latin typeface="Tahoma"/>
              <a:cs typeface="Tahoma"/>
            </a:endParaRPr>
          </a:p>
          <a:p>
            <a:pPr marL="127000" marR="5080" indent="-114300">
              <a:lnSpc>
                <a:spcPts val="1730"/>
              </a:lnSpc>
              <a:spcBef>
                <a:spcPts val="740"/>
              </a:spcBef>
              <a:buSzPct val="93750"/>
              <a:buChar char="•"/>
              <a:tabLst>
                <a:tab pos="127000" algn="l"/>
                <a:tab pos="135255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00" spc="-19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tells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processor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fetch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next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instruction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after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execution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instruction </a:t>
            </a:r>
            <a:r>
              <a:rPr sz="1600" spc="-18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complete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200" dirty="0"/>
              <a:t> </a:t>
            </a:r>
            <a:r>
              <a:rPr spc="-180" dirty="0"/>
              <a:t>Instruction</a:t>
            </a:r>
            <a:r>
              <a:rPr spc="-185" dirty="0"/>
              <a:t> </a:t>
            </a:r>
            <a:r>
              <a:rPr spc="-75" dirty="0"/>
              <a:t>Format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764282"/>
            <a:ext cx="9604375" cy="37572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9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1939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operational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decoded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unit,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issues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read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initiates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 to perform complete operation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stored.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processor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location.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1801" y="2365248"/>
            <a:ext cx="4149090" cy="476884"/>
            <a:chOff x="3741801" y="2365248"/>
            <a:chExt cx="4149090" cy="476884"/>
          </a:xfrm>
        </p:grpSpPr>
        <p:sp>
          <p:nvSpPr>
            <p:cNvPr id="5" name="object 5"/>
            <p:cNvSpPr/>
            <p:nvPr/>
          </p:nvSpPr>
          <p:spPr>
            <a:xfrm>
              <a:off x="3751326" y="2375154"/>
              <a:ext cx="4130040" cy="457200"/>
            </a:xfrm>
            <a:custGeom>
              <a:avLst/>
              <a:gdLst/>
              <a:ahLst/>
              <a:cxnLst/>
              <a:rect l="l" t="t" r="r" b="b"/>
              <a:pathLst>
                <a:path w="4130040" h="457200">
                  <a:moveTo>
                    <a:pt x="413003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130039" y="457200"/>
                  </a:lnTo>
                  <a:lnTo>
                    <a:pt x="413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1326" y="2375154"/>
              <a:ext cx="4130040" cy="457200"/>
            </a:xfrm>
            <a:custGeom>
              <a:avLst/>
              <a:gdLst/>
              <a:ahLst/>
              <a:cxnLst/>
              <a:rect l="l" t="t" r="r" b="b"/>
              <a:pathLst>
                <a:path w="4130040" h="457200">
                  <a:moveTo>
                    <a:pt x="0" y="457200"/>
                  </a:moveTo>
                  <a:lnTo>
                    <a:pt x="4130039" y="457200"/>
                  </a:lnTo>
                  <a:lnTo>
                    <a:pt x="413003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9344" y="2365248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60851" y="2384679"/>
            <a:ext cx="1654175" cy="438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0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500"/>
              </a:spcBef>
            </a:pPr>
            <a:r>
              <a:rPr sz="1800" spc="-10" dirty="0">
                <a:latin typeface="Times New Roman"/>
                <a:cs typeface="Times New Roman"/>
              </a:rPr>
              <a:t>Opcode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4106" y="2384679"/>
            <a:ext cx="2447925" cy="438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1594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484"/>
              </a:spcBef>
            </a:pPr>
            <a:r>
              <a:rPr sz="1800" spc="-10" dirty="0">
                <a:latin typeface="Times New Roman"/>
                <a:cs typeface="Times New Roman"/>
              </a:rPr>
              <a:t>Operand/Address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345" y="2345817"/>
            <a:ext cx="3990340" cy="31292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bits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12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Operand/Address,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(I)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647700" algn="l"/>
                <a:tab pos="862965" algn="l"/>
                <a:tab pos="1132840" algn="l"/>
                <a:tab pos="1385570" algn="l"/>
                <a:tab pos="2097405" algn="l"/>
                <a:tab pos="321500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Indirect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addressing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1198245" algn="l"/>
                <a:tab pos="1654175" algn="l"/>
                <a:tab pos="2063750" algn="l"/>
                <a:tab pos="2459990" algn="l"/>
                <a:tab pos="3350260" algn="l"/>
                <a:tab pos="3672204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111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7345" y="5577332"/>
            <a:ext cx="3988435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680085" algn="l"/>
                <a:tab pos="927100" algn="l"/>
                <a:tab pos="1227455" algn="l"/>
                <a:tab pos="1570355" algn="l"/>
                <a:tab pos="1867535" algn="l"/>
                <a:tab pos="2192020" algn="l"/>
                <a:tab pos="312674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0,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reference instruction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2770" y="3753865"/>
            <a:ext cx="3613150" cy="233045"/>
            <a:chOff x="1842770" y="3753865"/>
            <a:chExt cx="3613150" cy="233045"/>
          </a:xfrm>
        </p:grpSpPr>
        <p:sp>
          <p:nvSpPr>
            <p:cNvPr id="6" name="object 6"/>
            <p:cNvSpPr/>
            <p:nvPr/>
          </p:nvSpPr>
          <p:spPr>
            <a:xfrm>
              <a:off x="2262378" y="3766565"/>
              <a:ext cx="795655" cy="207645"/>
            </a:xfrm>
            <a:custGeom>
              <a:avLst/>
              <a:gdLst/>
              <a:ahLst/>
              <a:cxnLst/>
              <a:rect l="l" t="t" r="r" b="b"/>
              <a:pathLst>
                <a:path w="795655" h="207645">
                  <a:moveTo>
                    <a:pt x="0" y="0"/>
                  </a:moveTo>
                  <a:lnTo>
                    <a:pt x="0" y="207263"/>
                  </a:lnTo>
                </a:path>
                <a:path w="795655" h="207645">
                  <a:moveTo>
                    <a:pt x="795528" y="0"/>
                  </a:moveTo>
                  <a:lnTo>
                    <a:pt x="795528" y="2072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5470" y="3766565"/>
              <a:ext cx="3587750" cy="207645"/>
            </a:xfrm>
            <a:custGeom>
              <a:avLst/>
              <a:gdLst/>
              <a:ahLst/>
              <a:cxnLst/>
              <a:rect l="l" t="t" r="r" b="b"/>
              <a:pathLst>
                <a:path w="3587750" h="207645">
                  <a:moveTo>
                    <a:pt x="0" y="207263"/>
                  </a:moveTo>
                  <a:lnTo>
                    <a:pt x="3587496" y="207263"/>
                  </a:lnTo>
                  <a:lnTo>
                    <a:pt x="3587496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96872" y="3485921"/>
            <a:ext cx="1258570" cy="466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26390" algn="l"/>
                <a:tab pos="930275" algn="l"/>
              </a:tabLst>
            </a:pPr>
            <a:r>
              <a:rPr sz="1000" b="1" spc="-25" dirty="0">
                <a:latin typeface="Arial"/>
                <a:cs typeface="Arial"/>
              </a:rPr>
              <a:t>15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25" dirty="0">
                <a:latin typeface="Arial"/>
                <a:cs typeface="Arial"/>
              </a:rPr>
              <a:t>14</a:t>
            </a:r>
            <a:r>
              <a:rPr sz="1000" b="1" dirty="0">
                <a:latin typeface="Arial"/>
                <a:cs typeface="Arial"/>
              </a:rPr>
              <a:t>	12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540"/>
              </a:spcBef>
              <a:tabLst>
                <a:tab pos="501015" algn="l"/>
              </a:tabLst>
            </a:pPr>
            <a:r>
              <a:rPr sz="1000" b="1" spc="-50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500" b="1" spc="-15" baseline="5555" dirty="0">
                <a:latin typeface="Arial"/>
                <a:cs typeface="Arial"/>
              </a:rPr>
              <a:t>Opcode</a:t>
            </a:r>
            <a:endParaRPr sz="1500" baseline="55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5451" y="3765930"/>
            <a:ext cx="527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328" y="3141345"/>
            <a:ext cx="3455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Memory-</a:t>
            </a:r>
            <a:r>
              <a:rPr sz="1800" b="1" dirty="0">
                <a:latin typeface="Arial"/>
                <a:cs typeface="Arial"/>
              </a:rPr>
              <a:t>Reference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7913" y="3141345"/>
            <a:ext cx="2386330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(OP-</a:t>
            </a:r>
            <a:r>
              <a:rPr sz="1800" b="1" dirty="0">
                <a:latin typeface="Arial"/>
                <a:cs typeface="Arial"/>
              </a:rPr>
              <a:t>code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 000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~ </a:t>
            </a:r>
            <a:r>
              <a:rPr sz="1800" b="1" spc="-20" dirty="0">
                <a:latin typeface="Arial"/>
                <a:cs typeface="Arial"/>
              </a:rPr>
              <a:t>110)</a:t>
            </a:r>
            <a:endParaRPr sz="1800">
              <a:latin typeface="Arial"/>
              <a:cs typeface="Arial"/>
            </a:endParaRPr>
          </a:p>
          <a:p>
            <a:pPr marL="591185">
              <a:lnSpc>
                <a:spcPct val="100000"/>
              </a:lnSpc>
              <a:spcBef>
                <a:spcPts val="1090"/>
              </a:spcBef>
            </a:pP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3438" y="4863338"/>
            <a:ext cx="3611879" cy="241935"/>
            <a:chOff x="1853438" y="4863338"/>
            <a:chExt cx="3611879" cy="241935"/>
          </a:xfrm>
        </p:grpSpPr>
        <p:sp>
          <p:nvSpPr>
            <p:cNvPr id="13" name="object 13"/>
            <p:cNvSpPr/>
            <p:nvPr/>
          </p:nvSpPr>
          <p:spPr>
            <a:xfrm>
              <a:off x="1866138" y="4885182"/>
              <a:ext cx="3586479" cy="207645"/>
            </a:xfrm>
            <a:custGeom>
              <a:avLst/>
              <a:gdLst/>
              <a:ahLst/>
              <a:cxnLst/>
              <a:rect l="l" t="t" r="r" b="b"/>
              <a:pathLst>
                <a:path w="3586479" h="207645">
                  <a:moveTo>
                    <a:pt x="0" y="207264"/>
                  </a:moveTo>
                  <a:lnTo>
                    <a:pt x="3585972" y="207264"/>
                  </a:lnTo>
                  <a:lnTo>
                    <a:pt x="3585972" y="0"/>
                  </a:lnTo>
                  <a:lnTo>
                    <a:pt x="0" y="0"/>
                  </a:lnTo>
                  <a:lnTo>
                    <a:pt x="0" y="20726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9430" y="4876038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2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08652" y="4283786"/>
            <a:ext cx="2311400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(OP-</a:t>
            </a:r>
            <a:r>
              <a:rPr sz="1800" b="1" dirty="0">
                <a:latin typeface="Arial"/>
                <a:cs typeface="Arial"/>
              </a:rPr>
              <a:t>code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111,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0)</a:t>
            </a:r>
            <a:endParaRPr sz="1800">
              <a:latin typeface="Arial"/>
              <a:cs typeface="Arial"/>
            </a:endParaRPr>
          </a:p>
          <a:p>
            <a:pPr marL="530225">
              <a:lnSpc>
                <a:spcPct val="100000"/>
              </a:lnSpc>
              <a:spcBef>
                <a:spcPts val="919"/>
              </a:spcBef>
            </a:pP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8042" y="4283786"/>
            <a:ext cx="3554095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Register-</a:t>
            </a:r>
            <a:r>
              <a:rPr sz="1800" b="1" dirty="0">
                <a:latin typeface="Arial"/>
                <a:cs typeface="Arial"/>
              </a:rPr>
              <a:t>Reference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919"/>
              </a:spcBef>
              <a:tabLst>
                <a:tab pos="1939925" algn="l"/>
              </a:tabLst>
            </a:pPr>
            <a:r>
              <a:rPr sz="1000" b="1" spc="-25" dirty="0">
                <a:latin typeface="Arial"/>
                <a:cs typeface="Arial"/>
              </a:rPr>
              <a:t>15</a:t>
            </a:r>
            <a:r>
              <a:rPr sz="1000" b="1" dirty="0">
                <a:latin typeface="Arial"/>
                <a:cs typeface="Arial"/>
              </a:rPr>
              <a:t>	12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116330">
              <a:lnSpc>
                <a:spcPct val="100000"/>
              </a:lnSpc>
              <a:spcBef>
                <a:spcPts val="525"/>
              </a:spcBef>
              <a:tabLst>
                <a:tab pos="1324610" algn="l"/>
                <a:tab pos="1535430" algn="l"/>
                <a:tab pos="1743710" algn="l"/>
                <a:tab pos="2422525" algn="l"/>
              </a:tabLst>
            </a:pPr>
            <a:r>
              <a:rPr sz="1000" b="1" spc="-50" dirty="0">
                <a:latin typeface="Arial"/>
                <a:cs typeface="Arial"/>
              </a:rPr>
              <a:t>0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500" b="1" baseline="2777" dirty="0">
                <a:latin typeface="Arial"/>
                <a:cs typeface="Arial"/>
              </a:rPr>
              <a:t>Register</a:t>
            </a:r>
            <a:r>
              <a:rPr sz="1500" b="1" spc="-75" baseline="2777" dirty="0">
                <a:latin typeface="Arial"/>
                <a:cs typeface="Arial"/>
              </a:rPr>
              <a:t> </a:t>
            </a:r>
            <a:r>
              <a:rPr sz="1500" b="1" spc="-15" baseline="2777" dirty="0">
                <a:latin typeface="Arial"/>
                <a:cs typeface="Arial"/>
              </a:rPr>
              <a:t>operation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67661" y="6079997"/>
            <a:ext cx="3586479" cy="208915"/>
          </a:xfrm>
          <a:custGeom>
            <a:avLst/>
            <a:gdLst/>
            <a:ahLst/>
            <a:cxnLst/>
            <a:rect l="l" t="t" r="r" b="b"/>
            <a:pathLst>
              <a:path w="3586479" h="208914">
                <a:moveTo>
                  <a:pt x="0" y="208787"/>
                </a:moveTo>
                <a:lnTo>
                  <a:pt x="3585972" y="208787"/>
                </a:lnTo>
                <a:lnTo>
                  <a:pt x="3585972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9728" y="5454497"/>
            <a:ext cx="2781300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Input-</a:t>
            </a:r>
            <a:r>
              <a:rPr sz="1800" b="1" dirty="0">
                <a:latin typeface="Arial"/>
                <a:cs typeface="Arial"/>
              </a:rPr>
              <a:t>Output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  <a:spcBef>
                <a:spcPts val="1120"/>
              </a:spcBef>
              <a:tabLst>
                <a:tab pos="1858010" algn="l"/>
              </a:tabLst>
            </a:pPr>
            <a:r>
              <a:rPr sz="1000" b="1" spc="-25" dirty="0">
                <a:latin typeface="Arial"/>
                <a:cs typeface="Arial"/>
              </a:rPr>
              <a:t>15</a:t>
            </a:r>
            <a:r>
              <a:rPr sz="1000" b="1" dirty="0">
                <a:latin typeface="Arial"/>
                <a:cs typeface="Arial"/>
              </a:rPr>
              <a:t>	12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6051" y="5454497"/>
            <a:ext cx="2247265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(OP-</a:t>
            </a:r>
            <a:r>
              <a:rPr sz="1800" b="1" dirty="0">
                <a:latin typeface="Arial"/>
                <a:cs typeface="Arial"/>
              </a:rPr>
              <a:t>code</a:t>
            </a:r>
            <a:r>
              <a:rPr sz="1800" b="1" spc="-25" dirty="0">
                <a:latin typeface="Arial"/>
                <a:cs typeface="Arial"/>
              </a:rPr>
              <a:t> =111,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1120"/>
              </a:spcBef>
            </a:pP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3972" y="6072936"/>
            <a:ext cx="805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I/O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operation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57197" y="6092138"/>
            <a:ext cx="723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979" algn="l"/>
                <a:tab pos="431800" algn="l"/>
                <a:tab pos="640080" algn="l"/>
              </a:tabLst>
            </a:pP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01622" y="2693161"/>
            <a:ext cx="3613150" cy="3617595"/>
            <a:chOff x="1801622" y="2693161"/>
            <a:chExt cx="3613150" cy="3617595"/>
          </a:xfrm>
        </p:grpSpPr>
        <p:sp>
          <p:nvSpPr>
            <p:cNvPr id="23" name="object 23"/>
            <p:cNvSpPr/>
            <p:nvPr/>
          </p:nvSpPr>
          <p:spPr>
            <a:xfrm>
              <a:off x="3044189" y="6090665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2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322" y="2705861"/>
              <a:ext cx="3587750" cy="205740"/>
            </a:xfrm>
            <a:custGeom>
              <a:avLst/>
              <a:gdLst/>
              <a:ahLst/>
              <a:cxnLst/>
              <a:rect l="l" t="t" r="r" b="b"/>
              <a:pathLst>
                <a:path w="3587750" h="205739">
                  <a:moveTo>
                    <a:pt x="0" y="205739"/>
                  </a:moveTo>
                  <a:lnTo>
                    <a:pt x="3587496" y="205739"/>
                  </a:lnTo>
                  <a:lnTo>
                    <a:pt x="3587496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55723" y="2493644"/>
            <a:ext cx="4800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1000" b="1" spc="-25" dirty="0">
                <a:latin typeface="Arial"/>
                <a:cs typeface="Arial"/>
              </a:rPr>
              <a:t>15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25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5282" y="2520187"/>
            <a:ext cx="340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21934" y="249364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70023" y="2714370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44673" y="2701543"/>
            <a:ext cx="497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Opcode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94303" y="2704592"/>
            <a:ext cx="5270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44267" y="2726435"/>
            <a:ext cx="1205230" cy="180975"/>
          </a:xfrm>
          <a:custGeom>
            <a:avLst/>
            <a:gdLst/>
            <a:ahLst/>
            <a:cxnLst/>
            <a:rect l="l" t="t" r="r" b="b"/>
            <a:pathLst>
              <a:path w="1205229" h="180975">
                <a:moveTo>
                  <a:pt x="0" y="7619"/>
                </a:moveTo>
                <a:lnTo>
                  <a:pt x="1269" y="180593"/>
                </a:lnTo>
              </a:path>
              <a:path w="1205229" h="180975">
                <a:moveTo>
                  <a:pt x="1203959" y="0"/>
                </a:moveTo>
                <a:lnTo>
                  <a:pt x="1205230" y="17297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4944" y="2209296"/>
            <a:ext cx="5939790" cy="77343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represented by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abbreviations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mnemonics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2145" y="2958465"/>
            <a:ext cx="947419" cy="22675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SUB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MUL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DIV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STOR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126" y="2958465"/>
            <a:ext cx="2251710" cy="226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30020">
              <a:lnSpc>
                <a:spcPct val="136300"/>
              </a:lnSpc>
              <a:spcBef>
                <a:spcPts val="95"/>
              </a:spcBef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 Multiply Divide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361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944" y="5427370"/>
            <a:ext cx="6710045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symbolically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symbolic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opcode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symbolic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3332" y="2313813"/>
            <a:ext cx="669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latin typeface="Arial"/>
                <a:cs typeface="Arial"/>
              </a:rPr>
              <a:t>Symbol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970" y="2313813"/>
            <a:ext cx="10077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759" y="2595370"/>
            <a:ext cx="3961129" cy="4168140"/>
          </a:xfrm>
          <a:custGeom>
            <a:avLst/>
            <a:gdLst/>
            <a:ahLst/>
            <a:cxnLst/>
            <a:rect l="l" t="t" r="r" b="b"/>
            <a:pathLst>
              <a:path w="3961129" h="4168140">
                <a:moveTo>
                  <a:pt x="0" y="4168140"/>
                </a:moveTo>
                <a:lnTo>
                  <a:pt x="3960876" y="4168140"/>
                </a:lnTo>
                <a:lnTo>
                  <a:pt x="3960876" y="0"/>
                </a:lnTo>
                <a:lnTo>
                  <a:pt x="0" y="0"/>
                </a:lnTo>
                <a:lnTo>
                  <a:pt x="0" y="41681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0083" y="2589657"/>
            <a:ext cx="328295" cy="10998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35"/>
              </a:spcBef>
            </a:pPr>
            <a:r>
              <a:rPr sz="1100" b="1" spc="-25" dirty="0">
                <a:latin typeface="Arial"/>
                <a:cs typeface="Arial"/>
              </a:rPr>
              <a:t>AND ADD LDA STA BUN BSA ISZ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1091" y="2589657"/>
            <a:ext cx="2226310" cy="10998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41655" algn="just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memory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word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 </a:t>
            </a:r>
            <a:r>
              <a:rPr sz="1100" b="1" dirty="0">
                <a:latin typeface="Arial"/>
                <a:cs typeface="Arial"/>
              </a:rPr>
              <a:t>Add memory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word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25" dirty="0">
                <a:latin typeface="Arial"/>
                <a:cs typeface="Arial"/>
              </a:rPr>
              <a:t> AC </a:t>
            </a:r>
            <a:r>
              <a:rPr sz="1100" b="1" dirty="0">
                <a:latin typeface="Arial"/>
                <a:cs typeface="Arial"/>
              </a:rPr>
              <a:t>Load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from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memory</a:t>
            </a:r>
            <a:endParaRPr sz="1100">
              <a:latin typeface="Arial"/>
              <a:cs typeface="Arial"/>
            </a:endParaRPr>
          </a:p>
          <a:p>
            <a:pPr marL="24130">
              <a:lnSpc>
                <a:spcPts val="1100"/>
              </a:lnSpc>
            </a:pPr>
            <a:r>
              <a:rPr sz="1100" b="1" dirty="0">
                <a:latin typeface="Arial"/>
                <a:cs typeface="Arial"/>
              </a:rPr>
              <a:t>Store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content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into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memory</a:t>
            </a:r>
            <a:endParaRPr sz="1100">
              <a:latin typeface="Arial"/>
              <a:cs typeface="Arial"/>
            </a:endParaRPr>
          </a:p>
          <a:p>
            <a:pPr marL="48895">
              <a:lnSpc>
                <a:spcPts val="1190"/>
              </a:lnSpc>
            </a:pPr>
            <a:r>
              <a:rPr sz="1100" b="1" dirty="0">
                <a:latin typeface="Arial"/>
                <a:cs typeface="Arial"/>
              </a:rPr>
              <a:t>Branch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unconditionally</a:t>
            </a:r>
            <a:endParaRPr sz="1100">
              <a:latin typeface="Arial"/>
              <a:cs typeface="Arial"/>
            </a:endParaRPr>
          </a:p>
          <a:p>
            <a:pPr marL="40005" marR="41275" indent="1270">
              <a:lnSpc>
                <a:spcPts val="1190"/>
              </a:lnSpc>
              <a:spcBef>
                <a:spcPts val="85"/>
              </a:spcBef>
            </a:pPr>
            <a:r>
              <a:rPr sz="1100" b="1" dirty="0">
                <a:latin typeface="Arial"/>
                <a:cs typeface="Arial"/>
              </a:rPr>
              <a:t>Branch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save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return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address </a:t>
            </a:r>
            <a:r>
              <a:rPr sz="1100" b="1" dirty="0">
                <a:latin typeface="Arial"/>
                <a:cs typeface="Arial"/>
              </a:rPr>
              <a:t>Increment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if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zero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0083" y="3797046"/>
            <a:ext cx="344805" cy="185356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35"/>
              </a:spcBef>
            </a:pPr>
            <a:r>
              <a:rPr sz="1100" b="1" spc="-25" dirty="0">
                <a:latin typeface="Arial"/>
                <a:cs typeface="Arial"/>
              </a:rPr>
              <a:t>CLA CLE CMA CME CIR CIL INC SPA SNA SZA SZE HLT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2583" y="3797046"/>
            <a:ext cx="2146300" cy="18535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1540510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/>
                <a:cs typeface="Arial"/>
              </a:rPr>
              <a:t>Clear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 </a:t>
            </a:r>
            <a:r>
              <a:rPr sz="1100" b="1" dirty="0">
                <a:latin typeface="Arial"/>
                <a:cs typeface="Arial"/>
              </a:rPr>
              <a:t>Clear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100" b="1" dirty="0">
                <a:latin typeface="Arial"/>
                <a:cs typeface="Arial"/>
              </a:rPr>
              <a:t>Complement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</a:t>
            </a:r>
            <a:endParaRPr sz="1100">
              <a:latin typeface="Arial"/>
              <a:cs typeface="Arial"/>
            </a:endParaRPr>
          </a:p>
          <a:p>
            <a:pPr marL="12700" marR="520700">
              <a:lnSpc>
                <a:spcPct val="90100"/>
              </a:lnSpc>
              <a:spcBef>
                <a:spcPts val="65"/>
              </a:spcBef>
            </a:pPr>
            <a:r>
              <a:rPr sz="1100" b="1" dirty="0">
                <a:latin typeface="Arial"/>
                <a:cs typeface="Arial"/>
              </a:rPr>
              <a:t>Complement</a:t>
            </a:r>
            <a:r>
              <a:rPr sz="1100" b="1" spc="-50" dirty="0">
                <a:latin typeface="Arial"/>
                <a:cs typeface="Arial"/>
              </a:rPr>
              <a:t> E</a:t>
            </a:r>
            <a:r>
              <a:rPr sz="1100" b="1" spc="50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Circulate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right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 </a:t>
            </a:r>
            <a:r>
              <a:rPr sz="1100" b="1" dirty="0">
                <a:latin typeface="Arial"/>
                <a:cs typeface="Arial"/>
              </a:rPr>
              <a:t>Circulate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left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 </a:t>
            </a:r>
            <a:r>
              <a:rPr sz="1100" b="1" dirty="0">
                <a:latin typeface="Arial"/>
                <a:cs typeface="Arial"/>
              </a:rPr>
              <a:t>Increment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190"/>
              </a:lnSpc>
              <a:spcBef>
                <a:spcPts val="15"/>
              </a:spcBef>
            </a:pP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next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instr.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if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positive </a:t>
            </a: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next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instr.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if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negative </a:t>
            </a: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next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instr.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if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AC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zero</a:t>
            </a:r>
            <a:r>
              <a:rPr sz="1100" b="1" spc="50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next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instr.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if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is</a:t>
            </a:r>
            <a:r>
              <a:rPr sz="1100" b="1" spc="-20" dirty="0">
                <a:latin typeface="Arial"/>
                <a:cs typeface="Arial"/>
              </a:rPr>
              <a:t> zero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sz="1100" b="1" dirty="0">
                <a:latin typeface="Arial"/>
                <a:cs typeface="Arial"/>
              </a:rPr>
              <a:t>Halt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computer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0083" y="5758688"/>
            <a:ext cx="327660" cy="948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35"/>
              </a:spcBef>
            </a:pPr>
            <a:r>
              <a:rPr sz="1100" b="1" spc="-25" dirty="0">
                <a:latin typeface="Arial"/>
                <a:cs typeface="Arial"/>
              </a:rPr>
              <a:t>INP OUT SKI SKO ION IOF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2583" y="5758688"/>
            <a:ext cx="1732914" cy="948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dirty="0">
                <a:latin typeface="Arial"/>
                <a:cs typeface="Arial"/>
              </a:rPr>
              <a:t>Input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character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 </a:t>
            </a:r>
            <a:r>
              <a:rPr sz="1100" b="1" dirty="0">
                <a:latin typeface="Arial"/>
                <a:cs typeface="Arial"/>
              </a:rPr>
              <a:t>Output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character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from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AC </a:t>
            </a: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input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flag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100" b="1" dirty="0">
                <a:latin typeface="Arial"/>
                <a:cs typeface="Arial"/>
              </a:rPr>
              <a:t>Skip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output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flag</a:t>
            </a:r>
            <a:endParaRPr sz="1100">
              <a:latin typeface="Arial"/>
              <a:cs typeface="Arial"/>
            </a:endParaRPr>
          </a:p>
          <a:p>
            <a:pPr marL="12700" marR="922019">
              <a:lnSpc>
                <a:spcPts val="1190"/>
              </a:lnSpc>
              <a:spcBef>
                <a:spcPts val="80"/>
              </a:spcBef>
            </a:pPr>
            <a:r>
              <a:rPr sz="1100" b="1" dirty="0">
                <a:latin typeface="Arial"/>
                <a:cs typeface="Arial"/>
              </a:rPr>
              <a:t>Interrupt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on </a:t>
            </a:r>
            <a:r>
              <a:rPr sz="1100" b="1" dirty="0">
                <a:latin typeface="Arial"/>
                <a:cs typeface="Arial"/>
              </a:rPr>
              <a:t>Interrupt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off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85615" y="2569273"/>
            <a:ext cx="3983990" cy="4176395"/>
            <a:chOff x="3785615" y="2569273"/>
            <a:chExt cx="3983990" cy="4176395"/>
          </a:xfrm>
        </p:grpSpPr>
        <p:sp>
          <p:nvSpPr>
            <p:cNvPr id="12" name="object 12"/>
            <p:cNvSpPr/>
            <p:nvPr/>
          </p:nvSpPr>
          <p:spPr>
            <a:xfrm>
              <a:off x="4867655" y="2574035"/>
              <a:ext cx="22860" cy="4166870"/>
            </a:xfrm>
            <a:custGeom>
              <a:avLst/>
              <a:gdLst/>
              <a:ahLst/>
              <a:cxnLst/>
              <a:rect l="l" t="t" r="r" b="b"/>
              <a:pathLst>
                <a:path w="22860" h="4166870">
                  <a:moveTo>
                    <a:pt x="22860" y="0"/>
                  </a:moveTo>
                  <a:lnTo>
                    <a:pt x="0" y="416661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5615" y="3764279"/>
              <a:ext cx="3977640" cy="1946275"/>
            </a:xfrm>
            <a:custGeom>
              <a:avLst/>
              <a:gdLst/>
              <a:ahLst/>
              <a:cxnLst/>
              <a:rect l="l" t="t" r="r" b="b"/>
              <a:pathLst>
                <a:path w="3977640" h="1946275">
                  <a:moveTo>
                    <a:pt x="0" y="0"/>
                  </a:moveTo>
                  <a:lnTo>
                    <a:pt x="3960876" y="0"/>
                  </a:lnTo>
                </a:path>
                <a:path w="3977640" h="1946275">
                  <a:moveTo>
                    <a:pt x="16763" y="1946148"/>
                  </a:moveTo>
                  <a:lnTo>
                    <a:pt x="3977640" y="19446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240026"/>
            <a:ext cx="9462770" cy="42583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variety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format.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1939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interpret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provide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instruction.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found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(Opcode)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95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effective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endParaRPr sz="18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0555"/>
              <a:buFont typeface="Arial MT"/>
              <a:buChar char="•"/>
              <a:tabLst>
                <a:tab pos="55181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employed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under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certain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circumstances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lengths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containing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varying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fields.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address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instruction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18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internal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Instruction</a:t>
            </a:r>
            <a:r>
              <a:rPr spc="-225" dirty="0"/>
              <a:t> </a:t>
            </a:r>
            <a:r>
              <a:rPr spc="-95" dirty="0"/>
              <a:t>Format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173071"/>
            <a:ext cx="6529705" cy="23660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fall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CPU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organization.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9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7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Accumulator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600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17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  <a:p>
            <a:pPr marL="551815" indent="-342900">
              <a:lnSpc>
                <a:spcPct val="100000"/>
              </a:lnSpc>
              <a:spcBef>
                <a:spcPts val="585"/>
              </a:spcBef>
              <a:buClr>
                <a:srgbClr val="B83C68"/>
              </a:buClr>
              <a:buSzPct val="79411"/>
              <a:buFont typeface="Arial MT"/>
              <a:buChar char="•"/>
              <a:tabLst>
                <a:tab pos="551815" algn="l"/>
              </a:tabLst>
            </a:pP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STACK</a:t>
            </a:r>
            <a:r>
              <a:rPr sz="17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590"/>
              </a:spcBef>
            </a:pPr>
            <a:r>
              <a:rPr sz="17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sz="1700" u="sng" spc="-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Accumulator</a:t>
            </a:r>
            <a:r>
              <a:rPr sz="1700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2298700" algn="l"/>
                <a:tab pos="2964815" algn="l"/>
              </a:tabLst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AC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endParaRPr sz="1700">
              <a:latin typeface="Times New Roman"/>
              <a:cs typeface="Times New Roman"/>
            </a:endParaRPr>
          </a:p>
          <a:p>
            <a:pPr marL="173990">
              <a:lnSpc>
                <a:spcPct val="100000"/>
              </a:lnSpc>
              <a:spcBef>
                <a:spcPts val="590"/>
              </a:spcBef>
            </a:pPr>
            <a:r>
              <a:rPr sz="17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General</a:t>
            </a:r>
            <a:r>
              <a:rPr sz="1700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Register</a:t>
            </a:r>
            <a:r>
              <a:rPr sz="1700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0185" y="4511776"/>
            <a:ext cx="1577340" cy="1029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89280" algn="l"/>
              </a:tabLst>
            </a:pP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R2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R3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89915" algn="l"/>
              </a:tabLst>
            </a:pP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R1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R2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589915" algn="l"/>
              </a:tabLst>
            </a:pP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R1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	R1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M[X]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5475" y="4511776"/>
            <a:ext cx="1845310" cy="224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34925">
              <a:lnSpc>
                <a:spcPct val="129099"/>
              </a:lnSpc>
              <a:spcBef>
                <a:spcPts val="105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R2,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R3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R2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R1,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  <a:spcBef>
                <a:spcPts val="585"/>
              </a:spcBef>
            </a:pPr>
            <a:r>
              <a:rPr sz="1700" u="sng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STACK</a:t>
            </a:r>
            <a:r>
              <a:rPr sz="1700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organization</a:t>
            </a:r>
            <a:endParaRPr sz="1700">
              <a:latin typeface="Times New Roman"/>
              <a:cs typeface="Times New Roman"/>
            </a:endParaRPr>
          </a:p>
          <a:p>
            <a:pPr marL="307975">
              <a:lnSpc>
                <a:spcPts val="1835"/>
              </a:lnSpc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17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  <a:p>
            <a:pPr marL="307975" marR="777875">
              <a:lnSpc>
                <a:spcPct val="128800"/>
              </a:lnSpc>
              <a:spcBef>
                <a:spcPts val="15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PUSH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1138" y="4045457"/>
            <a:ext cx="412115" cy="1416050"/>
          </a:xfrm>
          <a:custGeom>
            <a:avLst/>
            <a:gdLst/>
            <a:ahLst/>
            <a:cxnLst/>
            <a:rect l="l" t="t" r="r" b="b"/>
            <a:pathLst>
              <a:path w="412114" h="1416050">
                <a:moveTo>
                  <a:pt x="345059" y="706501"/>
                </a:moveTo>
                <a:lnTo>
                  <a:pt x="340868" y="702183"/>
                </a:lnTo>
                <a:lnTo>
                  <a:pt x="76200" y="702183"/>
                </a:lnTo>
                <a:lnTo>
                  <a:pt x="76200" y="673608"/>
                </a:lnTo>
                <a:lnTo>
                  <a:pt x="0" y="711708"/>
                </a:lnTo>
                <a:lnTo>
                  <a:pt x="76200" y="749808"/>
                </a:lnTo>
                <a:lnTo>
                  <a:pt x="76200" y="721233"/>
                </a:lnTo>
                <a:lnTo>
                  <a:pt x="340868" y="721233"/>
                </a:lnTo>
                <a:lnTo>
                  <a:pt x="345059" y="716915"/>
                </a:lnTo>
                <a:lnTo>
                  <a:pt x="345059" y="706501"/>
                </a:lnTo>
                <a:close/>
              </a:path>
              <a:path w="412114" h="1416050">
                <a:moveTo>
                  <a:pt x="354203" y="1372489"/>
                </a:moveTo>
                <a:lnTo>
                  <a:pt x="350012" y="1368171"/>
                </a:lnTo>
                <a:lnTo>
                  <a:pt x="85344" y="1368171"/>
                </a:lnTo>
                <a:lnTo>
                  <a:pt x="85344" y="1339596"/>
                </a:lnTo>
                <a:lnTo>
                  <a:pt x="9144" y="1377696"/>
                </a:lnTo>
                <a:lnTo>
                  <a:pt x="85344" y="1415796"/>
                </a:lnTo>
                <a:lnTo>
                  <a:pt x="85344" y="1387221"/>
                </a:lnTo>
                <a:lnTo>
                  <a:pt x="350012" y="1387221"/>
                </a:lnTo>
                <a:lnTo>
                  <a:pt x="354203" y="1382903"/>
                </a:lnTo>
                <a:lnTo>
                  <a:pt x="354203" y="1372489"/>
                </a:lnTo>
                <a:close/>
              </a:path>
              <a:path w="412114" h="1416050">
                <a:moveTo>
                  <a:pt x="354203" y="1031113"/>
                </a:moveTo>
                <a:lnTo>
                  <a:pt x="350012" y="1026795"/>
                </a:lnTo>
                <a:lnTo>
                  <a:pt x="85344" y="1026795"/>
                </a:lnTo>
                <a:lnTo>
                  <a:pt x="85344" y="998220"/>
                </a:lnTo>
                <a:lnTo>
                  <a:pt x="9144" y="1036320"/>
                </a:lnTo>
                <a:lnTo>
                  <a:pt x="85344" y="1074420"/>
                </a:lnTo>
                <a:lnTo>
                  <a:pt x="85344" y="1045845"/>
                </a:lnTo>
                <a:lnTo>
                  <a:pt x="350012" y="1045845"/>
                </a:lnTo>
                <a:lnTo>
                  <a:pt x="354203" y="1041527"/>
                </a:lnTo>
                <a:lnTo>
                  <a:pt x="354203" y="1031113"/>
                </a:lnTo>
                <a:close/>
              </a:path>
              <a:path w="412114" h="1416050">
                <a:moveTo>
                  <a:pt x="412115" y="32893"/>
                </a:moveTo>
                <a:lnTo>
                  <a:pt x="407924" y="28575"/>
                </a:lnTo>
                <a:lnTo>
                  <a:pt x="143256" y="28575"/>
                </a:lnTo>
                <a:lnTo>
                  <a:pt x="143256" y="0"/>
                </a:lnTo>
                <a:lnTo>
                  <a:pt x="67056" y="38100"/>
                </a:lnTo>
                <a:lnTo>
                  <a:pt x="143256" y="76200"/>
                </a:lnTo>
                <a:lnTo>
                  <a:pt x="143256" y="47625"/>
                </a:lnTo>
                <a:lnTo>
                  <a:pt x="407924" y="47625"/>
                </a:lnTo>
                <a:lnTo>
                  <a:pt x="412115" y="43307"/>
                </a:lnTo>
                <a:lnTo>
                  <a:pt x="412115" y="32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32247</Words>
  <Application>Microsoft Office PowerPoint</Application>
  <PresentationFormat>Widescreen</PresentationFormat>
  <Paragraphs>3560</Paragraphs>
  <Slides>342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342</vt:i4>
      </vt:variant>
    </vt:vector>
  </HeadingPairs>
  <TitlesOfParts>
    <vt:vector size="356" baseType="lpstr">
      <vt:lpstr>Arial</vt:lpstr>
      <vt:lpstr>Arial MT</vt:lpstr>
      <vt:lpstr>Calibri</vt:lpstr>
      <vt:lpstr>Cambria</vt:lpstr>
      <vt:lpstr>Cambria Math</vt:lpstr>
      <vt:lpstr>Comic Sans MS</vt:lpstr>
      <vt:lpstr>Courier New</vt:lpstr>
      <vt:lpstr>Lucida Sans Unicode</vt:lpstr>
      <vt:lpstr>Symbol</vt:lpstr>
      <vt:lpstr>Tahoma</vt:lpstr>
      <vt:lpstr>Times New Roman</vt:lpstr>
      <vt:lpstr>Verdana</vt:lpstr>
      <vt:lpstr>Wingdings</vt:lpstr>
      <vt:lpstr>Office Theme</vt:lpstr>
      <vt:lpstr>Computer Organization and Architecture</vt:lpstr>
      <vt:lpstr>Lecture of Module 1</vt:lpstr>
      <vt:lpstr>Overview</vt:lpstr>
      <vt:lpstr>What is a Computer?</vt:lpstr>
      <vt:lpstr>Computer Architecture</vt:lpstr>
      <vt:lpstr>PowerPoint Presentation</vt:lpstr>
      <vt:lpstr>Structure and Function</vt:lpstr>
      <vt:lpstr>PowerPoint Presentation</vt:lpstr>
      <vt:lpstr>Function</vt:lpstr>
      <vt:lpstr>Structure</vt:lpstr>
      <vt:lpstr>PowerPoint Presentation</vt:lpstr>
      <vt:lpstr>PowerPoint Presentation</vt:lpstr>
      <vt:lpstr>Basic Operational Concept</vt:lpstr>
      <vt:lpstr>Registers</vt:lpstr>
      <vt:lpstr>Other Registers</vt:lpstr>
      <vt:lpstr>Flag Register</vt:lpstr>
      <vt:lpstr>Bus Interconnection</vt:lpstr>
      <vt:lpstr>The interconnection structure must support the following types of transfers:</vt:lpstr>
      <vt:lpstr>PowerPoint Presentation</vt:lpstr>
      <vt:lpstr>Data Bus</vt:lpstr>
      <vt:lpstr>Address Bus</vt:lpstr>
      <vt:lpstr>Control Bus</vt:lpstr>
      <vt:lpstr>Bus Structure</vt:lpstr>
      <vt:lpstr>Single Bus structure</vt:lpstr>
      <vt:lpstr>Multi Bus structure:</vt:lpstr>
      <vt:lpstr>PowerPoint Presentation</vt:lpstr>
      <vt:lpstr>PowerPoint Presentation</vt:lpstr>
      <vt:lpstr>PowerPoint Presentation</vt:lpstr>
      <vt:lpstr>Design of practical Computer</vt:lpstr>
      <vt:lpstr>Harvard Architecture</vt:lpstr>
      <vt:lpstr>Von Neumann Architecture</vt:lpstr>
      <vt:lpstr>PowerPoint Presentation</vt:lpstr>
      <vt:lpstr>IAS Computer</vt:lpstr>
      <vt:lpstr>PowerPoint Presentation</vt:lpstr>
      <vt:lpstr>IAS Instruction format</vt:lpstr>
      <vt:lpstr>Registers</vt:lpstr>
      <vt:lpstr>PowerPoint Presentation</vt:lpstr>
      <vt:lpstr>PowerPoint Presentation</vt:lpstr>
      <vt:lpstr>PowerPoint Presentation</vt:lpstr>
      <vt:lpstr>Motherboard with Two Intel Quad-Core Xeon Processors</vt:lpstr>
      <vt:lpstr>PowerPoint Presentation</vt:lpstr>
      <vt:lpstr>Overview</vt:lpstr>
      <vt:lpstr>Arithmetic &amp; Logic Unit (ALU)</vt:lpstr>
      <vt:lpstr>Arithmetic Operations</vt:lpstr>
      <vt:lpstr>Subtraction</vt:lpstr>
      <vt:lpstr>Binary Subtraction</vt:lpstr>
      <vt:lpstr>Binary Subtraction</vt:lpstr>
      <vt:lpstr>Signed Binary Numbers</vt:lpstr>
      <vt:lpstr>Signed Binary Numbers</vt:lpstr>
      <vt:lpstr>Range of Binary Number</vt:lpstr>
      <vt:lpstr>Signed Binary Number Arithmetic</vt:lpstr>
      <vt:lpstr>Decimal Subtraction</vt:lpstr>
      <vt:lpstr>Decimal Subtraction</vt:lpstr>
      <vt:lpstr>BCD Addition Rules</vt:lpstr>
      <vt:lpstr>Comparing Binary and BCD Sums</vt:lpstr>
      <vt:lpstr>BCD Adder</vt:lpstr>
      <vt:lpstr>PowerPoint Presentation</vt:lpstr>
      <vt:lpstr>Cascading of BCD Adders</vt:lpstr>
      <vt:lpstr>BCD Subtraction Rules</vt:lpstr>
      <vt:lpstr>Example</vt:lpstr>
      <vt:lpstr>9’s Complement Circuit</vt:lpstr>
      <vt:lpstr>BCD Subtractor Circuit</vt:lpstr>
      <vt:lpstr>Floating Point Number</vt:lpstr>
      <vt:lpstr>Floating Point Arithmetic</vt:lpstr>
      <vt:lpstr>Addition (Decimal FP)</vt:lpstr>
      <vt:lpstr>Addition (Binary FP)</vt:lpstr>
      <vt:lpstr>Multiplication (Decimal FP)</vt:lpstr>
      <vt:lpstr>Multiplication (Binary FP)</vt:lpstr>
      <vt:lpstr>Floating Point Standard</vt:lpstr>
      <vt:lpstr>PowerPoint Presentation</vt:lpstr>
      <vt:lpstr>PowerPoint Presentation</vt:lpstr>
      <vt:lpstr>▶ In the CPU, a 32-bit floating point number is represented using IEEE single precision standard format as follows:</vt:lpstr>
      <vt:lpstr>PowerPoint Presentation</vt:lpstr>
      <vt:lpstr>Single Precision</vt:lpstr>
      <vt:lpstr>▶ Example 2: Represent the number - 0.00010011b in floating point form.</vt:lpstr>
      <vt:lpstr>Double Precision</vt:lpstr>
      <vt:lpstr>Multiplication</vt:lpstr>
      <vt:lpstr>Hardware Diagram</vt:lpstr>
      <vt:lpstr>Hardware Diagram</vt:lpstr>
      <vt:lpstr>General Multiplication</vt:lpstr>
      <vt:lpstr>Booth Multiplication</vt:lpstr>
      <vt:lpstr>Example</vt:lpstr>
      <vt:lpstr>Algorithm</vt:lpstr>
      <vt:lpstr>Arithmetic Shift Right</vt:lpstr>
      <vt:lpstr>Hardware Diagram</vt:lpstr>
      <vt:lpstr>Booth Multiplication Algorithm</vt:lpstr>
      <vt:lpstr>Multiplier Design</vt:lpstr>
      <vt:lpstr>Array Multiplier</vt:lpstr>
      <vt:lpstr>Array Multiplier</vt:lpstr>
      <vt:lpstr>Lecture of Module 2</vt:lpstr>
      <vt:lpstr>Overview</vt:lpstr>
      <vt:lpstr>Introduction</vt:lpstr>
      <vt:lpstr>Elements of Instruction</vt:lpstr>
      <vt:lpstr>General Instruction Format</vt:lpstr>
      <vt:lpstr>Example</vt:lpstr>
      <vt:lpstr>PowerPoint Presentation</vt:lpstr>
      <vt:lpstr>PowerPoint Presentation</vt:lpstr>
      <vt:lpstr>Instruction Format</vt:lpstr>
      <vt:lpstr>PowerPoint Presentation</vt:lpstr>
      <vt:lpstr>Different types of Instruction format</vt:lpstr>
      <vt:lpstr>PowerPoint Presentation</vt:lpstr>
      <vt:lpstr>PowerPoint Presentation</vt:lpstr>
      <vt:lpstr>Addressing Modes</vt:lpstr>
      <vt:lpstr>Implied/Implicit Addressing mode</vt:lpstr>
      <vt:lpstr>Immediate Addressing Mode</vt:lpstr>
      <vt:lpstr>Direct Addressing Mode</vt:lpstr>
      <vt:lpstr>Indirect Addressing Mode</vt:lpstr>
      <vt:lpstr>Register Addressing Mode</vt:lpstr>
      <vt:lpstr>Register Indirect Addressing Mode</vt:lpstr>
      <vt:lpstr>Displacement Addressing Mode</vt:lpstr>
      <vt:lpstr>Relative Addressing Mode</vt:lpstr>
      <vt:lpstr>Base-register Addressing Mode</vt:lpstr>
      <vt:lpstr>Indexed Addressing Mode</vt:lpstr>
      <vt:lpstr>STACK Addressing Mode</vt:lpstr>
      <vt:lpstr>Auto increment/Auto decrement Addressing</vt:lpstr>
      <vt:lpstr>Example:</vt:lpstr>
      <vt:lpstr>Types of Instruction</vt:lpstr>
      <vt:lpstr>Data Transfer Instructions</vt:lpstr>
      <vt:lpstr>Arithmetic Instructions</vt:lpstr>
      <vt:lpstr>Shift Instructions</vt:lpstr>
      <vt:lpstr>Program Control instructions</vt:lpstr>
      <vt:lpstr>Instruction Cycle</vt:lpstr>
      <vt:lpstr>Instruction Cycle</vt:lpstr>
      <vt:lpstr>Instruction Cycle Flow Diagram</vt:lpstr>
      <vt:lpstr>Instruction Cycle State Diagram</vt:lpstr>
      <vt:lpstr>Instruction Cycle State Diagram with Interrupt</vt:lpstr>
      <vt:lpstr>PowerPoint Presentation</vt:lpstr>
      <vt:lpstr>Overview</vt:lpstr>
      <vt:lpstr>Introduction</vt:lpstr>
      <vt:lpstr>Single Bus organization (Data Path) inside Processor</vt:lpstr>
      <vt:lpstr>PowerPoint Presentation</vt:lpstr>
      <vt:lpstr>Register Transfers</vt:lpstr>
      <vt:lpstr>Control Sequences</vt:lpstr>
      <vt:lpstr>Fetching a Word from Memory</vt:lpstr>
      <vt:lpstr>PowerPoint Presentation</vt:lpstr>
      <vt:lpstr>PowerPoint Presentation</vt:lpstr>
      <vt:lpstr>Storing a Word in Memory</vt:lpstr>
      <vt:lpstr>Execution of a Complete Instruction</vt:lpstr>
      <vt:lpstr>PowerPoint Presentation</vt:lpstr>
      <vt:lpstr>Multi Bus organization (Data Path)inside Processor</vt:lpstr>
      <vt:lpstr>PowerPoint Presentation</vt:lpstr>
      <vt:lpstr>PowerPoint Presentation</vt:lpstr>
      <vt:lpstr>▶ Add R6, R5, R4</vt:lpstr>
      <vt:lpstr>Control Unit</vt:lpstr>
      <vt:lpstr>Organization of basic Control Unit</vt:lpstr>
      <vt:lpstr>PowerPoint Presentation</vt:lpstr>
      <vt:lpstr>PowerPoint Presentation</vt:lpstr>
      <vt:lpstr>Hardwired Control Unit</vt:lpstr>
      <vt:lpstr>PowerPoint Presentation</vt:lpstr>
      <vt:lpstr>PowerPoint Presentation</vt:lpstr>
      <vt:lpstr>Microprogrammed Control Unit</vt:lpstr>
      <vt:lpstr>PowerPoint Presentation</vt:lpstr>
      <vt:lpstr>PowerPoint Presentation</vt:lpstr>
      <vt:lpstr>PowerPoint Presentation</vt:lpstr>
      <vt:lpstr>STACK</vt:lpstr>
      <vt:lpstr>▶ A stack may be Full stack or Empty stack.</vt:lpstr>
      <vt:lpstr>PowerPoint Presentation</vt:lpstr>
      <vt:lpstr>Polish Notation</vt:lpstr>
      <vt:lpstr>Reverse Polish Notation</vt:lpstr>
      <vt:lpstr>PowerPoint Presentation</vt:lpstr>
      <vt:lpstr>Evaluation of Arithmetic Expression</vt:lpstr>
      <vt:lpstr>Subroutine</vt:lpstr>
      <vt:lpstr>PowerPoint Presentation</vt:lpstr>
      <vt:lpstr>Nested Subroutine</vt:lpstr>
      <vt:lpstr>Example</vt:lpstr>
      <vt:lpstr>Lecture of Module 3</vt:lpstr>
      <vt:lpstr>Overview</vt:lpstr>
      <vt:lpstr>Introduction</vt:lpstr>
      <vt:lpstr>PowerPoint Presentation</vt:lpstr>
      <vt:lpstr>Characteristics of Memory System</vt:lpstr>
      <vt:lpstr>PowerPoint Presentation</vt:lpstr>
      <vt:lpstr>Access Methods</vt:lpstr>
      <vt:lpstr>Performance</vt:lpstr>
      <vt:lpstr>Physical Characteristics</vt:lpstr>
      <vt:lpstr>Memory Hierarchy</vt:lpstr>
      <vt:lpstr>Memory Classification</vt:lpstr>
      <vt:lpstr>Semiconductor Memory</vt:lpstr>
      <vt:lpstr>Random Access Memory (RAM)</vt:lpstr>
      <vt:lpstr>Structure of RAM</vt:lpstr>
      <vt:lpstr>▶ According to semiconductor technology, there are two types of RAM.</vt:lpstr>
      <vt:lpstr>Static RAM (Bipolar)</vt:lpstr>
      <vt:lpstr>Static RAM (MOS)</vt:lpstr>
      <vt:lpstr>Dynamic RAM (DRAM)</vt:lpstr>
      <vt:lpstr>PowerPoint Presentation</vt:lpstr>
      <vt:lpstr>Types of DRAM</vt:lpstr>
      <vt:lpstr>Comparison</vt:lpstr>
      <vt:lpstr>Read Only Memory (ROM)</vt:lpstr>
      <vt:lpstr>PowerPoint Presentation</vt:lpstr>
      <vt:lpstr>Types of ROM</vt:lpstr>
      <vt:lpstr>PowerPoint Presentation</vt:lpstr>
      <vt:lpstr>PowerPoint Presentation</vt:lpstr>
      <vt:lpstr>PowerPoint Presentation</vt:lpstr>
      <vt:lpstr>Comparison</vt:lpstr>
      <vt:lpstr>Error Detection and Correction</vt:lpstr>
      <vt:lpstr>So, error detection and correction is required.</vt:lpstr>
      <vt:lpstr>Magnetic Disk</vt:lpstr>
      <vt:lpstr>Floppy Disk</vt:lpstr>
      <vt:lpstr>Hard Disk</vt:lpstr>
      <vt:lpstr>PowerPoint Presentation</vt:lpstr>
      <vt:lpstr>PowerPoint Presentation</vt:lpstr>
      <vt:lpstr>Disk Performance Parameters</vt:lpstr>
      <vt:lpstr>▶ Rotational delay (latency)</vt:lpstr>
      <vt:lpstr>Read/Write Mechanism</vt:lpstr>
      <vt:lpstr>PowerPoint Presentation</vt:lpstr>
      <vt:lpstr>Problem:</vt:lpstr>
      <vt:lpstr>Magnetic Tape</vt:lpstr>
      <vt:lpstr>PowerPoint Presentation</vt:lpstr>
      <vt:lpstr>PowerPoint Presentation</vt:lpstr>
      <vt:lpstr>Overview</vt:lpstr>
      <vt:lpstr>Introduction</vt:lpstr>
      <vt:lpstr>Cache Memory</vt:lpstr>
      <vt:lpstr>  Main memory</vt:lpstr>
      <vt:lpstr>PowerPoint Presentation</vt:lpstr>
      <vt:lpstr>Levels of Cache</vt:lpstr>
      <vt:lpstr>PowerPoint Presentation</vt:lpstr>
      <vt:lpstr>PowerPoint Presentation</vt:lpstr>
      <vt:lpstr>Operations</vt:lpstr>
      <vt:lpstr>Cache Hit</vt:lpstr>
      <vt:lpstr>Cache Miss</vt:lpstr>
      <vt:lpstr>Write Policy</vt:lpstr>
      <vt:lpstr>Write through</vt:lpstr>
      <vt:lpstr>Write back</vt:lpstr>
      <vt:lpstr>Cache Mapping</vt:lpstr>
      <vt:lpstr>Direct Mapping</vt:lpstr>
      <vt:lpstr>PowerPoint Presentation</vt:lpstr>
      <vt:lpstr>PowerPoint Presentation</vt:lpstr>
      <vt:lpstr>Associative Mapping</vt:lpstr>
      <vt:lpstr>Set-Associative Mapping</vt:lpstr>
      <vt:lpstr>Replacement Policy</vt:lpstr>
      <vt:lpstr>PowerPoint Presentation</vt:lpstr>
      <vt:lpstr>Memory Management</vt:lpstr>
      <vt:lpstr>▶ Generally there are two types partitioning available for memory.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Memory</vt:lpstr>
      <vt:lpstr>PowerPoint Presentation</vt:lpstr>
      <vt:lpstr>PowerPoint Presentation</vt:lpstr>
      <vt:lpstr>PowerPoint Presentation</vt:lpstr>
      <vt:lpstr>Page Replacement Algorithms</vt:lpstr>
      <vt:lpstr>Associative Memory</vt:lpstr>
      <vt:lpstr>PowerPoint Presentation</vt:lpstr>
      <vt:lpstr>Hardware Organization</vt:lpstr>
      <vt:lpstr>PowerPoint Presentation</vt:lpstr>
      <vt:lpstr>PowerPoint Presentation</vt:lpstr>
      <vt:lpstr>PowerPoint Presentation</vt:lpstr>
      <vt:lpstr>Internal Organization of each Cell</vt:lpstr>
      <vt:lpstr>Match Logic</vt:lpstr>
      <vt:lpstr>▶ Now the key bit Kj is included in the comparison logic.</vt:lpstr>
      <vt:lpstr>▶ If Kj = 1 the terms will be compared and will be either 0 or 1.</vt:lpstr>
      <vt:lpstr>Diagram of Match Logic</vt:lpstr>
      <vt:lpstr>Memory Interleaving</vt:lpstr>
      <vt:lpstr>PowerPoint Presentation</vt:lpstr>
      <vt:lpstr>PowerPoint Presentation</vt:lpstr>
      <vt:lpstr>Lecture of Module 4</vt:lpstr>
      <vt:lpstr>Overview</vt:lpstr>
      <vt:lpstr>Peripheral Devices</vt:lpstr>
      <vt:lpstr>Accessing I/O Devices</vt:lpstr>
      <vt:lpstr>PowerPoint Presentation</vt:lpstr>
      <vt:lpstr>PowerPoint Presentation</vt:lpstr>
      <vt:lpstr>I/O Interface</vt:lpstr>
      <vt:lpstr>The major differences are as follows:</vt:lpstr>
      <vt:lpstr>Interface Module</vt:lpstr>
      <vt:lpstr>Types of Data Transfer</vt:lpstr>
      <vt:lpstr>PowerPoint Presentation</vt:lpstr>
      <vt:lpstr>Synchronous Data Transfer</vt:lpstr>
      <vt:lpstr>Asynchronous Parallel Data Transfer</vt:lpstr>
      <vt:lpstr>Source Initiated Strobe controlled</vt:lpstr>
      <vt:lpstr>Destination Initiated Strobe controlled</vt:lpstr>
      <vt:lpstr>PowerPoint Presentation</vt:lpstr>
      <vt:lpstr>PowerPoint Presentation</vt:lpstr>
      <vt:lpstr>Handshaking</vt:lpstr>
      <vt:lpstr>Source Initiated Handshaking</vt:lpstr>
      <vt:lpstr>Destination Initiated Handshaking</vt:lpstr>
      <vt:lpstr>PowerPoint Presentation</vt:lpstr>
      <vt:lpstr>Asynchronous Serial Data Transfer</vt:lpstr>
      <vt:lpstr>PowerPoint Presentation</vt:lpstr>
      <vt:lpstr>PowerPoint Presentation</vt:lpstr>
      <vt:lpstr>Communication Interface</vt:lpstr>
      <vt:lpstr>Interrupt</vt:lpstr>
      <vt:lpstr>PowerPoint Presentation</vt:lpstr>
      <vt:lpstr>Types of Interrupt</vt:lpstr>
      <vt:lpstr>PowerPoint Presentation</vt:lpstr>
      <vt:lpstr>PowerPoint Presentation</vt:lpstr>
      <vt:lpstr>PowerPoint Presentation</vt:lpstr>
      <vt:lpstr>PowerPoint Presentation</vt:lpstr>
      <vt:lpstr>Modes of Data Transfer</vt:lpstr>
      <vt:lpstr>Programmed I/O</vt:lpstr>
      <vt:lpstr>Interrupt Initiated I/O</vt:lpstr>
      <vt:lpstr>Priority Interrupt</vt:lpstr>
      <vt:lpstr>Software Priority Method</vt:lpstr>
      <vt:lpstr>Hardware Priority Method</vt:lpstr>
      <vt:lpstr>Daisy-Chaining Priority interrupt Method</vt:lpstr>
      <vt:lpstr>PowerPoint Presentation</vt:lpstr>
      <vt:lpstr>PowerPoint Presentation</vt:lpstr>
      <vt:lpstr>PowerPoint Presentation</vt:lpstr>
      <vt:lpstr>Direct Memory Access (DMA)</vt:lpstr>
      <vt:lpstr>DMA Controller</vt:lpstr>
      <vt:lpstr>PowerPoint Presentation</vt:lpstr>
      <vt:lpstr>DMA block diagram</vt:lpstr>
      <vt:lpstr>PowerPoint Presentation</vt:lpstr>
      <vt:lpstr>PowerPoint Presentation</vt:lpstr>
      <vt:lpstr>DMA Data Transfer</vt:lpstr>
      <vt:lpstr>2. Cycle Stealing Mode:</vt:lpstr>
      <vt:lpstr>3. Transparent Mode</vt:lpstr>
      <vt:lpstr>I/O Channel and Processor (IOP)</vt:lpstr>
      <vt:lpstr>PowerPoint Presentation</vt:lpstr>
      <vt:lpstr>Lecture of Module 5</vt:lpstr>
      <vt:lpstr>Overview</vt:lpstr>
      <vt:lpstr>Introduction</vt:lpstr>
      <vt:lpstr>An Overview of Parallel Processing</vt:lpstr>
      <vt:lpstr>Flynn’s Classification</vt:lpstr>
      <vt:lpstr>PowerPoint Presentation</vt:lpstr>
      <vt:lpstr>SISD</vt:lpstr>
      <vt:lpstr>SIMD</vt:lpstr>
      <vt:lpstr>MISD</vt:lpstr>
      <vt:lpstr>MIMD</vt:lpstr>
      <vt:lpstr>PowerPoint Presentation</vt:lpstr>
      <vt:lpstr>Interconnection Topology</vt:lpstr>
      <vt:lpstr>PowerPoint Presentation</vt:lpstr>
      <vt:lpstr>Pipeline</vt:lpstr>
      <vt:lpstr>PowerPoint Presentation</vt:lpstr>
      <vt:lpstr>PowerPoint Presentation</vt:lpstr>
      <vt:lpstr>General Structure of Pipeline</vt:lpstr>
      <vt:lpstr>Space-Time Diagram</vt:lpstr>
      <vt:lpstr>Non-pipeline vs. Pipeline</vt:lpstr>
      <vt:lpstr>PowerPoint Presentation</vt:lpstr>
      <vt:lpstr>▶ Generally there are two areas of computer design where the pipeline mostly applicable.</vt:lpstr>
      <vt:lpstr>Example of Arithmetic Pipeline</vt:lpstr>
      <vt:lpstr>Comments about Pipeline</vt:lpstr>
      <vt:lpstr>CPU Architecture</vt:lpstr>
      <vt:lpstr>CISC</vt:lpstr>
      <vt:lpstr>PowerPoint Presentation</vt:lpstr>
      <vt:lpstr>Advantages</vt:lpstr>
      <vt:lpstr>Disadvantages</vt:lpstr>
      <vt:lpstr>RISC</vt:lpstr>
      <vt:lpstr>PowerPoint Presentation</vt:lpstr>
      <vt:lpstr>Advantages</vt:lpstr>
      <vt:lpstr>Disadvantages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CLASSIFICATION USING PCA AND DEEP LEARNING</dc:title>
  <dc:creator>Windows User</dc:creator>
  <cp:lastModifiedBy>Swopnajit Sahoo</cp:lastModifiedBy>
  <cp:revision>3</cp:revision>
  <dcterms:created xsi:type="dcterms:W3CDTF">2025-04-26T06:49:57Z</dcterms:created>
  <dcterms:modified xsi:type="dcterms:W3CDTF">2025-04-29T09:59:09Z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2025-04-26T00:00:00Z</vt:filetime>
  </property>
  <property fmtid="{D5CDD505-2E9C-101B-9397-08002B2CF9AE}" pid="5" name="Producer">
    <vt:lpwstr>iLovePDF</vt:lpwstr>
  </property>
</Properties>
</file>